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1295" r:id="rId2"/>
    <p:sldId id="256" r:id="rId3"/>
    <p:sldId id="728" r:id="rId4"/>
    <p:sldId id="257" r:id="rId5"/>
    <p:sldId id="1191" r:id="rId6"/>
    <p:sldId id="1192" r:id="rId7"/>
    <p:sldId id="1193" r:id="rId8"/>
    <p:sldId id="1194" r:id="rId9"/>
    <p:sldId id="1195" r:id="rId10"/>
    <p:sldId id="1196" r:id="rId11"/>
    <p:sldId id="1197" r:id="rId12"/>
    <p:sldId id="1198" r:id="rId13"/>
    <p:sldId id="1199" r:id="rId14"/>
    <p:sldId id="1200" r:id="rId15"/>
    <p:sldId id="1201" r:id="rId16"/>
    <p:sldId id="1202" r:id="rId17"/>
    <p:sldId id="1203" r:id="rId18"/>
    <p:sldId id="1205" r:id="rId19"/>
    <p:sldId id="1204" r:id="rId20"/>
    <p:sldId id="1206" r:id="rId21"/>
    <p:sldId id="1207" r:id="rId22"/>
    <p:sldId id="1208" r:id="rId23"/>
    <p:sldId id="1209" r:id="rId24"/>
    <p:sldId id="1210" r:id="rId25"/>
    <p:sldId id="1211" r:id="rId26"/>
    <p:sldId id="1212" r:id="rId27"/>
    <p:sldId id="1213" r:id="rId28"/>
    <p:sldId id="1214" r:id="rId29"/>
    <p:sldId id="1215" r:id="rId30"/>
    <p:sldId id="1216" r:id="rId31"/>
    <p:sldId id="1217" r:id="rId32"/>
    <p:sldId id="1218" r:id="rId33"/>
    <p:sldId id="1220" r:id="rId34"/>
    <p:sldId id="1219" r:id="rId35"/>
    <p:sldId id="1221" r:id="rId36"/>
    <p:sldId id="1222" r:id="rId37"/>
    <p:sldId id="1223" r:id="rId38"/>
    <p:sldId id="1224" r:id="rId39"/>
    <p:sldId id="1225" r:id="rId40"/>
    <p:sldId id="1226" r:id="rId41"/>
    <p:sldId id="1227" r:id="rId42"/>
    <p:sldId id="1228" r:id="rId43"/>
    <p:sldId id="1229" r:id="rId44"/>
    <p:sldId id="1230" r:id="rId45"/>
    <p:sldId id="1231" r:id="rId46"/>
    <p:sldId id="1232" r:id="rId47"/>
    <p:sldId id="1233" r:id="rId48"/>
    <p:sldId id="1234" r:id="rId49"/>
    <p:sldId id="1235" r:id="rId50"/>
    <p:sldId id="1236" r:id="rId51"/>
    <p:sldId id="1237" r:id="rId52"/>
    <p:sldId id="1238" r:id="rId53"/>
    <p:sldId id="1239" r:id="rId54"/>
    <p:sldId id="1240" r:id="rId55"/>
    <p:sldId id="1241" r:id="rId56"/>
    <p:sldId id="1242" r:id="rId57"/>
    <p:sldId id="1243" r:id="rId58"/>
    <p:sldId id="1244" r:id="rId59"/>
    <p:sldId id="1245" r:id="rId60"/>
    <p:sldId id="1246" r:id="rId61"/>
    <p:sldId id="1247" r:id="rId62"/>
    <p:sldId id="1248" r:id="rId63"/>
    <p:sldId id="1249" r:id="rId64"/>
    <p:sldId id="1250" r:id="rId65"/>
    <p:sldId id="1251" r:id="rId66"/>
    <p:sldId id="1252" r:id="rId67"/>
    <p:sldId id="1253" r:id="rId68"/>
    <p:sldId id="1254" r:id="rId69"/>
    <p:sldId id="1255" r:id="rId70"/>
    <p:sldId id="1256" r:id="rId71"/>
    <p:sldId id="1257" r:id="rId72"/>
    <p:sldId id="1258" r:id="rId73"/>
    <p:sldId id="1259" r:id="rId74"/>
    <p:sldId id="1260" r:id="rId75"/>
    <p:sldId id="1261" r:id="rId76"/>
    <p:sldId id="1262" r:id="rId77"/>
    <p:sldId id="1263" r:id="rId78"/>
    <p:sldId id="1264" r:id="rId79"/>
    <p:sldId id="1265" r:id="rId80"/>
    <p:sldId id="1266" r:id="rId81"/>
    <p:sldId id="1267" r:id="rId82"/>
    <p:sldId id="1268" r:id="rId83"/>
    <p:sldId id="1269" r:id="rId84"/>
    <p:sldId id="1270" r:id="rId85"/>
    <p:sldId id="1271" r:id="rId86"/>
    <p:sldId id="1272" r:id="rId87"/>
    <p:sldId id="1273" r:id="rId88"/>
    <p:sldId id="1274" r:id="rId89"/>
    <p:sldId id="1275" r:id="rId90"/>
    <p:sldId id="1276" r:id="rId91"/>
    <p:sldId id="1277" r:id="rId92"/>
    <p:sldId id="1278" r:id="rId93"/>
    <p:sldId id="1279" r:id="rId94"/>
    <p:sldId id="1280" r:id="rId95"/>
    <p:sldId id="1281" r:id="rId96"/>
    <p:sldId id="1282" r:id="rId97"/>
    <p:sldId id="1283" r:id="rId98"/>
    <p:sldId id="1284" r:id="rId99"/>
    <p:sldId id="1285" r:id="rId100"/>
    <p:sldId id="1286" r:id="rId101"/>
    <p:sldId id="1287" r:id="rId102"/>
    <p:sldId id="1288" r:id="rId103"/>
    <p:sldId id="1289" r:id="rId104"/>
    <p:sldId id="1290" r:id="rId105"/>
    <p:sldId id="1291" r:id="rId106"/>
    <p:sldId id="1292" r:id="rId107"/>
    <p:sldId id="1293" r:id="rId108"/>
    <p:sldId id="1294" r:id="rId10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>
      <p:cViewPr varScale="1">
        <p:scale>
          <a:sx n="70" d="100"/>
          <a:sy n="70" d="100"/>
        </p:scale>
        <p:origin x="1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170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510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0071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426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3347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88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601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44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5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03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992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226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33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99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368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410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7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">
            <a:extLst>
              <a:ext uri="{FF2B5EF4-FFF2-40B4-BE49-F238E27FC236}">
                <a16:creationId xmlns:a16="http://schemas.microsoft.com/office/drawing/2014/main" id="{6ED1FA75-08F4-D014-7DCB-7E3BA1C3D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" y="0"/>
            <a:ext cx="12193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0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Restabelecido no equilíbrio físico, o jovem seria convocado à vida social intensa. Conhecer-lhe-ia o ministério. Seria constrangido a decidir-se. Não seria, pois, aconselhável informá-lo, indiretamente, quanto às suas atividades cristãs? E que melhor maneira de fazê-lo, além daquela de apresentar-lhe os seus princípios numa demonstração prática de trabalho?</a:t>
            </a:r>
            <a:endParaRPr lang="pt-BR" sz="54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56323651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E o sofrimento é a forja purificadora, onde perdemos o peso das paixões inferiores, a fim de nos alçarmos à vida mais alta... Quase sempre é na câmara escura da adversidade que percebemos os raios da Inspiração Divina, porque a saciedade terrestre costuma anestesiar-nos o espírito...</a:t>
            </a:r>
            <a:endParaRPr lang="pt-BR" sz="3333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102475443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O mensageiro fez breve silêncio, fitou-o com mais ternura, e, em seguida, acentuou: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— Varro, procura teu filho, com a lâmpada acesa do amor, nos filhos alheios, e o Senhor abençoar-te-á, convertendo-te a amargura em paz do coração... Ergue-te e aguarda de pé a luta dentro da qual reeducarás aqueles que mais amas...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33411010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400" b="1" i="0" u="none" strike="noStrike" baseline="0" dirty="0">
                <a:latin typeface="F1"/>
              </a:rPr>
              <a:t>O presbítero, num misto de dor e de alegria, de emotividade e de angústia, refletiu sobre a exaustão que o torturava, mas o enviado espiritual, </a:t>
            </a:r>
            <a:r>
              <a:rPr lang="pt-BR" sz="4400" b="1" i="0" u="none" strike="noStrike" baseline="0" dirty="0" err="1">
                <a:latin typeface="F1"/>
              </a:rPr>
              <a:t>anotando-lhe</a:t>
            </a:r>
            <a:r>
              <a:rPr lang="pt-BR" sz="4400" b="1" i="0" u="none" strike="noStrike" baseline="0" dirty="0">
                <a:latin typeface="F1"/>
              </a:rPr>
              <a:t> os mais íntimos pensamentos, aconselhou: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314689621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— Não te rendas ao sopro frio do infortúnio, nem creias no poder do cansaço... Que seria de nós se Jesus, entediado de nossos erros, se entregasse à fadiga inútil? Ainda que o corpo se recolha às transformações da morte, mantém-te firme na fé e no otimismo... O túmulo é a penetração na luz de novo dia para quantos lhe atravessam a noite com a visão da esperança e do trabalho.</a:t>
            </a:r>
            <a:endParaRPr lang="pt-BR" sz="3333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409196134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O religioso considerou intimamente quão proveitosa lhe seria qualquer informação alusiva ao futuro... Poderia, acaso, esperar alguma aproximação com </a:t>
            </a:r>
            <a:r>
              <a:rPr lang="pt-BR" sz="3600" b="1" i="0" u="none" strike="noStrike" baseline="0" dirty="0" err="1">
                <a:latin typeface="F1"/>
              </a:rPr>
              <a:t>Taciano</a:t>
            </a:r>
            <a:r>
              <a:rPr lang="pt-BR" sz="3600" b="1" i="0" u="none" strike="noStrike" baseline="0" dirty="0">
                <a:latin typeface="F1"/>
              </a:rPr>
              <a:t>? conseguiria reconstituir a escola que perdera? Bastou que semelhantes indagações lhe assomassem ao cérebro para que a entidade lhe dissesse bondosamente:</a:t>
            </a:r>
            <a:endParaRPr lang="pt-BR" sz="3333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333129021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— Filho, não aguardes, por agora, senão renúncia e sacrifício... Jesus até hoje não foi compreendido, mesmo por muitos que se dizem seus seguidores. Auxilia, perdoa e espera!... As vitórias supremas do espírito brilham além da carne.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Nesse instante, o apóstolo desencarnado inclinou-se e apertou-o nos braços afetuosos.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07082900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Quinto Varro adivinhou-lhe a despedida.</a:t>
            </a:r>
          </a:p>
          <a:p>
            <a:pPr algn="l"/>
            <a:r>
              <a:rPr lang="pt-BR" sz="4000" b="1" i="0" u="none" strike="noStrike" baseline="0" dirty="0">
                <a:latin typeface="F1"/>
              </a:rPr>
              <a:t>Oh! daria tudo para abrir-lhe a alma e relacionar-lhe todos os acontecimentos daqueles anos de saudade e separação, mas trazia as cordas vocais entorpecidas.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149455753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400" b="1" i="0" u="none" strike="noStrike" baseline="0" dirty="0">
                <a:latin typeface="F1"/>
              </a:rPr>
              <a:t>Corvino </a:t>
            </a:r>
            <a:r>
              <a:rPr lang="pt-BR" sz="4400" b="1" i="0" u="none" strike="noStrike" baseline="0" dirty="0" err="1">
                <a:latin typeface="F1"/>
              </a:rPr>
              <a:t>osculou-lhe</a:t>
            </a:r>
            <a:r>
              <a:rPr lang="pt-BR" sz="4400" b="1" i="0" u="none" strike="noStrike" baseline="0" dirty="0">
                <a:latin typeface="F1"/>
              </a:rPr>
              <a:t> os cabelos, na atitude de um pai que se despede de um filhinho, antes de adormecer, e, recuando até à saída, dirigiu-lhe comovedor adeus.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320506344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Lá fora, a noite esmaltada de estrelas embalava-se de brisas perfumadas e refrescantes.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Aquietou-se o doente no leito, com uma sensação de paz somente compreensível por aqueles que vencem em si mesmos os grandes combates do coração.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A breve tempo, qual se houvera sorvido brando entorpecente, dormiu tranquilo.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553777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Se o filho não conseguisse ouvir qualquer referência à Boa Nova, através dos lábios de uma criança, em prece, como suportaria qualquer alusão a Jesus, em discussões estéreis? Não podia ele, Varro, hesitar entre qualquer sentimento pessoal e o Evangelho.</a:t>
            </a:r>
            <a:endParaRPr lang="pt-BR" sz="96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4206297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Seus deveres para com a Humanidade </a:t>
            </a:r>
            <a:r>
              <a:rPr lang="pt-BR" sz="3600" b="1" i="0" u="none" strike="noStrike" baseline="0" dirty="0" err="1">
                <a:latin typeface="F1"/>
              </a:rPr>
              <a:t>superavam-lhe</a:t>
            </a:r>
            <a:r>
              <a:rPr lang="pt-BR" sz="3600" b="1" i="0" u="none" strike="noStrike" baseline="0" dirty="0">
                <a:latin typeface="F1"/>
              </a:rPr>
              <a:t> as ligações consanguíneas. Embora reconhecesse semelhante verdade, entendia lícito operar, de algum modo, em favor do filho querido.</a:t>
            </a:r>
          </a:p>
          <a:p>
            <a:pPr algn="l"/>
            <a:r>
              <a:rPr lang="pt-BR" sz="3600" b="1" i="0" u="none" strike="noStrike" baseline="0" dirty="0" err="1">
                <a:latin typeface="F1"/>
              </a:rPr>
              <a:t>Taciano</a:t>
            </a:r>
            <a:r>
              <a:rPr lang="pt-BR" sz="3600" b="1" i="0" u="none" strike="noStrike" baseline="0" dirty="0">
                <a:latin typeface="F1"/>
              </a:rPr>
              <a:t>, porém, mostrara-se impermeável e rígido.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Parecia muito distante de qualquer acesso à própria justiça.</a:t>
            </a:r>
            <a:endParaRPr lang="pt-BR" sz="239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705895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 err="1">
                <a:latin typeface="F1"/>
              </a:rPr>
              <a:t>Petrificara-se-lhe</a:t>
            </a:r>
            <a:r>
              <a:rPr lang="pt-BR" sz="3600" b="1" i="0" u="none" strike="noStrike" baseline="0" dirty="0">
                <a:latin typeface="F1"/>
              </a:rPr>
              <a:t> a mente no orgulho racial e na falsa cultura. Pela explosão de cólera a que se atirara, ao ouvir a simples enunciação do nome do Cristo, denunciara o antagonismo talvez irremediável que os separava... 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Profundamente consternado, entregou-se ao refúgio da oração.</a:t>
            </a:r>
            <a:endParaRPr lang="pt-BR" sz="595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3762226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Na comunidade evangélica ninguém comentou desfavoravelmente os tristes sucessos que redundaram na morte da criança. O irmão Corvino era demasiadamente respeitado para provocar qualquer crítica desairosa à sua conduta.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Nos ajuntamentos da cidade, contudo, o assunto crescia </a:t>
            </a:r>
            <a:r>
              <a:rPr lang="pt-BR" sz="3600" b="1" i="0" u="none" strike="noStrike" baseline="0" dirty="0" err="1">
                <a:latin typeface="F1"/>
              </a:rPr>
              <a:t>esfervilhante</a:t>
            </a:r>
            <a:r>
              <a:rPr lang="pt-BR" sz="3600" b="1" i="0" u="none" strike="noStrike" baseline="0" dirty="0">
                <a:latin typeface="F1"/>
              </a:rPr>
              <a:t>.</a:t>
            </a:r>
            <a:endParaRPr lang="pt-BR" sz="3333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120475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Na comunidade evangélica ninguém comentou desfavoravelmente os tristes sucessos que redundaram na morte da criança. O irmão Corvino era demasiadamente respeitado para provocar qualquer crítica desairosa à sua conduta.</a:t>
            </a:r>
            <a:endParaRPr lang="pt-BR" sz="1777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4279858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As correntes de opinião nascidas em casa de </a:t>
            </a:r>
            <a:r>
              <a:rPr lang="pt-BR" sz="3600" b="1" i="0" u="none" strike="noStrike" baseline="0" dirty="0" err="1">
                <a:latin typeface="F1"/>
              </a:rPr>
              <a:t>Vetúrio</a:t>
            </a:r>
            <a:r>
              <a:rPr lang="pt-BR" sz="3600" b="1" i="0" u="none" strike="noStrike" baseline="0" dirty="0">
                <a:latin typeface="F1"/>
              </a:rPr>
              <a:t> distendiam-se, agora, por todos os lugares. Para a maioria dos espectadores, </a:t>
            </a:r>
            <a:r>
              <a:rPr lang="pt-BR" sz="3600" b="1" i="0" u="none" strike="noStrike" baseline="0" dirty="0" err="1">
                <a:latin typeface="F1"/>
              </a:rPr>
              <a:t>Taciano</a:t>
            </a:r>
            <a:r>
              <a:rPr lang="pt-BR" sz="3600" b="1" i="0" u="none" strike="noStrike" baseline="0" dirty="0">
                <a:latin typeface="F1"/>
              </a:rPr>
              <a:t> era apresentado na condição de um herói, empunhando o gládio vingador das divindades olímpicas, mas para o grupo simpatizante do Cristianismo surgia como símbolo terrível de novas perseguições.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878909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Os cristãos comumente eram acusados de encantamentos vergonhosos e detestáveis e de práticas de bruxaria, das quais o infanticídio fazia parte. E, por isso, não faltou quem visse na morte de Silvano alguma coisa relacionada com feitiçaria e operações mágicas.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971683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Quadros terríveis foram pintados pela imaginação do populacho exaltado e a viúva Mércia, mãe do menino morto, foi convocada à acusação.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508892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Nessa atmosfera asfixiante, o filho de Cíntia começou a receber a visita de romanos destacados, que lhe felicitavam o espírito reacionário e vigilante. Revigorado por semelhantes aplausos, sentia-se o rapaz habilitado para atuação de maior vulto.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4034560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E2272E-52E8-435A-BDD3-3C912A8611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altLang="pt-BR" sz="5400" b="1" dirty="0">
                <a:solidFill>
                  <a:srgbClr val="002060"/>
                </a:solidFill>
                <a:latin typeface="Tahoma" panose="020B0604030504040204" pitchFamily="34" charset="0"/>
              </a:rPr>
              <a:t>AS VIRTUDES E OS VÍCIOS DOS PERSONAGENS DOS ROMANCES DE EMMANUEL</a:t>
            </a:r>
            <a:br>
              <a:rPr lang="pt-BR" altLang="pt-BR" sz="5400" b="1" i="1" dirty="0">
                <a:solidFill>
                  <a:srgbClr val="FFFF00"/>
                </a:solidFill>
                <a:latin typeface="Tahoma" panose="020B0604030504040204" pitchFamily="34" charset="0"/>
              </a:rPr>
            </a:b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8C5A7D-793A-4950-80C1-60B223F44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9404519" cy="1126283"/>
          </a:xfrm>
        </p:spPr>
        <p:txBody>
          <a:bodyPr>
            <a:normAutofit fontScale="85000" lnSpcReduction="20000"/>
          </a:bodyPr>
          <a:lstStyle/>
          <a:p>
            <a:endParaRPr lang="pt-BR" sz="2000" b="1" dirty="0"/>
          </a:p>
          <a:p>
            <a:r>
              <a:rPr lang="pt-BR" sz="3300" b="1" dirty="0"/>
              <a:t>FEDERAÇÃO ESPÍRITA DO ESTADO DE MATO GROSSO – PROJETO ESPIRITIZAR</a:t>
            </a:r>
          </a:p>
        </p:txBody>
      </p:sp>
    </p:spTree>
    <p:extLst>
      <p:ext uri="{BB962C8B-B14F-4D97-AF65-F5344CB8AC3E}">
        <p14:creationId xmlns:p14="http://schemas.microsoft.com/office/powerpoint/2010/main" val="2949629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O próprio questor Quirino </a:t>
            </a:r>
            <a:r>
              <a:rPr lang="pt-BR" sz="3600" b="1" i="0" u="none" strike="noStrike" baseline="0" dirty="0" err="1">
                <a:latin typeface="F1"/>
              </a:rPr>
              <a:t>Eustásio</a:t>
            </a:r>
            <a:r>
              <a:rPr lang="pt-BR" sz="3600" b="1" i="0" u="none" strike="noStrike" baseline="0" dirty="0">
                <a:latin typeface="F1"/>
              </a:rPr>
              <a:t>, velho patrício aposentado das lides políticas, mas influente junto à </a:t>
            </a:r>
            <a:r>
              <a:rPr lang="pt-BR" sz="3600" b="1" i="0" u="none" strike="noStrike" baseline="0" dirty="0" err="1">
                <a:latin typeface="F1"/>
              </a:rPr>
              <a:t>Propretura</a:t>
            </a:r>
            <a:r>
              <a:rPr lang="pt-BR" sz="3600" b="1" i="0" u="none" strike="noStrike" baseline="0" dirty="0">
                <a:latin typeface="F1"/>
              </a:rPr>
              <a:t> da Gália </a:t>
            </a:r>
            <a:r>
              <a:rPr lang="pt-BR" sz="3600" b="1" i="0" u="none" strike="noStrike" baseline="0" dirty="0" err="1">
                <a:latin typeface="F1"/>
              </a:rPr>
              <a:t>Lugdunense</a:t>
            </a:r>
            <a:r>
              <a:rPr lang="pt-BR" sz="3600" b="1" i="0" u="none" strike="noStrike" baseline="0" dirty="0">
                <a:latin typeface="F1"/>
              </a:rPr>
              <a:t>, veio ter com ele para saudações em estilo pomposo.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Dentre os assuntos tratados, não podia faltar o tema preferido.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1728935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— Acredito que a mocidade romana não poderia enviar-nos à província mais digno embaixador — encareceu o cortesão, com o calculado timbre de voz das pessoas entregues à bajulice. — A deplorável doutrina dos judeus proscritos insinua-se assustadoramente, ameaçando-nos as tradições.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163211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Esta cidade vive cheia de anacoretas da Ásia, de profetas vagabundos, de pregadores e fantasmas. Domiciliado aqui, desde os bons tempos de nosso magnânimo imperador </a:t>
            </a:r>
            <a:r>
              <a:rPr lang="pt-BR" sz="3600" b="1" i="0" u="none" strike="noStrike" baseline="0" dirty="0" err="1">
                <a:latin typeface="F1"/>
              </a:rPr>
              <a:t>Séptimo</a:t>
            </a:r>
            <a:r>
              <a:rPr lang="pt-BR" sz="3600" b="1" i="0" u="none" strike="noStrike" baseline="0" dirty="0">
                <a:latin typeface="F1"/>
              </a:rPr>
              <a:t> Severo, que os deuses conservam em sua glória divina, posso afirmar a minha convicção de que o movimento não passa de loucura coletiva, capaz de arrastar-nos à perdição.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961173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— Sim, sem dúvida — observou o jovem satisfeito —, compete-nos recuperar o culto da pátria. A nosso ver, grande conjugação de energias se faz indispensável, a fim de extinguirmos a quadrilha maléfica. Não compreendo em que poderia repousar a grandeza de uma doutrina, cujos prosélitos se mostram honrados com o cutelo na cerviz.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733378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Em Roma, tive conhecimento de muitos processos alusivos às repressões e espantei-me com o teor das respostas dessa gente infeliz. Repudiam os deuses com uma desfaçatez de assombrar. Creio que as autoridades deveriam promover um expurgo social, em grande estilo.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331230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O interlocutor, com o riso irônico de velho fauno, admiravelmente apresentado, acentuou, malicioso: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— Em razão disso, rejubilamo-nos com a sua presença. Se a juventude patrícia não formular uma reação à altura de nossas necessidades, rumaremos para a decadência. A sua coragem na expulsão desse renitente Corvino é um desafogo para nós. Recebi a notícia, como justo regalo.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1446842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Estou convencido de que a nossa fé se sente agora menos ofendida. Não vemos com bons olhos esse homem estranho, cuja procedência é ignorada de todos. Para mim, não passa de um aventureiro ou de um louco a perturbar-nos o caminho.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413299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O enteado de </a:t>
            </a:r>
            <a:r>
              <a:rPr lang="pt-BR" sz="4000" b="1" i="0" u="none" strike="noStrike" baseline="0" dirty="0" err="1">
                <a:latin typeface="F1"/>
              </a:rPr>
              <a:t>Vetúrio</a:t>
            </a:r>
            <a:r>
              <a:rPr lang="pt-BR" sz="4000" b="1" i="0" u="none" strike="noStrike" baseline="0" dirty="0">
                <a:latin typeface="F1"/>
              </a:rPr>
              <a:t>, mordiscando-se de curiosidade, indagou com interesse:</a:t>
            </a:r>
          </a:p>
          <a:p>
            <a:pPr algn="l"/>
            <a:r>
              <a:rPr lang="pt-BR" sz="4000" b="1" i="0" u="none" strike="noStrike" baseline="0" dirty="0">
                <a:latin typeface="F1"/>
              </a:rPr>
              <a:t>— Não se sabe, assim, quem é ele? por que mistérios guarda consigo tamanha cultura a estagnar-se em serviços de jardinagem?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3346414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O interlocutor piscou os olhos astutos e acrescentou: </a:t>
            </a:r>
            <a:endParaRPr lang="pt-BR" sz="3600" b="1" i="0" u="none" strike="noStrike" baseline="0" dirty="0">
              <a:latin typeface="F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— Quem sabe? insinuou-se no espírito popular com incrível desenvoltura. Há quem o tome por santo, contudo, inclino-me a crer que não passe de algum feiticeiro, cercado de seres infernais. Trazia a aparência de um vagabundo quando surgiu aqui.</a:t>
            </a:r>
            <a:endParaRPr lang="pt-BR" sz="3333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722629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Pouco a pouco, adquiriu a fama de curar pelas preces nazarenas, com imposição das mãos, e a primeira casa importante que lhe caiu nas garras foi a de Artêmio Cimbro, cuja filhinha, ao que dizem, sofria grandes perturbações mentais. Experimentado o tratamento de Corvino, parece que a menina se impressionou favoravelmente, recuperando-se, então, qual se fora um milagre.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114425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DA0C6E0-F60A-45D7-AA66-FF4226FB6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028" y="630315"/>
            <a:ext cx="9241908" cy="578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220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200" b="1" i="0" u="none" strike="noStrike" baseline="0" dirty="0">
                <a:latin typeface="F1"/>
              </a:rPr>
              <a:t>Daí para cá, fez-se o jardineiro da nobre família, que o introduziu em residências outras. Da sua vida profissional, é tudo quanto sei. Das atividades do mago, porém, muito teria a dizer se pudesse. Refere-se o vulgo a mil coisas. Se fossem apenas os plebeus a se mostrarem maravilhados... Entretanto, temos alguns patrícios ilustres enleados na rede. Dizem alguns que a palavra dele está revestida de miraculoso poder, afirmam outros que ele cura as mais complicadas enfermidades...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1201681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— É estranho ver uma cidade como esta, a desvairar-se por este modo! — comentou </a:t>
            </a:r>
            <a:r>
              <a:rPr lang="pt-BR" sz="3600" b="1" i="0" u="none" strike="noStrike" baseline="0" dirty="0" err="1">
                <a:latin typeface="F1"/>
              </a:rPr>
              <a:t>Taciano</a:t>
            </a:r>
            <a:r>
              <a:rPr lang="pt-BR" sz="3600" b="1" i="0" u="none" strike="noStrike" baseline="0" dirty="0">
                <a:latin typeface="F1"/>
              </a:rPr>
              <a:t>, com interesse.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Por isso mesmo, necessitamos de elementos renovadores. A sua decisão, rechaçando Corvino, é sumamente confortadora. Ele é incompetente para conduzir crianças, mesmo desprezíveis.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423230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200" b="1" i="0" u="none" strike="noStrike" baseline="0" dirty="0">
                <a:latin typeface="F1"/>
              </a:rPr>
              <a:t>Sei que Artêmio lhe advoga a causa, mas estou convencido de que poderemos </a:t>
            </a:r>
            <a:r>
              <a:rPr lang="pt-BR" sz="3200" b="1" i="0" u="none" strike="noStrike" baseline="0" dirty="0" err="1">
                <a:latin typeface="F1"/>
              </a:rPr>
              <a:t>interromper-lhe</a:t>
            </a:r>
            <a:r>
              <a:rPr lang="pt-BR" sz="3200" b="1" i="0" u="none" strike="noStrike" baseline="0" dirty="0">
                <a:latin typeface="F1"/>
              </a:rPr>
              <a:t>, doravante, as mistificações. Zenóbio, um velho amigo que foi alto dignitário da imperial munificência, comunicou-me, ontem à noite, informado por fontes dignas de crédito, que o menino morto fora encaminhado aos dentes do cão pelo próprio Corvino, a fim de que a malta cristã obtivesse sangue inocente para os mistérios negros das reuniões que praticam. É notório que ele foi a única testemunha do ato final...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3146852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E, baixando o tom de voz, perguntou: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— Teria o dileto amigo observado isso? Seria muito importante registrar o fato, através de sua própria boca...</a:t>
            </a:r>
          </a:p>
          <a:p>
            <a:pPr algn="l"/>
            <a:r>
              <a:rPr lang="pt-BR" sz="3600" b="1" i="0" u="none" strike="noStrike" baseline="0" dirty="0" err="1">
                <a:latin typeface="F1"/>
              </a:rPr>
              <a:t>Taciano</a:t>
            </a:r>
            <a:r>
              <a:rPr lang="pt-BR" sz="3600" b="1" i="0" u="none" strike="noStrike" baseline="0" dirty="0">
                <a:latin typeface="F1"/>
              </a:rPr>
              <a:t>, de rosto esfogueado, a exprimir o choque de contraditórias emoções, esclareceu, presto: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318858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— Nada posso adiantar nesse sentido. Quando ouvi o nome do crucificado, a revolta subiu-me à cabeça. Não tive olhos senão para defender a nossa propriedade contra a influência pestilencial. Determinei a soltura do cão de guarda, possuído de extrema desesperação. Não me cabe, por isso, asseverar aquilo que não verifiquei por mim mesmo.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1342695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Quirino, porém, mordeu os lábios, contrariado, e ajuntou: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— Fique certo, contudo, de que as coisas não terão ocorrido de outro modo. Reajamos em conjunto. Nossos escravos não podem continuar à mercê de bruxos inconscientes e nem será lícito permitir que pessoas de nossa condição social se deixem embair sem defesa...</a:t>
            </a:r>
            <a:endParaRPr lang="pt-BR" sz="3333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6404521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— Nisso, achamo-nos de pleno acordo — salientou o rapaz, resoluto —; de minha parte, pretendo corrigir e selecionar a comunidade de servidores.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— E que plano traçou para esse serviço? gostaria de agir em minha casa com uniformidade de vistas.</a:t>
            </a:r>
            <a:endParaRPr lang="pt-BR" sz="3333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899576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— Aguardo a vinda de meus pais, em breves dias, que trarão consigo Helena, a minha futura esposa. Como passarei a residir aqui depois do meu casamento, antecipei-me a eles, a fim de adaptar a vida da propriedade aos hábitos de minha família e de modo a afeiçoar-me às usanças da província. Não desejo, todavia, que os meus encontrem os disparates surpreendidos por mim.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4643118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Pretendo reunir todos os servos, a fim de prestarem juramento aos deuses que veneramos. Afastarei quem fugir ao justo compromisso. Em seguida, penso instituir em casa o culto de </a:t>
            </a:r>
            <a:r>
              <a:rPr lang="pt-BR" sz="4000" b="1" i="0" u="none" strike="noStrike" baseline="0" dirty="0" err="1">
                <a:latin typeface="F1"/>
              </a:rPr>
              <a:t>Cíbele</a:t>
            </a:r>
            <a:r>
              <a:rPr lang="pt-BR" sz="4000" b="1" i="0" u="none" strike="noStrike" baseline="0" dirty="0">
                <a:latin typeface="F1"/>
              </a:rPr>
              <a:t>, começando com uma cerimônia processional pelo nosso bosque. É indispensável purificar os costumes e os ares.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41554455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400" b="1" i="0" u="none" strike="noStrike" baseline="0" dirty="0">
                <a:latin typeface="F1"/>
              </a:rPr>
              <a:t>Quirino concordou, entusiástico, e prometeu aderir ao programa. Não somente faria o mesmo em seu domicílio, mas convocaria os amigos a acompanhá-lo.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4097323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E2272E-52E8-435A-BDD3-3C912A8611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1558" y="4405544"/>
            <a:ext cx="8915399" cy="2262781"/>
          </a:xfrm>
        </p:spPr>
        <p:txBody>
          <a:bodyPr>
            <a:normAutofit fontScale="90000"/>
          </a:bodyPr>
          <a:lstStyle/>
          <a:p>
            <a:pPr algn="ctr"/>
            <a:br>
              <a:rPr lang="pt-BR" altLang="pt-BR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altLang="pt-BR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MÓDULO 9</a:t>
            </a:r>
            <a:br>
              <a:rPr lang="pt-BR" altLang="pt-BR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altLang="pt-BR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VIRTUDES DE QUINTO VARRO EM AVE CRISTO – AS VIRTUDES DO IRMÃO CORVINO/QUINTO VARRO Encontro 6</a:t>
            </a:r>
            <a:br>
              <a:rPr lang="pt-BR" altLang="pt-BR" sz="5400" b="1" i="1" dirty="0">
                <a:solidFill>
                  <a:srgbClr val="FFFF00"/>
                </a:solidFill>
                <a:latin typeface="Tahoma" panose="020B0604030504040204" pitchFamily="34" charset="0"/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09423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Estimava </a:t>
            </a:r>
            <a:r>
              <a:rPr lang="pt-BR" sz="3600" b="1" i="0" u="none" strike="noStrike" baseline="0" dirty="0" err="1">
                <a:latin typeface="F1"/>
              </a:rPr>
              <a:t>Opílio</a:t>
            </a:r>
            <a:r>
              <a:rPr lang="pt-BR" sz="3600" b="1" i="0" u="none" strike="noStrike" baseline="0" dirty="0">
                <a:latin typeface="F1"/>
              </a:rPr>
              <a:t> </a:t>
            </a:r>
            <a:r>
              <a:rPr lang="pt-BR" sz="3600" b="1" i="0" u="none" strike="noStrike" baseline="0" dirty="0" err="1">
                <a:latin typeface="F1"/>
              </a:rPr>
              <a:t>Vetúrio</a:t>
            </a:r>
            <a:r>
              <a:rPr lang="pt-BR" sz="3600" b="1" i="0" u="none" strike="noStrike" baseline="0" dirty="0">
                <a:latin typeface="F1"/>
              </a:rPr>
              <a:t>, de longos anos, e felicitava-se por ver-lhe a organização doméstica zelosa e bem guardada.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Realmente, depois de alguns dias, quando os sofrimentos da peste desapareciam no olvido comum, </a:t>
            </a:r>
            <a:r>
              <a:rPr lang="pt-BR" sz="3600" b="1" i="0" u="none" strike="noStrike" baseline="0" dirty="0" err="1">
                <a:latin typeface="F1"/>
              </a:rPr>
              <a:t>Taciano</a:t>
            </a:r>
            <a:r>
              <a:rPr lang="pt-BR" sz="3600" b="1" i="0" u="none" strike="noStrike" baseline="0" dirty="0">
                <a:latin typeface="F1"/>
              </a:rPr>
              <a:t> promoveu a grande assembléia do lar para a reafirmação de fidelidade aos deuses.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1736712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Em vastíssima dependência da herdade, uma soberba estátua de </a:t>
            </a:r>
            <a:r>
              <a:rPr lang="pt-BR" sz="3600" b="1" i="0" u="none" strike="noStrike" baseline="0" dirty="0" err="1">
                <a:latin typeface="F1"/>
              </a:rPr>
              <a:t>Cíbele</a:t>
            </a:r>
            <a:r>
              <a:rPr lang="pt-BR" sz="3600" b="1" i="0" u="none" strike="noStrike" baseline="0" dirty="0">
                <a:latin typeface="F1"/>
              </a:rPr>
              <a:t> fora instalada para a recepção dos votos gerais, enquanto que à direita da imagem, num alto palanque paramentado de seda </a:t>
            </a:r>
            <a:r>
              <a:rPr lang="pt-BR" sz="3600" b="1" i="0" u="none" strike="noStrike" baseline="0" dirty="0" err="1">
                <a:latin typeface="F1"/>
              </a:rPr>
              <a:t>carmezim</a:t>
            </a:r>
            <a:r>
              <a:rPr lang="pt-BR" sz="3600" b="1" i="0" u="none" strike="noStrike" baseline="0" dirty="0">
                <a:latin typeface="F1"/>
              </a:rPr>
              <a:t> e fios dourados, instalaram-se </a:t>
            </a:r>
            <a:r>
              <a:rPr lang="pt-BR" sz="3600" b="1" i="0" u="none" strike="noStrike" baseline="0" dirty="0" err="1">
                <a:latin typeface="F1"/>
              </a:rPr>
              <a:t>Taciano</a:t>
            </a:r>
            <a:r>
              <a:rPr lang="pt-BR" sz="3600" b="1" i="0" u="none" strike="noStrike" baseline="0" dirty="0">
                <a:latin typeface="F1"/>
              </a:rPr>
              <a:t>, dois sacerdotes populares da deusa e o casal de mordomos, </a:t>
            </a:r>
            <a:r>
              <a:rPr lang="pt-BR" sz="3600" b="1" i="0" u="none" strike="noStrike" baseline="0" dirty="0" err="1">
                <a:latin typeface="F1"/>
              </a:rPr>
              <a:t>Alésio</a:t>
            </a:r>
            <a:r>
              <a:rPr lang="pt-BR" sz="3600" b="1" i="0" u="none" strike="noStrike" baseline="0" dirty="0">
                <a:latin typeface="F1"/>
              </a:rPr>
              <a:t> e </a:t>
            </a:r>
            <a:r>
              <a:rPr lang="pt-BR" sz="3600" b="1" i="0" u="none" strike="noStrike" baseline="0" dirty="0" err="1">
                <a:latin typeface="F1"/>
              </a:rPr>
              <a:t>Pontimiana</a:t>
            </a:r>
            <a:r>
              <a:rPr lang="pt-BR" sz="3600" b="1" i="0" u="none" strike="noStrike" baseline="0" dirty="0">
                <a:latin typeface="F1"/>
              </a:rPr>
              <a:t>.</a:t>
            </a:r>
            <a:endParaRPr lang="pt-BR" sz="3333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547900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Numa extensa galeria, consideravelmente elevada, junto às portas de acesso ao grande recinto, a nobreza citadina, trazida por </a:t>
            </a:r>
            <a:r>
              <a:rPr lang="pt-BR" sz="3600" b="1" i="0" u="none" strike="noStrike" baseline="0" dirty="0" err="1">
                <a:latin typeface="F1"/>
              </a:rPr>
              <a:t>Eustásio</a:t>
            </a:r>
            <a:r>
              <a:rPr lang="pt-BR" sz="3600" b="1" i="0" u="none" strike="noStrike" baseline="0" dirty="0">
                <a:latin typeface="F1"/>
              </a:rPr>
              <a:t>, rejubilava-se com as cerimônias.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Em baixo, acotovelavam-se todos os servidores da família, dentre os quais alguns artistas repetiam cânticos consagrados à divindade.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10341593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Num pequeno altar, graciosamente florido, a imagem que </a:t>
            </a:r>
            <a:r>
              <a:rPr lang="pt-BR" sz="3600" b="1" i="0" u="none" strike="noStrike" baseline="0" dirty="0" err="1">
                <a:latin typeface="F1"/>
              </a:rPr>
              <a:t>Vetúrio</a:t>
            </a:r>
            <a:r>
              <a:rPr lang="pt-BR" sz="3600" b="1" i="0" u="none" strike="noStrike" baseline="0" dirty="0">
                <a:latin typeface="F1"/>
              </a:rPr>
              <a:t> importara de </a:t>
            </a:r>
            <a:r>
              <a:rPr lang="pt-BR" sz="3600" b="1" i="0" u="none" strike="noStrike" baseline="0" dirty="0" err="1">
                <a:latin typeface="F1"/>
              </a:rPr>
              <a:t>Pessinunte</a:t>
            </a:r>
            <a:r>
              <a:rPr lang="pt-BR" sz="3600" b="1" i="0" u="none" strike="noStrike" baseline="0" dirty="0">
                <a:latin typeface="F1"/>
              </a:rPr>
              <a:t> figurava-se uma testemunha impassível.</a:t>
            </a:r>
          </a:p>
          <a:p>
            <a:pPr algn="l"/>
            <a:r>
              <a:rPr lang="pt-BR" sz="3600" b="1" i="0" u="none" strike="noStrike" baseline="0" dirty="0" err="1">
                <a:latin typeface="F1"/>
              </a:rPr>
              <a:t>Cíbele</a:t>
            </a:r>
            <a:r>
              <a:rPr lang="pt-BR" sz="3600" b="1" i="0" u="none" strike="noStrike" baseline="0" dirty="0">
                <a:latin typeface="F1"/>
              </a:rPr>
              <a:t>, ladeada por dois leões, esculpida em mármore imaculado, representava realmente o símbolo de uma civilização bruxuleante, à frente do olhar indagador e triste de dezenas de escravos, sob a orgulhosa exibição dos senhores.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9099612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O primeiro a aproximar-se, criando naturalmente um padrão para ser imitado, foi </a:t>
            </a:r>
            <a:r>
              <a:rPr lang="pt-BR" sz="3600" b="1" i="0" u="none" strike="noStrike" baseline="0" dirty="0" err="1">
                <a:latin typeface="F1"/>
              </a:rPr>
              <a:t>Taciano</a:t>
            </a:r>
            <a:r>
              <a:rPr lang="pt-BR" sz="3600" b="1" i="0" u="none" strike="noStrike" baseline="0" dirty="0">
                <a:latin typeface="F1"/>
              </a:rPr>
              <a:t>, que, reverente diante do ídolo, declarou em voz alta: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— Sob a invocação da Divina </a:t>
            </a:r>
            <a:r>
              <a:rPr lang="pt-BR" sz="3600" b="1" i="0" u="none" strike="noStrike" baseline="0" dirty="0" err="1">
                <a:latin typeface="F1"/>
              </a:rPr>
              <a:t>Cíbele</a:t>
            </a:r>
            <a:r>
              <a:rPr lang="pt-BR" sz="3600" b="1" i="0" u="none" strike="noStrike" baseline="0" dirty="0">
                <a:latin typeface="F1"/>
              </a:rPr>
              <a:t>, Mãe dos deuses e mãe nossa, juro irrestrita fidelidade às crenças e tradições dos nossos antepassados e perfeita obediência aos nossos eternos imperadores.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41592925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Frenéticos aplausos </a:t>
            </a:r>
            <a:r>
              <a:rPr lang="pt-BR" sz="3600" b="1" i="0" u="none" strike="noStrike" baseline="0" dirty="0" err="1">
                <a:latin typeface="F1"/>
              </a:rPr>
              <a:t>coroaram-lhe</a:t>
            </a:r>
            <a:r>
              <a:rPr lang="pt-BR" sz="3600" b="1" i="0" u="none" strike="noStrike" baseline="0" dirty="0">
                <a:latin typeface="F1"/>
              </a:rPr>
              <a:t> as palavras. Um hino sacro, acompanhado por flautas frígias, fez-se ouvir cadenciado e melodioso.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Em seguida, </a:t>
            </a:r>
            <a:r>
              <a:rPr lang="pt-BR" sz="3600" b="1" i="0" u="none" strike="noStrike" baseline="0" dirty="0" err="1">
                <a:latin typeface="F1"/>
              </a:rPr>
              <a:t>Alésio</a:t>
            </a:r>
            <a:r>
              <a:rPr lang="pt-BR" sz="3600" b="1" i="0" u="none" strike="noStrike" baseline="0" dirty="0">
                <a:latin typeface="F1"/>
              </a:rPr>
              <a:t> desceu do trono improvisado e, dando a idéia de que a cena havia sido previamente estudada, pronunciou respeitosamente os mesmos votos.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6244127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Logo após, veio </a:t>
            </a:r>
            <a:r>
              <a:rPr lang="pt-BR" sz="3600" b="1" i="0" u="none" strike="noStrike" baseline="0" dirty="0" err="1">
                <a:latin typeface="F1"/>
              </a:rPr>
              <a:t>Pontimiana</a:t>
            </a:r>
            <a:r>
              <a:rPr lang="pt-BR" sz="3600" b="1" i="0" u="none" strike="noStrike" baseline="0" dirty="0">
                <a:latin typeface="F1"/>
              </a:rPr>
              <a:t>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A nobre senhora parecia doente e fatigada. </a:t>
            </a:r>
            <a:r>
              <a:rPr lang="pt-BR" sz="3600" b="1" i="0" u="none" strike="noStrike" baseline="0" dirty="0" err="1">
                <a:latin typeface="F1"/>
              </a:rPr>
              <a:t>Adivinhava-se-lhe</a:t>
            </a:r>
            <a:r>
              <a:rPr lang="pt-BR" sz="3600" b="1" i="0" u="none" strike="noStrike" baseline="0" dirty="0">
                <a:latin typeface="F1"/>
              </a:rPr>
              <a:t> a luta íntima.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Palidíssima, enviou ao marido suplicante olhar, mas, pela expressão rude com que </a:t>
            </a:r>
            <a:r>
              <a:rPr lang="pt-BR" sz="3600" b="1" i="0" u="none" strike="noStrike" baseline="0" dirty="0" err="1">
                <a:latin typeface="F1"/>
              </a:rPr>
              <a:t>Alésio</a:t>
            </a:r>
            <a:r>
              <a:rPr lang="pt-BR" sz="3600" b="1" i="0" u="none" strike="noStrike" baseline="0" dirty="0">
                <a:latin typeface="F1"/>
              </a:rPr>
              <a:t> a fitou, era possível imaginar os duros conflitos em que se haviam empenhado, antes da cerimônia...</a:t>
            </a:r>
            <a:endParaRPr lang="pt-BR" sz="4000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7926063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Contida pelos olhos frios do companheiro, a orientadora da casa enxugou as lágrimas e repetiu, pausadamente, as mesmas palavras, negando assim a fé cristã que lhe atribuíam.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Triunfante sorriso pairou na máscara fisionômica de </a:t>
            </a:r>
            <a:r>
              <a:rPr lang="pt-BR" sz="3600" b="1" i="0" u="none" strike="noStrike" baseline="0" dirty="0" err="1">
                <a:latin typeface="F1"/>
              </a:rPr>
              <a:t>Alésio</a:t>
            </a:r>
            <a:r>
              <a:rPr lang="pt-BR" sz="3600" b="1" i="0" u="none" strike="noStrike" baseline="0" dirty="0">
                <a:latin typeface="F1"/>
              </a:rPr>
              <a:t>, enquanto se alastrava cochichado sussurro em enorme agrupamento de servidores.</a:t>
            </a:r>
          </a:p>
        </p:txBody>
      </p:sp>
    </p:spTree>
    <p:extLst>
      <p:ext uri="{BB962C8B-B14F-4D97-AF65-F5344CB8AC3E}">
        <p14:creationId xmlns:p14="http://schemas.microsoft.com/office/powerpoint/2010/main" val="21377817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Notas de amargurado assombro surgiram em vários rostos. 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Todos os escravos, um a um, alguns enfáticos e outros humilhados, reafirmaram as frases pronunciadas inicialmente pelo senhor.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O último foi Rufo.</a:t>
            </a:r>
            <a:endParaRPr lang="pt-BR" sz="6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3001156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400" b="1" i="0" u="none" strike="noStrike" baseline="0" dirty="0" err="1">
                <a:latin typeface="F1"/>
              </a:rPr>
              <a:t>Epípodo</a:t>
            </a:r>
            <a:r>
              <a:rPr lang="pt-BR" sz="4400" b="1" i="0" u="none" strike="noStrike" baseline="0" dirty="0">
                <a:latin typeface="F1"/>
              </a:rPr>
              <a:t>, o capataz, conhecia-lhe a firmeza de opinião e, por isso, deixara-o para o fim, temendo qualquer irregularidade tendente a estabelecer a indisciplina.</a:t>
            </a:r>
            <a:endParaRPr lang="pt-BR" sz="138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3965498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Rufo, velho escravo da quinta, abeirou-se do presbítero, oferecendo-lhe os préstimos.</a:t>
            </a:r>
          </a:p>
          <a:p>
            <a:pPr algn="l"/>
            <a:r>
              <a:rPr lang="pt-BR" sz="4000" b="1" i="0" u="none" strike="noStrike" baseline="0" dirty="0">
                <a:latin typeface="F1"/>
              </a:rPr>
              <a:t>O religioso aceitou-lhe a cooperação, rogando-lhe reconduzisse os meninos ao lar, de modo a ocupar-se de Silvano, como se fazia mister.</a:t>
            </a:r>
          </a:p>
          <a:p>
            <a:pPr algn="l"/>
            <a:r>
              <a:rPr lang="pt-BR" sz="4000" b="1" i="0" u="none" strike="noStrike" baseline="0" dirty="0">
                <a:latin typeface="F1"/>
              </a:rPr>
              <a:t>Dispôs-se ao regresso, conchegando a inocente vítima, de encontro ao peito.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3194605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De semblante austero, evidenciando aceitar plenamente as responsabilidades daquela hora, ergueu o bronzeado perfil, como se procurasse o céu e não a estátua impassível, exclamando em voz cristalina e dominadora:</a:t>
            </a:r>
            <a:endParaRPr lang="pt-BR" sz="413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5762699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— Juro respeitar os imperadores que nos governam , mas sou cristão e renego os deuses de pedra, incapazes de corrigir a crueldade e o orgulho que nos oprimem no mundo.</a:t>
            </a:r>
          </a:p>
          <a:p>
            <a:pPr algn="l"/>
            <a:r>
              <a:rPr lang="pt-BR" sz="4000" b="1" i="0" u="none" strike="noStrike" baseline="0" dirty="0">
                <a:latin typeface="F1"/>
              </a:rPr>
              <a:t>Um burburinho percorreu a assembléia.</a:t>
            </a:r>
            <a:endParaRPr lang="pt-BR" sz="1234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12005724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 err="1">
                <a:latin typeface="F1"/>
              </a:rPr>
              <a:t>Taciano</a:t>
            </a:r>
            <a:r>
              <a:rPr lang="pt-BR" sz="4000" b="1" i="0" u="none" strike="noStrike" baseline="0" dirty="0">
                <a:latin typeface="F1"/>
              </a:rPr>
              <a:t> dirigiu-se, em voz baixa, ao sacerdote mais idoso e esse, assumindo a função de juiz, clamou para o servo, em tom autoritário:</a:t>
            </a:r>
          </a:p>
          <a:p>
            <a:pPr algn="l"/>
            <a:r>
              <a:rPr lang="pt-BR" sz="4000" b="1" i="0" u="none" strike="noStrike" baseline="0" dirty="0">
                <a:latin typeface="F1"/>
              </a:rPr>
              <a:t>— Rufo, não te esqueças de tua condição.</a:t>
            </a:r>
            <a:endParaRPr lang="pt-BR" sz="3684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8119422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— Sim — concordou o interpelado, valoroso —, sou escravo, e sempre servi aos meus senhores com lealdade, mas o espírito é livre... Somente a Jesus Cristo reconheço por Verdadeiro Senhor!...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39573937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— Exijo que te retrates perante </a:t>
            </a:r>
            <a:r>
              <a:rPr lang="pt-BR" sz="3600" b="1" i="0" u="none" strike="noStrike" baseline="0" dirty="0" err="1">
                <a:latin typeface="F1"/>
              </a:rPr>
              <a:t>Cíbele</a:t>
            </a:r>
            <a:r>
              <a:rPr lang="pt-BR" sz="3600" b="1" i="0" u="none" strike="noStrike" baseline="0" dirty="0">
                <a:latin typeface="F1"/>
              </a:rPr>
              <a:t>, a sublime Mãe dos Deuses.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— Nada fiz que não esteja aprovado pela retidão de minha consciência.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— Abjura e serás perdoado.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— Não posso.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— Sabes quais são as consequências de tua irreflexão?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1176954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— Creio falar com perfeito conhecimento de minha responsabilidade, entretanto, quaisquer que sejam os resultados de meu gesto, não devo recuar perante a minha fé.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32837271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Rufo relanceou o olhar pelos circunstantes e notou que dezenas de companheiros concitavam-no à resistência. </a:t>
            </a:r>
            <a:r>
              <a:rPr lang="pt-BR" sz="3600" b="1" i="0" u="none" strike="noStrike" baseline="0" dirty="0" err="1">
                <a:latin typeface="F1"/>
              </a:rPr>
              <a:t>Pontimiana</a:t>
            </a:r>
            <a:r>
              <a:rPr lang="pt-BR" sz="3600" b="1" i="0" u="none" strike="noStrike" baseline="0" dirty="0">
                <a:latin typeface="F1"/>
              </a:rPr>
              <a:t>, algo desafogada, enviava-lhe, em silêncio, muda mensagem de bom ânimo.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— Abjura! abjura! — trovejava a voz do padre com aspereza.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— Não posso! — repetiu Rufo, imperturbável.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1806391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Depois de ligeira confabulação com o jovem patrício, o improvisado julgador convocou </a:t>
            </a:r>
            <a:r>
              <a:rPr lang="pt-BR" sz="4000" b="1" i="0" u="none" strike="noStrike" baseline="0" dirty="0" err="1">
                <a:latin typeface="F1"/>
              </a:rPr>
              <a:t>Epípodo</a:t>
            </a:r>
            <a:r>
              <a:rPr lang="pt-BR" sz="4000" b="1" i="0" u="none" strike="noStrike" baseline="0" dirty="0">
                <a:latin typeface="F1"/>
              </a:rPr>
              <a:t> ao chicote.</a:t>
            </a:r>
          </a:p>
          <a:p>
            <a:pPr algn="l"/>
            <a:r>
              <a:rPr lang="pt-BR" sz="4000" b="1" i="0" u="none" strike="noStrike" baseline="0" dirty="0">
                <a:latin typeface="F1"/>
              </a:rPr>
              <a:t>Rufo, por ordem do algoz, despiu a túnica de gala que envergara para a festa e ajoelhou-se de mãos para trás.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15506582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O trançado fino e cortante </a:t>
            </a:r>
            <a:r>
              <a:rPr lang="pt-BR" sz="3600" b="1" i="0" u="none" strike="noStrike" baseline="0" dirty="0" err="1">
                <a:latin typeface="F1"/>
              </a:rPr>
              <a:t>lambeu-lhe</a:t>
            </a:r>
            <a:r>
              <a:rPr lang="pt-BR" sz="3600" b="1" i="0" u="none" strike="noStrike" baseline="0" dirty="0">
                <a:latin typeface="F1"/>
              </a:rPr>
              <a:t> a pele nua por três vezes, provocando sangrentos vergões, mas o escravo não tremeu.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— Ainda há tempo, infeliz! — bradou, confundido, o sacerdote da Magna </a:t>
            </a:r>
            <a:r>
              <a:rPr lang="pt-BR" sz="3600" b="1" i="0" u="none" strike="noStrike" baseline="0" dirty="0" err="1">
                <a:latin typeface="F1"/>
              </a:rPr>
              <a:t>Mater</a:t>
            </a:r>
            <a:r>
              <a:rPr lang="pt-BR" sz="3600" b="1" i="0" u="none" strike="noStrike" baseline="0" dirty="0">
                <a:latin typeface="F1"/>
              </a:rPr>
              <a:t> — abjura e a tua falta será relevada...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— Sou cristão — reiterava Rufo, sereno.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6369343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— O castigo poderá conduzir-te à morte!</a:t>
            </a:r>
          </a:p>
          <a:p>
            <a:pPr algn="l"/>
            <a:r>
              <a:rPr lang="pt-BR" sz="4000" b="1" i="0" u="none" strike="noStrike" baseline="0" dirty="0">
                <a:latin typeface="F1"/>
              </a:rPr>
              <a:t>— O sofrimento não me intimida... — suspirou a vítima com humildade. — Jesus conheceu o martírio na cruz para salvar-nos. Morrer por fidelidade a ele é uma honra a que devo aspirar.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1108848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200" b="1" i="0" u="none" strike="noStrike" baseline="0" dirty="0">
                <a:latin typeface="F1"/>
              </a:rPr>
              <a:t>Caminhava, lentamente, no trecho isolado que ligava a residência de </a:t>
            </a:r>
            <a:r>
              <a:rPr lang="pt-BR" sz="3200" b="1" i="0" u="none" strike="noStrike" baseline="0" dirty="0" err="1">
                <a:latin typeface="F1"/>
              </a:rPr>
              <a:t>Vetúrio</a:t>
            </a:r>
            <a:r>
              <a:rPr lang="pt-BR" sz="3200" b="1" i="0" u="none" strike="noStrike" baseline="0" dirty="0">
                <a:latin typeface="F1"/>
              </a:rPr>
              <a:t> à cidade, absorto em escuros pressentimentos.</a:t>
            </a:r>
          </a:p>
          <a:p>
            <a:pPr algn="l"/>
            <a:r>
              <a:rPr lang="pt-BR" sz="3200" b="1" i="0" u="none" strike="noStrike" baseline="0" dirty="0">
                <a:latin typeface="F1"/>
              </a:rPr>
              <a:t>O menino, de tórax aberto, </a:t>
            </a:r>
            <a:r>
              <a:rPr lang="pt-BR" sz="3200" b="1" i="0" u="none" strike="noStrike" baseline="0" dirty="0" err="1">
                <a:latin typeface="F1"/>
              </a:rPr>
              <a:t>confrangia-lhe</a:t>
            </a:r>
            <a:r>
              <a:rPr lang="pt-BR" sz="3200" b="1" i="0" u="none" strike="noStrike" baseline="0" dirty="0">
                <a:latin typeface="F1"/>
              </a:rPr>
              <a:t> a alma. Em dado momento, parou de gritar, embora a hemorragia prosseguisse, abundante.</a:t>
            </a:r>
          </a:p>
          <a:p>
            <a:pPr algn="l"/>
            <a:r>
              <a:rPr lang="pt-BR" sz="3200" b="1" i="0" u="none" strike="noStrike" baseline="0" dirty="0">
                <a:latin typeface="F1"/>
              </a:rPr>
              <a:t>O irmão Corvino </a:t>
            </a:r>
            <a:r>
              <a:rPr lang="pt-BR" sz="3200" b="1" i="0" u="none" strike="noStrike" baseline="0" dirty="0" err="1">
                <a:latin typeface="F1"/>
              </a:rPr>
              <a:t>percebeu-lhe</a:t>
            </a:r>
            <a:r>
              <a:rPr lang="pt-BR" sz="3200" b="1" i="0" u="none" strike="noStrike" baseline="0" dirty="0">
                <a:latin typeface="F1"/>
              </a:rPr>
              <a:t> a queda de forças e buscou repousar, sob vetusto carvalho, a fim de ouvi-lo.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12336730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O látego </a:t>
            </a:r>
            <a:r>
              <a:rPr lang="pt-BR" sz="3600" b="1" i="0" u="none" strike="noStrike" baseline="0" dirty="0" err="1">
                <a:latin typeface="F1"/>
              </a:rPr>
              <a:t>visitou-lhe</a:t>
            </a:r>
            <a:r>
              <a:rPr lang="pt-BR" sz="3600" b="1" i="0" u="none" strike="noStrike" baseline="0" dirty="0">
                <a:latin typeface="F1"/>
              </a:rPr>
              <a:t> o dorso com violência, abrindo-lhe feridas sangrentas, mas, percebendo o mal-estar que a cena de selvageria impunha ao recinto, </a:t>
            </a:r>
            <a:r>
              <a:rPr lang="pt-BR" sz="3600" b="1" i="0" u="none" strike="noStrike" baseline="0" dirty="0" err="1">
                <a:latin typeface="F1"/>
              </a:rPr>
              <a:t>Taciano</a:t>
            </a:r>
            <a:r>
              <a:rPr lang="pt-BR" sz="3600" b="1" i="0" u="none" strike="noStrike" baseline="0" dirty="0">
                <a:latin typeface="F1"/>
              </a:rPr>
              <a:t> recomendou fosse o escravo recolhido ao cárcere, até resolver quanto à definitiva punição.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Terminado o serviço, começou a solenidade processional.</a:t>
            </a:r>
            <a:endParaRPr lang="pt-BR" sz="3333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3782976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O filho de Cíntia desejava uma purificação completa da propriedade.</a:t>
            </a:r>
          </a:p>
          <a:p>
            <a:pPr algn="l"/>
            <a:r>
              <a:rPr lang="pt-BR" sz="4000" b="1" i="0" u="none" strike="noStrike" baseline="0" dirty="0">
                <a:latin typeface="F1"/>
              </a:rPr>
              <a:t>Considerável multidão apinhava-se nos pátios da casa, aguardando o cortejo.</a:t>
            </a:r>
          </a:p>
          <a:p>
            <a:pPr algn="l"/>
            <a:r>
              <a:rPr lang="pt-BR" sz="4000" b="1" i="0" u="none" strike="noStrike" baseline="0" dirty="0">
                <a:latin typeface="F1"/>
              </a:rPr>
              <a:t>A estátua de </a:t>
            </a:r>
            <a:r>
              <a:rPr lang="pt-BR" sz="4000" b="1" i="0" u="none" strike="noStrike" baseline="0" dirty="0" err="1">
                <a:latin typeface="F1"/>
              </a:rPr>
              <a:t>Cíbele</a:t>
            </a:r>
            <a:r>
              <a:rPr lang="pt-BR" sz="4000" b="1" i="0" u="none" strike="noStrike" baseline="0" dirty="0">
                <a:latin typeface="F1"/>
              </a:rPr>
              <a:t> foi colocada sobre riquíssimo andor de prata, ornamentado de lírios.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31534473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Jovens pares, rigorosamente vestidos de branco, simbolizando a castidade e a beleza, abriam alas à frente, dançando, em ritmos graciosos, ao toque de flautas e pandeiretas do culto.</a:t>
            </a:r>
            <a:endParaRPr lang="pt-BR" sz="3333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3833069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Em seguida, todas as senhoras presentes, conduzindo palmas aromáticas, anunciavam o ídolo que, suportado pelos ombros de </a:t>
            </a:r>
            <a:r>
              <a:rPr lang="pt-BR" sz="4000" b="1" i="0" u="none" strike="noStrike" baseline="0" dirty="0" err="1">
                <a:latin typeface="F1"/>
              </a:rPr>
              <a:t>Taciano</a:t>
            </a:r>
            <a:r>
              <a:rPr lang="pt-BR" sz="4000" b="1" i="0" u="none" strike="noStrike" baseline="0" dirty="0">
                <a:latin typeface="F1"/>
              </a:rPr>
              <a:t> e de outros rapazes consagrados à deusa, se fazia seguir pelos sacerdotes em orações do rito frígio e pelos incensadores.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16446954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Depois deles, uma jovem de rara beleza carregava o cutelo sagrado.</a:t>
            </a:r>
          </a:p>
          <a:p>
            <a:pPr algn="l"/>
            <a:r>
              <a:rPr lang="pt-BR" sz="4000" b="1" i="0" u="none" strike="noStrike" baseline="0" dirty="0">
                <a:latin typeface="F1"/>
              </a:rPr>
              <a:t>Acompanhando-a, vinha o conjunto de musicistas, usando trompas, flautas, címbalos, tímpanos e castanholas, nos cânticos votivos, cujos trechos harmoniosos se perdiam no matagal.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18468202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Os dignitários e os principais vinham, em fila, silenciosos e reverentes e, ao fim do préstito, congregava-se a massa de escravos, mudos e tristes.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Os hinos de louvor à mãe dos deuses embalsamavam o bosque de doce melodia, interrompendo o chilrear dos pássaros assustados...</a:t>
            </a:r>
            <a:endParaRPr lang="pt-BR" sz="3333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13396203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A procissão, em diversas fases, contornou a herdade, através do arvoredo bem cultivado e das vinhas extensas, tornando a casa, onde </a:t>
            </a:r>
            <a:r>
              <a:rPr lang="pt-BR" sz="4000" b="1" i="0" u="none" strike="noStrike" baseline="0" dirty="0" err="1">
                <a:latin typeface="F1"/>
              </a:rPr>
              <a:t>Cíbele</a:t>
            </a:r>
            <a:r>
              <a:rPr lang="pt-BR" sz="4000" b="1" i="0" u="none" strike="noStrike" baseline="0" dirty="0">
                <a:latin typeface="F1"/>
              </a:rPr>
              <a:t> foi restituída ao templo minúsculo que </a:t>
            </a:r>
            <a:r>
              <a:rPr lang="pt-BR" sz="4000" b="1" i="0" u="none" strike="noStrike" baseline="0" dirty="0" err="1">
                <a:latin typeface="F1"/>
              </a:rPr>
              <a:t>Opílio</a:t>
            </a:r>
            <a:r>
              <a:rPr lang="pt-BR" sz="4000" b="1" i="0" u="none" strike="noStrike" baseline="0" dirty="0">
                <a:latin typeface="F1"/>
              </a:rPr>
              <a:t> </a:t>
            </a:r>
            <a:r>
              <a:rPr lang="pt-BR" sz="4000" b="1" i="0" u="none" strike="noStrike" baseline="0" dirty="0" err="1">
                <a:latin typeface="F1"/>
              </a:rPr>
              <a:t>Vetúrio</a:t>
            </a:r>
            <a:r>
              <a:rPr lang="pt-BR" sz="4000" b="1" i="0" u="none" strike="noStrike" baseline="0" dirty="0">
                <a:latin typeface="F1"/>
              </a:rPr>
              <a:t>, em outro tempo, lhe erigira em pleno jardim.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36531147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 err="1">
                <a:latin typeface="F1"/>
              </a:rPr>
              <a:t>Taciano</a:t>
            </a:r>
            <a:r>
              <a:rPr lang="pt-BR" sz="4000" b="1" i="0" u="none" strike="noStrike" baseline="0" dirty="0">
                <a:latin typeface="F1"/>
              </a:rPr>
              <a:t>, tomando a palavra depois das preces dos sacerdotes, agradeceu a presença dos religiosos, das autoridades e do povo, enaltecendo a sua confiança na proteção das Divindades Olímpicas.</a:t>
            </a:r>
          </a:p>
          <a:p>
            <a:pPr algn="l"/>
            <a:r>
              <a:rPr lang="pt-BR" sz="4000" b="1" i="0" u="none" strike="noStrike" baseline="0" dirty="0">
                <a:latin typeface="F1"/>
              </a:rPr>
              <a:t>Dispersou-se a colorida assembléia.</a:t>
            </a:r>
          </a:p>
          <a:p>
            <a:pPr algn="l"/>
            <a:r>
              <a:rPr lang="pt-BR" sz="4000" b="1" i="0" u="none" strike="noStrike" baseline="0" dirty="0">
                <a:latin typeface="F1"/>
              </a:rPr>
              <a:t>Entardecia...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338844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Sozinho agora no amplo terraço, de onde podia descortinar o horizonte lavado e límpido, o jovem, instintivamente, recordou o irmão Corvino, a morte de Silvano e a reação de Rufo e, sem perceber, começou a lutar com a influência do Cristo, não mais em derredor das próprias idéias, mas dentro mesmo do coração.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0698454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Dias amargos surgiram para a igreja de </a:t>
            </a:r>
            <a:r>
              <a:rPr lang="pt-BR" sz="3600" b="1" i="0" u="none" strike="noStrike" baseline="0" dirty="0" err="1">
                <a:latin typeface="F1"/>
              </a:rPr>
              <a:t>Lião</a:t>
            </a:r>
            <a:r>
              <a:rPr lang="pt-BR" sz="3600" b="1" i="0" u="none" strike="noStrike" baseline="0" dirty="0">
                <a:latin typeface="F1"/>
              </a:rPr>
              <a:t>, depois da morte de Silvano.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Gratificada por </a:t>
            </a:r>
            <a:r>
              <a:rPr lang="pt-BR" sz="3600" b="1" i="0" u="none" strike="noStrike" baseline="0" dirty="0" err="1">
                <a:latin typeface="F1"/>
              </a:rPr>
              <a:t>Eustásio</a:t>
            </a:r>
            <a:r>
              <a:rPr lang="pt-BR" sz="3600" b="1" i="0" u="none" strike="noStrike" baseline="0" dirty="0">
                <a:latin typeface="F1"/>
              </a:rPr>
              <a:t>, que odiava o Evangelho, a viúva Mércia, mãe da criança, veio a público acusar o irmão Corvino, declarando-o feiticeiro e infanticida. Afirmou, perante as autoridades, que o menino fora vítima de sortilégios malditos, chegando à crueldade de acrescentar que Silvano, órfão, tinha sido fascinado por engodos do pregador.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4137770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200" b="1" i="0" u="none" strike="noStrike" baseline="0" dirty="0">
                <a:latin typeface="F1"/>
              </a:rPr>
              <a:t>O pequerrucho fitou nele os olhos embaciados pela agonia...</a:t>
            </a:r>
          </a:p>
          <a:p>
            <a:pPr algn="l"/>
            <a:r>
              <a:rPr lang="pt-BR" sz="3200" b="1" i="0" u="none" strike="noStrike" baseline="0" dirty="0">
                <a:latin typeface="F1"/>
              </a:rPr>
              <a:t>Varro, em pranto, inclinou-se, paternalmente. e perguntou, com carinho:</a:t>
            </a:r>
          </a:p>
          <a:p>
            <a:pPr algn="l"/>
            <a:r>
              <a:rPr lang="pt-BR" sz="3200" b="1" i="0" u="none" strike="noStrike" baseline="0" dirty="0">
                <a:latin typeface="F1"/>
              </a:rPr>
              <a:t>— Estás recordando Jesus, meu filho?</a:t>
            </a:r>
          </a:p>
          <a:p>
            <a:pPr algn="l"/>
            <a:r>
              <a:rPr lang="pt-BR" sz="3200" b="1" i="0" u="none" strike="noStrike" baseline="0" dirty="0">
                <a:latin typeface="F1"/>
              </a:rPr>
              <a:t>— Estou sim senhor... — respondeu em voz débil.</a:t>
            </a:r>
          </a:p>
          <a:p>
            <a:pPr algn="l"/>
            <a:r>
              <a:rPr lang="pt-BR" sz="3200" b="1" i="0" u="none" strike="noStrike" baseline="0" dirty="0">
                <a:latin typeface="F1"/>
              </a:rPr>
              <a:t>Mas, revelando-se muito distante das questões transcendentes da fé — flor humana sequiosa de ternura —, exclamou para o benfeitor:</a:t>
            </a:r>
          </a:p>
        </p:txBody>
      </p:sp>
    </p:spTree>
    <p:extLst>
      <p:ext uri="{BB962C8B-B14F-4D97-AF65-F5344CB8AC3E}">
        <p14:creationId xmlns:p14="http://schemas.microsoft.com/office/powerpoint/2010/main" val="20078388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Extremamente humilhado, o amigo dos pobres foi conduzido a interrogatórios oficiais, em que se comportou com admirável nobreza.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Varro nada reclamou. 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Esclareceu que visitara a residência de </a:t>
            </a:r>
            <a:r>
              <a:rPr lang="pt-BR" sz="3600" b="1" i="0" u="none" strike="noStrike" baseline="0" dirty="0" err="1">
                <a:latin typeface="F1"/>
              </a:rPr>
              <a:t>Vetúrio</a:t>
            </a:r>
            <a:r>
              <a:rPr lang="pt-BR" sz="3600" b="1" i="0" u="none" strike="noStrike" baseline="0" dirty="0">
                <a:latin typeface="F1"/>
              </a:rPr>
              <a:t> com a melhor intenção e que, inadvertidamente, uma das crianças fora atacada por um cão bravio, solto não sabia como.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10662837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400" b="1" i="0" u="none" strike="noStrike" baseline="0" dirty="0">
                <a:latin typeface="F1"/>
              </a:rPr>
              <a:t>Não podia, desse modo, culpar a ninguém.</a:t>
            </a:r>
          </a:p>
          <a:p>
            <a:pPr algn="l"/>
            <a:r>
              <a:rPr lang="pt-BR" sz="4400" b="1" i="0" u="none" strike="noStrike" baseline="0" dirty="0">
                <a:latin typeface="F1"/>
              </a:rPr>
              <a:t>Não faltaram insultos, por parte de romanos sarcásticos, que ele suportou com humildade e heroísmo.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1756560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200" b="1" i="0" u="none" strike="noStrike" baseline="0" dirty="0">
                <a:latin typeface="F1"/>
              </a:rPr>
              <a:t>Contudo, quando a prisão dele se fazia iminente, Artêmio Cimbro, patrício de grande fortuna e de não menor generosidade, advogou-lhe a causa,  empenhando privilégios e haveres por livrá-lo do cárcere. Mobilizando altos valores políticos, junto ao legado propretor, conseguiu sustar a internação temporariamente, arquivando-se o processo para despachos ulteriores, mas o risonho lar dos meninos desapareceu.</a:t>
            </a:r>
            <a:endParaRPr lang="pt-BR" sz="3333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17719082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As crianças foram recolhidas à pressa, em vários domicílios de irmãos que as receberam com amor. </a:t>
            </a:r>
          </a:p>
          <a:p>
            <a:pPr algn="l"/>
            <a:r>
              <a:rPr lang="pt-BR" sz="4000" b="1" i="0" u="none" strike="noStrike" baseline="0" dirty="0">
                <a:latin typeface="F1"/>
              </a:rPr>
              <a:t>Considerado, pelas autoridades, indigno de orientar a infância, o companheiro dos sofredores sentiu </a:t>
            </a:r>
            <a:r>
              <a:rPr lang="pt-BR" sz="4000" b="1" i="0" u="none" strike="noStrike" baseline="0" dirty="0" err="1">
                <a:latin typeface="F1"/>
              </a:rPr>
              <a:t>despedaçar-se-lhe</a:t>
            </a:r>
            <a:r>
              <a:rPr lang="pt-BR" sz="4000" b="1" i="0" u="none" strike="noStrike" baseline="0" dirty="0">
                <a:latin typeface="F1"/>
              </a:rPr>
              <a:t> o coração, quando o último petiz o abraçou, chorando, às despedidas.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13590796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Quinto Varro, o padrão varonil do bom ânimo e o exemplo da fé viva, não obstante a fortaleza espiritual de que invariavelmente dera testemunho, cedeu à tortura que antecede o desalento.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8804750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400" b="1" i="0" u="none" strike="noStrike" baseline="0" dirty="0">
                <a:latin typeface="F1"/>
              </a:rPr>
              <a:t>Entre a paixão pelo filho inacessível e o amor pelas crianças de que fora irremediavelmente despojado, era surpreendido, vezes frequentes, entre lágrimas.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12737113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Em muitas ocasiões, dentro da noite, via-se diante da chácara senhoril de </a:t>
            </a:r>
            <a:r>
              <a:rPr lang="pt-BR" sz="4000" b="1" i="0" u="none" strike="noStrike" baseline="0" dirty="0" err="1">
                <a:latin typeface="F1"/>
              </a:rPr>
              <a:t>Vetúrio</a:t>
            </a:r>
            <a:r>
              <a:rPr lang="pt-BR" sz="4000" b="1" i="0" u="none" strike="noStrike" baseline="0" dirty="0">
                <a:latin typeface="F1"/>
              </a:rPr>
              <a:t>, tentando ver o rosto de </a:t>
            </a:r>
            <a:r>
              <a:rPr lang="pt-BR" sz="4000" b="1" i="0" u="none" strike="noStrike" baseline="0" dirty="0" err="1">
                <a:latin typeface="F1"/>
              </a:rPr>
              <a:t>Taciano</a:t>
            </a:r>
            <a:r>
              <a:rPr lang="pt-BR" sz="4000" b="1" i="0" u="none" strike="noStrike" baseline="0" dirty="0">
                <a:latin typeface="F1"/>
              </a:rPr>
              <a:t>, em algum ângulo das janelas iluminadas e, não raro, horas mortas, buscava essa ou aquela residência particular para avistar-se com algum dos filhinhos do coração.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9267761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Estudava intensamente, tentando fugir aos próprios pensamentos, em longas vigílias que terminavam pela extrema fadiga. Mal se alimentava, empenhando-se em trabalhos sacrificiais pelos doentes, receando talvez mergulhar-se na amargura, da qual resvalaria fatalmente para o desânimo.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9694363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Apesar das advertências dos superiores e dos amigos, perseverara na excessiva movimentação, até que caiu no leito, sob invencível cansaço. Febre alta devorava-o, devagarinho, constrangendo-o a oscilar entre a vida e a morte.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41255563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Por fim, à custa de carinho e devotamento dos companheiros, venceu o inquietante desequilíbrio, mas, apático e abatido, deixou-se permanecer na enxerga do quarto humilde, sem coragem de levantar-se.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231077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— Papai, abrace-me... Tenho frio... Quinto Varro compreendeu. Estreitou-o contra o coração, como se desejasse aquecê-lo com o calor da própria alma.</a:t>
            </a:r>
          </a:p>
          <a:p>
            <a:r>
              <a:rPr lang="pt-BR" sz="3600" b="1" dirty="0">
                <a:latin typeface="F1"/>
              </a:rPr>
              <a:t>Tudo em vão. Silvano estava morto.</a:t>
            </a:r>
          </a:p>
          <a:p>
            <a:r>
              <a:rPr lang="pt-BR" sz="3600" b="1" dirty="0">
                <a:latin typeface="F1"/>
              </a:rPr>
              <a:t>O doloroso acontecimento traçava sombrios horizontes ao futuro da igreja.</a:t>
            </a:r>
          </a:p>
        </p:txBody>
      </p:sp>
    </p:spTree>
    <p:extLst>
      <p:ext uri="{BB962C8B-B14F-4D97-AF65-F5344CB8AC3E}">
        <p14:creationId xmlns:p14="http://schemas.microsoft.com/office/powerpoint/2010/main" val="14350329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Certa noite, acariciado pelo vento fresco que passava, sussurrando brandamente, lembrava ele o velho Corvino, com maior intensidade... 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O luar e a atmosfera pura, a câmara pequena e a solidão compeliam-no a recuar no tempo.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Sentia imensas saudades do apóstolo que lhe tomara o lugar nos braços escuros da morte...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Esposara a missão evangélica com extremado fervor.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4972574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Dera à igreja os mais belos sonhos. Renunciara a todos os prazeres do homem comum, para favorecer, em si mesmo, a obra da espiritualização. Buscara esquecer o que fora, para transformar-se no irmão de todos. Dividira-o tempo entre o enriquecimento da vida interior e o serviço constante, mas trazia o espírito sequioso de amor.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13795864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Seria crime o propósito de aproximar-se do filho para consagrar-se a ele? Seria reprovável o desejo de ser igualmente querido?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Na condição de homem, procurara compreender a esposa e </a:t>
            </a:r>
            <a:r>
              <a:rPr lang="pt-BR" sz="3600" b="1" i="0" u="none" strike="noStrike" baseline="0" dirty="0" err="1">
                <a:latin typeface="F1"/>
              </a:rPr>
              <a:t>honrar-lhe</a:t>
            </a:r>
            <a:r>
              <a:rPr lang="pt-BR" sz="3600" b="1" i="0" u="none" strike="noStrike" baseline="0" dirty="0">
                <a:latin typeface="F1"/>
              </a:rPr>
              <a:t>, no íntimo, a escolha feita. Cíntia poderia transitar no caminho que lhe aprouvesse.</a:t>
            </a:r>
            <a:endParaRPr lang="pt-BR" sz="3333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176777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200" b="1" i="0" u="none" strike="noStrike" baseline="0" dirty="0">
                <a:latin typeface="F1"/>
              </a:rPr>
              <a:t>Era livre e, em razão disso, a mulher não lhe ocupava o pensamento, contudo, a lembrança de </a:t>
            </a:r>
            <a:r>
              <a:rPr lang="pt-BR" sz="3200" b="1" i="0" u="none" strike="noStrike" baseline="0" dirty="0" err="1">
                <a:latin typeface="F1"/>
              </a:rPr>
              <a:t>Taciano</a:t>
            </a:r>
            <a:r>
              <a:rPr lang="pt-BR" sz="3200" b="1" i="0" u="none" strike="noStrike" baseline="0" dirty="0">
                <a:latin typeface="F1"/>
              </a:rPr>
              <a:t> </a:t>
            </a:r>
            <a:r>
              <a:rPr lang="pt-BR" sz="3200" b="1" i="0" u="none" strike="noStrike" baseline="0" dirty="0" err="1">
                <a:latin typeface="F1"/>
              </a:rPr>
              <a:t>vergastava-lhe</a:t>
            </a:r>
            <a:r>
              <a:rPr lang="pt-BR" sz="3200" b="1" i="0" u="none" strike="noStrike" baseline="0" dirty="0">
                <a:latin typeface="F1"/>
              </a:rPr>
              <a:t> o coração. O anseio de ajudá-lo converteras-lhe na alma em idéia fixa. Realmente, vira-o agressivo e cruel. Jamais lhe olvidaria a revolta, em ouvindo o nome de Jesus nos lábios tenros de Silvano. Entretanto — pensava —, o rapaz era fruto da falsa educação na casa de </a:t>
            </a:r>
            <a:r>
              <a:rPr lang="pt-BR" sz="3200" b="1" i="0" u="none" strike="noStrike" baseline="0" dirty="0" err="1">
                <a:latin typeface="F1"/>
              </a:rPr>
              <a:t>Opílio</a:t>
            </a:r>
            <a:r>
              <a:rPr lang="pt-BR" sz="3200" b="1" i="0" u="none" strike="noStrike" baseline="0" dirty="0">
                <a:latin typeface="F1"/>
              </a:rPr>
              <a:t>. O homem que o condenara à morte física, sentenciara-lhe o filhinho à morte moral.</a:t>
            </a:r>
            <a:endParaRPr lang="pt-BR" sz="3333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32846533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Seria aconselhável nada fazer pelo jovem que apenas começava a existência? Constituiria ato culposo devotar-se um pai ao próprio filho, com a melhor intenção?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7602018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400" b="1" i="0" u="none" strike="noStrike" baseline="0" dirty="0">
                <a:latin typeface="F1"/>
              </a:rPr>
              <a:t>Recordando, porém, a grandeza do ideal que o impelia ao amor da Humanidade, perguntava a si mesmo por que motivo queria ao rapaz assim tanto...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760938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Se a igreja povoava-se de meninos e jovens a lhe merecerem atenção e ternura, que razões subsistiriam para concentrar-se em </a:t>
            </a:r>
            <a:r>
              <a:rPr lang="pt-BR" sz="4000" b="1" i="0" u="none" strike="noStrike" baseline="0" dirty="0" err="1">
                <a:latin typeface="F1"/>
              </a:rPr>
              <a:t>Taciano</a:t>
            </a:r>
            <a:r>
              <a:rPr lang="pt-BR" sz="4000" b="1" i="0" u="none" strike="noStrike" baseline="0" dirty="0">
                <a:latin typeface="F1"/>
              </a:rPr>
              <a:t> com tamanha afetividade, quando não desconhecia os intransponíveis impedimentos que os separavam.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397753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Depois de muitos anos de resignação e heroísmo, auscultando os enigmas da própria alma, Quinto Varro rendia-se, não às lágrimas serenas, filhas da sensibilidade comovida, mas ao pranto convulso, vizinho do desespero.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9926726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200" b="1" i="0" u="none" strike="noStrike" baseline="0" dirty="0">
                <a:latin typeface="F1"/>
              </a:rPr>
              <a:t>A brisa suave, em correntes refrigerantes, penetrava a janela aberta, como se buscasse </a:t>
            </a:r>
            <a:r>
              <a:rPr lang="pt-BR" sz="3200" b="1" i="0" u="none" strike="noStrike" baseline="0" dirty="0" err="1">
                <a:latin typeface="F1"/>
              </a:rPr>
              <a:t>afagar-lhe</a:t>
            </a:r>
            <a:r>
              <a:rPr lang="pt-BR" sz="3200" b="1" i="0" u="none" strike="noStrike" baseline="0" dirty="0">
                <a:latin typeface="F1"/>
              </a:rPr>
              <a:t> a cabeça dolorida...</a:t>
            </a:r>
          </a:p>
          <a:p>
            <a:pPr algn="l"/>
            <a:r>
              <a:rPr lang="pt-BR" sz="3200" b="1" i="0" u="none" strike="noStrike" baseline="0" dirty="0">
                <a:latin typeface="F1"/>
              </a:rPr>
              <a:t>Agora, todavia, alheava-se dos encantos da Natureza.</a:t>
            </a:r>
          </a:p>
          <a:p>
            <a:pPr algn="l"/>
            <a:r>
              <a:rPr lang="pt-BR" sz="3200" b="1" i="0" u="none" strike="noStrike" baseline="0" dirty="0">
                <a:latin typeface="F1"/>
              </a:rPr>
              <a:t>Apesar da multidão dos amigos de </a:t>
            </a:r>
            <a:r>
              <a:rPr lang="pt-BR" sz="3200" b="1" i="0" u="none" strike="noStrike" baseline="0" dirty="0" err="1">
                <a:latin typeface="F1"/>
              </a:rPr>
              <a:t>Lião</a:t>
            </a:r>
            <a:r>
              <a:rPr lang="pt-BR" sz="3200" b="1" i="0" u="none" strike="noStrike" baseline="0" dirty="0">
                <a:latin typeface="F1"/>
              </a:rPr>
              <a:t>, sentia-se abandonado, sem ninguém... A presença do filho seria provavelmente a única força capaz de restituir-lhe a sensação de plenitude.</a:t>
            </a:r>
            <a:endParaRPr lang="pt-BR" sz="3333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3026573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De pensamento voltado para a memória de Corvino, recordava-lhe os minutos derradeiros. Falara-lhe o venerando amigo, em termos inesquecíveis, quanto à sobrevivência da alma. Alentara-o com a certeza da irrealidade da morte. </a:t>
            </a:r>
            <a:r>
              <a:rPr lang="pt-BR" sz="4000" b="1" i="0" u="none" strike="noStrike" baseline="0" dirty="0" err="1">
                <a:latin typeface="F1"/>
              </a:rPr>
              <a:t>Consolidara-lhe</a:t>
            </a:r>
            <a:r>
              <a:rPr lang="pt-BR" sz="4000" b="1" i="0" u="none" strike="noStrike" baseline="0" dirty="0">
                <a:latin typeface="F1"/>
              </a:rPr>
              <a:t> a confiança e investira-o na posse de imorredoura fé.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1889166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200" b="1" dirty="0">
                <a:latin typeface="F1"/>
              </a:rPr>
              <a:t>Abatido e desencantado, o presbítero perguntava a si mesmo se não fora precipitado na visita. Entretanto — refletia —, seria leviandade oferecer a alguém o que possui de melhor, com pureza de sentimento? </a:t>
            </a:r>
            <a:r>
              <a:rPr lang="pt-BR" sz="3200" b="1" i="0" u="none" strike="noStrike" baseline="0" dirty="0">
                <a:latin typeface="F1"/>
              </a:rPr>
              <a:t>Guardava nos pequenos aprendizes do Evangelho a coroa do seu trabalho. Poderia ser acusado pela circunstância de tudo fazer por despertar um filho para a verdade? Como entender-se com </a:t>
            </a:r>
            <a:r>
              <a:rPr lang="pt-BR" sz="3200" b="1" i="0" u="none" strike="noStrike" baseline="0" dirty="0" err="1">
                <a:latin typeface="F1"/>
              </a:rPr>
              <a:t>Taciano</a:t>
            </a:r>
            <a:r>
              <a:rPr lang="pt-BR" sz="3200" b="1" i="0" u="none" strike="noStrike" baseline="0" dirty="0">
                <a:latin typeface="F1"/>
              </a:rPr>
              <a:t>, sem tanger-lhe as fibras mais íntimas?</a:t>
            </a:r>
            <a:endParaRPr lang="pt-BR" sz="3200" b="1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30528451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Ah! como necessitava, naquele instante, de uma palavra que o arrebatasse ao torvelinho de angústia!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Ele, que ensinara a resistência moral, sentia-se agora frágil e enfermiço. 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Pensou no amigo morto, como a criança transviada suspira por reencontrar o regaço materno...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60357170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400" b="1" i="0" u="none" strike="noStrike" baseline="0" dirty="0">
                <a:latin typeface="F1"/>
              </a:rPr>
              <a:t>Relegado a si mesmo, na solidão do quarto, soluçava com a cabeça dobrada sobre os joelhos, quando notou que leve mão lhe pousava nos ombros recurvos.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7999113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Perplexo, ergueu os olhos, inchados de chorar. e — oh! Surpresa maravilhosa! — o ancião desencarnado regressara do túmulo e achava-se ali, diante dele, revestido de luz... Era o mesmo apóstolo de outro tempo, mas o corpo como que se fizera diáfano e mais jovem.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36194637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Irradiações de safirina claridade </a:t>
            </a:r>
            <a:r>
              <a:rPr lang="pt-BR" sz="3600" b="1" i="0" u="none" strike="noStrike" baseline="0" dirty="0" err="1">
                <a:latin typeface="F1"/>
              </a:rPr>
              <a:t>fulgiam-lhe</a:t>
            </a:r>
            <a:r>
              <a:rPr lang="pt-BR" sz="3600" b="1" i="0" u="none" strike="noStrike" baseline="0" dirty="0">
                <a:latin typeface="F1"/>
              </a:rPr>
              <a:t> na fronte e desciam como que em jorro sublime do coração.</a:t>
            </a:r>
          </a:p>
          <a:p>
            <a:pPr algn="l"/>
            <a:r>
              <a:rPr lang="pt-BR" sz="3600" b="1" i="0" u="none" strike="noStrike" baseline="0" dirty="0">
                <a:latin typeface="F1"/>
              </a:rPr>
              <a:t>O presbítero quis gritar a felicidade que lhe invadia o espírito, prosternando-se à frente do mensageiro do Céu, mas uma força incoercível </a:t>
            </a:r>
            <a:r>
              <a:rPr lang="pt-BR" sz="3600" b="1" i="0" u="none" strike="noStrike" baseline="0" dirty="0" err="1">
                <a:latin typeface="F1"/>
              </a:rPr>
              <a:t>emudecia-lhe</a:t>
            </a:r>
            <a:r>
              <a:rPr lang="pt-BR" sz="3600" b="1" i="0" u="none" strike="noStrike" baseline="0" dirty="0">
                <a:latin typeface="F1"/>
              </a:rPr>
              <a:t> a garganta e chumbava-o ao leito pobre.</a:t>
            </a:r>
            <a:endParaRPr lang="pt-BR" sz="3333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66444548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200" b="1" i="0" u="none" strike="noStrike" baseline="0" dirty="0">
                <a:latin typeface="F1"/>
              </a:rPr>
              <a:t>Com um sorriso inexprimível, traduzindo melancolia e saudade, amor e esperança, a entidade falou-lhe com carinho:</a:t>
            </a:r>
          </a:p>
          <a:p>
            <a:pPr algn="l"/>
            <a:r>
              <a:rPr lang="pt-BR" sz="3200" b="1" i="0" u="none" strike="noStrike" baseline="0" dirty="0">
                <a:latin typeface="F1"/>
              </a:rPr>
              <a:t>— Varro, meu filho, porque desanimas, quando a luta apenas começa? Reergue-te para o trabalho. Fomos chamados para servir. Divino é o amor das almas, laço eterno a ligar-nos uns aos outros para a imortalidade triunfante, mas que será desse dom celeste se não soubermos renunciar? O coração incapaz de ceder a benefício da felicidade alheia, é semente seca que não produz.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42303728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O emissário espiritual fez uma pausa ligeira, como a impor ordem à enunciação dos próprios pensamentos e continuou:</a:t>
            </a:r>
          </a:p>
          <a:p>
            <a:pPr algn="l"/>
            <a:r>
              <a:rPr lang="pt-BR" sz="4000" b="1" i="0" u="none" strike="noStrike" baseline="0" dirty="0">
                <a:latin typeface="F1"/>
              </a:rPr>
              <a:t>— </a:t>
            </a:r>
            <a:r>
              <a:rPr lang="pt-BR" sz="4000" b="1" i="0" u="none" strike="noStrike" baseline="0" dirty="0" err="1">
                <a:latin typeface="F1"/>
              </a:rPr>
              <a:t>Taciano</a:t>
            </a:r>
            <a:r>
              <a:rPr lang="pt-BR" sz="4000" b="1" i="0" u="none" strike="noStrike" baseline="0" dirty="0">
                <a:latin typeface="F1"/>
              </a:rPr>
              <a:t> é filho do Criador, quanto nós mesmos. Não reclames dele aquilo que ainda te não pode dar. Ninguém se faz amado através da exigência.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22848602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Dá tudo! aqueles que desejamos ajudar ou salvar nem sempre conseguem compreender, de pronto, o sentido de nossas palavras, mas podem ser inclinados ou arrastados à renovação por nossos atos e exemplos. Em muitas ocasiões, na Terra, somos esquecidos e humilhados por aqueles a quem nos devotamos, mas, se soubermos perseverar na abnegação, acendemos no próprio espírito o abençoado lume com que lhes clarearemos a estrada, além do sepulcro!...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40147688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3600" b="1" i="0" u="none" strike="noStrike" baseline="0" dirty="0">
                <a:latin typeface="F1"/>
              </a:rPr>
              <a:t>Tudo passa no mundo... Os gritos da mocidade menos construtiva transformam-se em música de meditação na velhice! Ampara teu filho que é também nosso irmão na Eternidade, mas não te proponhas escravizá-lo ao teu modo de ser! Monstruosa seria a árvore que se pusesse a devorar o próprio fruto; condenável seria a fonte que tragasse as próprias águas!</a:t>
            </a:r>
            <a:endParaRPr lang="pt-BR" sz="3333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174904426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Os que amam, sustentam a vida e nela transitam como heróis, mas os que desejam ser amados não passam muitas vezes de tiranos cruéis... Levanta-te! Ainda não sorveste todo o cálice. Além disso, a igreja, casa de Jesus e nossa casa, espera por ti... Os que lhe batem à porta, consternados e desiludidos, são nossos familiares igualmente...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55768381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6B1B57-85F6-450A-8DBB-4B75DA2FF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550" y="-106363"/>
            <a:ext cx="10966450" cy="7031038"/>
          </a:xfrm>
        </p:spPr>
        <p:txBody>
          <a:bodyPr>
            <a:normAutofit/>
          </a:bodyPr>
          <a:lstStyle/>
          <a:p>
            <a:pPr algn="l"/>
            <a:endParaRPr lang="pt-BR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t-BR" sz="4000" b="1" i="0" u="none" strike="noStrike" baseline="0" dirty="0">
                <a:latin typeface="F1"/>
              </a:rPr>
              <a:t>Esses velhos abandonados que nos procuram tiveram também pais que os adoravam e filhos que lhes dilaceraram o coração... Esses doentes que apelam para a nossa capacidade de auxiliar conheceram, de perto, a meninice e a graça, a beleza e a juventude!... Nossas dores, meu amigo, não são únicas.</a:t>
            </a:r>
            <a:endParaRPr lang="pt-BR" sz="400000" b="1" i="0" u="none" strike="noStrike" baseline="0" dirty="0">
              <a:latin typeface="F1"/>
            </a:endParaRPr>
          </a:p>
        </p:txBody>
      </p:sp>
    </p:spTree>
    <p:extLst>
      <p:ext uri="{BB962C8B-B14F-4D97-AF65-F5344CB8AC3E}">
        <p14:creationId xmlns:p14="http://schemas.microsoft.com/office/powerpoint/2010/main" val="942711466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2073</TotalTime>
  <Words>5369</Words>
  <Application>Microsoft Office PowerPoint</Application>
  <PresentationFormat>Widescreen</PresentationFormat>
  <Paragraphs>285</Paragraphs>
  <Slides>108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108</vt:i4>
      </vt:variant>
    </vt:vector>
  </HeadingPairs>
  <TitlesOfParts>
    <vt:vector size="115" baseType="lpstr">
      <vt:lpstr>Arial</vt:lpstr>
      <vt:lpstr>Century Gothic</vt:lpstr>
      <vt:lpstr>F0</vt:lpstr>
      <vt:lpstr>F1</vt:lpstr>
      <vt:lpstr>Tahoma</vt:lpstr>
      <vt:lpstr>Wingdings 3</vt:lpstr>
      <vt:lpstr>Cacho</vt:lpstr>
      <vt:lpstr>Apresentação do PowerPoint</vt:lpstr>
      <vt:lpstr>AS VIRTUDES E OS VÍCIOS DOS PERSONAGENS DOS ROMANCES DE EMMANUEL </vt:lpstr>
      <vt:lpstr>Apresentação do PowerPoint</vt:lpstr>
      <vt:lpstr>  MÓDULO 9  AS VIRTUDES DE QUINTO VARRO EM AVE CRISTO – AS VIRTUDES DO IRMÃO CORVINO/QUINTO VARRO Encontro 6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 VIRTUDES E OS VÍCIOS DOS PERSONAGENS DOS ROMANCES DE EMMANUEL</dc:title>
  <dc:creator>Alírio de Cerqueira</dc:creator>
  <cp:lastModifiedBy>Felipe Vaz</cp:lastModifiedBy>
  <cp:revision>24</cp:revision>
  <dcterms:created xsi:type="dcterms:W3CDTF">2022-01-17T00:07:55Z</dcterms:created>
  <dcterms:modified xsi:type="dcterms:W3CDTF">2024-08-13T13:17:54Z</dcterms:modified>
</cp:coreProperties>
</file>