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257" r:id="rId4"/>
    <p:sldId id="1089" r:id="rId5"/>
    <p:sldId id="1090" r:id="rId6"/>
    <p:sldId id="1091" r:id="rId7"/>
    <p:sldId id="1092" r:id="rId8"/>
    <p:sldId id="1093" r:id="rId9"/>
    <p:sldId id="1094" r:id="rId10"/>
    <p:sldId id="1095" r:id="rId11"/>
    <p:sldId id="1096" r:id="rId12"/>
    <p:sldId id="1097" r:id="rId13"/>
    <p:sldId id="1098" r:id="rId14"/>
    <p:sldId id="1099" r:id="rId15"/>
    <p:sldId id="1100" r:id="rId16"/>
    <p:sldId id="1101" r:id="rId17"/>
    <p:sldId id="1102" r:id="rId18"/>
    <p:sldId id="1103" r:id="rId19"/>
    <p:sldId id="1104" r:id="rId20"/>
    <p:sldId id="1105" r:id="rId21"/>
    <p:sldId id="1106" r:id="rId22"/>
    <p:sldId id="1107" r:id="rId23"/>
    <p:sldId id="1108" r:id="rId24"/>
    <p:sldId id="1109" r:id="rId25"/>
    <p:sldId id="1110" r:id="rId26"/>
    <p:sldId id="1111" r:id="rId27"/>
    <p:sldId id="1112" r:id="rId28"/>
    <p:sldId id="1113" r:id="rId29"/>
    <p:sldId id="1114" r:id="rId30"/>
    <p:sldId id="1115" r:id="rId31"/>
    <p:sldId id="1116" r:id="rId32"/>
    <p:sldId id="1117" r:id="rId33"/>
    <p:sldId id="1118" r:id="rId34"/>
    <p:sldId id="1119" r:id="rId35"/>
    <p:sldId id="1120" r:id="rId36"/>
    <p:sldId id="1121" r:id="rId37"/>
    <p:sldId id="1122" r:id="rId38"/>
    <p:sldId id="1123" r:id="rId39"/>
    <p:sldId id="1124" r:id="rId40"/>
    <p:sldId id="1125" r:id="rId41"/>
    <p:sldId id="1126" r:id="rId42"/>
    <p:sldId id="1127" r:id="rId43"/>
    <p:sldId id="1128" r:id="rId44"/>
    <p:sldId id="1129" r:id="rId45"/>
    <p:sldId id="1130" r:id="rId46"/>
    <p:sldId id="1131" r:id="rId47"/>
    <p:sldId id="1132" r:id="rId48"/>
    <p:sldId id="1133" r:id="rId49"/>
    <p:sldId id="1134" r:id="rId50"/>
    <p:sldId id="1135" r:id="rId51"/>
    <p:sldId id="1136" r:id="rId52"/>
    <p:sldId id="1137" r:id="rId53"/>
    <p:sldId id="1138" r:id="rId54"/>
    <p:sldId id="1139" r:id="rId55"/>
    <p:sldId id="1140" r:id="rId56"/>
    <p:sldId id="1141" r:id="rId57"/>
    <p:sldId id="1142" r:id="rId58"/>
    <p:sldId id="1143" r:id="rId59"/>
    <p:sldId id="1144" r:id="rId60"/>
    <p:sldId id="1145" r:id="rId61"/>
    <p:sldId id="1146" r:id="rId62"/>
    <p:sldId id="1147" r:id="rId63"/>
    <p:sldId id="1148" r:id="rId64"/>
    <p:sldId id="1149" r:id="rId65"/>
    <p:sldId id="1150" r:id="rId66"/>
    <p:sldId id="1151" r:id="rId67"/>
    <p:sldId id="1152" r:id="rId68"/>
    <p:sldId id="1153" r:id="rId69"/>
    <p:sldId id="1154" r:id="rId70"/>
    <p:sldId id="1155" r:id="rId71"/>
    <p:sldId id="1156" r:id="rId72"/>
    <p:sldId id="1157" r:id="rId73"/>
    <p:sldId id="1158" r:id="rId74"/>
    <p:sldId id="1159" r:id="rId75"/>
    <p:sldId id="1160" r:id="rId76"/>
    <p:sldId id="1161" r:id="rId77"/>
    <p:sldId id="1162" r:id="rId78"/>
    <p:sldId id="1163" r:id="rId79"/>
    <p:sldId id="1164" r:id="rId80"/>
    <p:sldId id="1165" r:id="rId81"/>
    <p:sldId id="1166" r:id="rId82"/>
    <p:sldId id="1167" r:id="rId83"/>
    <p:sldId id="1168" r:id="rId84"/>
    <p:sldId id="1169" r:id="rId85"/>
    <p:sldId id="1170" r:id="rId86"/>
    <p:sldId id="1171" r:id="rId87"/>
    <p:sldId id="1172" r:id="rId88"/>
    <p:sldId id="1173" r:id="rId89"/>
    <p:sldId id="1174" r:id="rId90"/>
    <p:sldId id="1175" r:id="rId91"/>
    <p:sldId id="1176" r:id="rId92"/>
    <p:sldId id="1178" r:id="rId93"/>
    <p:sldId id="1177" r:id="rId94"/>
    <p:sldId id="1179" r:id="rId95"/>
    <p:sldId id="1180" r:id="rId96"/>
    <p:sldId id="1181" r:id="rId97"/>
    <p:sldId id="1182" r:id="rId98"/>
    <p:sldId id="1183" r:id="rId99"/>
    <p:sldId id="1184" r:id="rId100"/>
    <p:sldId id="1185" r:id="rId101"/>
    <p:sldId id="1186" r:id="rId102"/>
    <p:sldId id="1187" r:id="rId103"/>
    <p:sldId id="1188" r:id="rId104"/>
    <p:sldId id="1189" r:id="rId105"/>
    <p:sldId id="1190" r:id="rId106"/>
    <p:sldId id="1191" r:id="rId107"/>
    <p:sldId id="339" r:id="rId10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85" d="100"/>
          <a:sy n="85" d="100"/>
        </p:scale>
        <p:origin x="74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7/28/2024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a:xfrm>
            <a:off x="2589213" y="4777379"/>
            <a:ext cx="9404519" cy="1126283"/>
          </a:xfrm>
        </p:spPr>
        <p:txBody>
          <a:bodyPr>
            <a:normAutofit/>
          </a:bodyPr>
          <a:lstStyle/>
          <a:p>
            <a:endParaRPr lang="pt-BR" sz="2000" b="1"/>
          </a:p>
          <a:p>
            <a:r>
              <a:rPr lang="pt-BR" sz="2000" b="1"/>
              <a:t>FEDERAÇÃO </a:t>
            </a:r>
            <a:r>
              <a:rPr lang="pt-BR" sz="2000" b="1" dirty="0"/>
              <a:t>ESPÍRITA DO ESTADO DE MATO GROSSO – PROJETO ESPIRITIZAR</a:t>
            </a: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Num ângulo do recinto, um velho de longas barbas encanecidas, de rosto avelado e nobre, ouvia jovem senhora de amargurado semblante.</a:t>
            </a:r>
          </a:p>
          <a:p>
            <a:pPr algn="l"/>
            <a:r>
              <a:rPr lang="pt-BR" sz="3600" b="1" i="0" u="none" strike="noStrike" baseline="0" dirty="0">
                <a:latin typeface="F1"/>
              </a:rPr>
              <a:t>Levantou-se, atencioso, para receber o recém-chegado, fê-lo sentar-se ao lado dele, no banco de pedra, e continuou a conversar com a dama, em tom paternal.</a:t>
            </a:r>
            <a:endParaRPr lang="pt-BR" sz="400000" b="1" dirty="0">
              <a:latin typeface="F1"/>
            </a:endParaRPr>
          </a:p>
        </p:txBody>
      </p:sp>
    </p:spTree>
    <p:extLst>
      <p:ext uri="{BB962C8B-B14F-4D97-AF65-F5344CB8AC3E}">
        <p14:creationId xmlns:p14="http://schemas.microsoft.com/office/powerpoint/2010/main" val="25335387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Abaixo os nazarenos! abaixo os nazarenos!... Maldito Corvino!... Maldito Corvino!... que desgraça! quem se atreveu a introduzir cristãos em minha casa? Farei justiça, justiça! Acabarei com esta praga!... </a:t>
            </a:r>
          </a:p>
          <a:p>
            <a:pPr algn="l"/>
            <a:r>
              <a:rPr lang="pt-BR" sz="3200" b="1" i="0" u="none" strike="noStrike" baseline="0" dirty="0">
                <a:latin typeface="F1"/>
              </a:rPr>
              <a:t>Penosa surpresa dominou o recinto.</a:t>
            </a:r>
          </a:p>
          <a:p>
            <a:pPr algn="l"/>
            <a:r>
              <a:rPr lang="pt-BR" sz="3200" b="1" i="0" u="none" strike="noStrike" baseline="0" dirty="0">
                <a:latin typeface="F1"/>
              </a:rPr>
              <a:t>O paternal benfeitor aproximou-se dele e implorou:</a:t>
            </a:r>
          </a:p>
          <a:p>
            <a:pPr algn="l"/>
            <a:r>
              <a:rPr lang="pt-BR" sz="3200" b="1" i="0" u="none" strike="noStrike" baseline="0" dirty="0">
                <a:latin typeface="F1"/>
              </a:rPr>
              <a:t>— Piedade! Piedade!...</a:t>
            </a:r>
            <a:endParaRPr lang="pt-BR" sz="400000" b="1" i="0" u="none" strike="noStrike" baseline="0" dirty="0">
              <a:latin typeface="F1"/>
            </a:endParaRPr>
          </a:p>
        </p:txBody>
      </p:sp>
    </p:spTree>
    <p:extLst>
      <p:ext uri="{BB962C8B-B14F-4D97-AF65-F5344CB8AC3E}">
        <p14:creationId xmlns:p14="http://schemas.microsoft.com/office/powerpoint/2010/main" val="396196005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err="1">
                <a:latin typeface="F1"/>
              </a:rPr>
              <a:t>Taciano</a:t>
            </a:r>
            <a:r>
              <a:rPr lang="pt-BR" sz="3200" b="1" i="0" u="none" strike="noStrike" baseline="0" dirty="0">
                <a:latin typeface="F1"/>
              </a:rPr>
              <a:t>, contudo, não viu as lágrimas que fulguravam nos olhos dele.</a:t>
            </a:r>
          </a:p>
          <a:p>
            <a:pPr algn="l"/>
            <a:r>
              <a:rPr lang="pt-BR" sz="3200" b="1" i="0" u="none" strike="noStrike" baseline="0" dirty="0">
                <a:latin typeface="F1"/>
              </a:rPr>
              <a:t>Recuando, desesperado, respondeu em voz seca:</a:t>
            </a:r>
          </a:p>
          <a:p>
            <a:pPr algn="l"/>
            <a:r>
              <a:rPr lang="pt-BR" sz="3200" b="1" i="0" u="none" strike="noStrike" baseline="0" dirty="0">
                <a:latin typeface="F1"/>
              </a:rPr>
              <a:t>- Piedade? Reparem o velho refrão dos imundos galileus!</a:t>
            </a:r>
          </a:p>
          <a:p>
            <a:pPr algn="l"/>
            <a:r>
              <a:rPr lang="pt-BR" sz="3200" b="1" i="0" u="none" strike="noStrike" baseline="0" dirty="0">
                <a:latin typeface="F1"/>
              </a:rPr>
              <a:t>E agitando um bastão de ponta metálica, rugia, </a:t>
            </a:r>
            <a:r>
              <a:rPr lang="pt-BR" sz="3200" b="1" i="0" u="none" strike="noStrike" baseline="0" dirty="0" err="1">
                <a:latin typeface="F1"/>
              </a:rPr>
              <a:t>estentórico</a:t>
            </a:r>
            <a:r>
              <a:rPr lang="pt-BR" sz="3200" b="1" i="0" u="none" strike="noStrike" baseline="0" dirty="0">
                <a:latin typeface="F1"/>
              </a:rPr>
              <a:t>:</a:t>
            </a:r>
          </a:p>
          <a:p>
            <a:pPr algn="l"/>
            <a:r>
              <a:rPr lang="pt-BR" sz="3200" b="1" i="0" u="none" strike="noStrike" baseline="0" dirty="0">
                <a:latin typeface="F1"/>
              </a:rPr>
              <a:t>— Fora daqui! para fora daqui, gênios infernais!... Víboras do monturo, filhos das trevas, para fora daqui!...</a:t>
            </a:r>
            <a:endParaRPr lang="pt-BR" sz="333300" b="1" i="0" u="none" strike="noStrike" baseline="0" dirty="0">
              <a:latin typeface="F1"/>
            </a:endParaRPr>
          </a:p>
        </p:txBody>
      </p:sp>
    </p:spTree>
    <p:extLst>
      <p:ext uri="{BB962C8B-B14F-4D97-AF65-F5344CB8AC3E}">
        <p14:creationId xmlns:p14="http://schemas.microsoft.com/office/powerpoint/2010/main" val="73989585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 jovem parecia possesso de demônios do crime, tal a máscara de indignação e perversidade que lhe surgira no rosto.</a:t>
            </a:r>
          </a:p>
          <a:p>
            <a:pPr algn="l"/>
            <a:r>
              <a:rPr lang="pt-BR" sz="3200" b="1" i="0" u="none" strike="noStrike" baseline="0" dirty="0">
                <a:latin typeface="F1"/>
              </a:rPr>
              <a:t>Os pequerruchos tremiam imóveis.</a:t>
            </a:r>
          </a:p>
          <a:p>
            <a:pPr algn="l"/>
            <a:r>
              <a:rPr lang="pt-BR" sz="3200" b="1" i="0" u="none" strike="noStrike" baseline="0" dirty="0">
                <a:latin typeface="F1"/>
              </a:rPr>
              <a:t>Entre eles e o filho encolerizado, o coração de Varro não sabia o que fazer.</a:t>
            </a:r>
          </a:p>
          <a:p>
            <a:pPr algn="l"/>
            <a:r>
              <a:rPr lang="pt-BR" sz="3200" b="1" i="0" u="none" strike="noStrike" baseline="0" dirty="0">
                <a:latin typeface="F1"/>
              </a:rPr>
              <a:t>Muitos servidores do grupo de </a:t>
            </a:r>
            <a:r>
              <a:rPr lang="pt-BR" sz="3200" b="1" i="0" u="none" strike="noStrike" baseline="0" dirty="0" err="1">
                <a:latin typeface="F1"/>
              </a:rPr>
              <a:t>Alésio</a:t>
            </a:r>
            <a:r>
              <a:rPr lang="pt-BR" sz="3200" b="1" i="0" u="none" strike="noStrike" baseline="0" dirty="0">
                <a:latin typeface="F1"/>
              </a:rPr>
              <a:t> passaram a gargalhar ruidosamente.</a:t>
            </a:r>
            <a:endParaRPr lang="pt-BR" sz="400000" b="1" i="0" u="none" strike="noStrike" baseline="0" dirty="0">
              <a:latin typeface="F1"/>
            </a:endParaRPr>
          </a:p>
        </p:txBody>
      </p:sp>
    </p:spTree>
    <p:extLst>
      <p:ext uri="{BB962C8B-B14F-4D97-AF65-F5344CB8AC3E}">
        <p14:creationId xmlns:p14="http://schemas.microsoft.com/office/powerpoint/2010/main" val="325177563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err="1">
                <a:latin typeface="F1"/>
              </a:rPr>
              <a:t>Taciano</a:t>
            </a:r>
            <a:r>
              <a:rPr lang="pt-BR" sz="3200" b="1" i="0" u="none" strike="noStrike" baseline="0" dirty="0">
                <a:latin typeface="F1"/>
              </a:rPr>
              <a:t> relanceou os olhos na assembléia e bradou para o capataz que conhecia como sendo o mais ferrenho inimigo dos cristãos:</a:t>
            </a:r>
          </a:p>
          <a:p>
            <a:pPr algn="l"/>
            <a:r>
              <a:rPr lang="pt-BR" sz="3200" b="1" i="0" u="none" strike="noStrike" baseline="0" dirty="0">
                <a:latin typeface="F1"/>
              </a:rPr>
              <a:t>- </a:t>
            </a:r>
            <a:r>
              <a:rPr lang="pt-BR" sz="3200" b="1" i="0" u="none" strike="noStrike" baseline="0" dirty="0" err="1">
                <a:latin typeface="F1"/>
              </a:rPr>
              <a:t>Epípodo</a:t>
            </a:r>
            <a:r>
              <a:rPr lang="pt-BR" sz="3200" b="1" i="0" u="none" strike="noStrike" baseline="0" dirty="0">
                <a:latin typeface="F1"/>
              </a:rPr>
              <a:t>, traze o cão selvagem! Expulsemos a canalha! Aniquilemos os embusteiros!...</a:t>
            </a:r>
          </a:p>
          <a:p>
            <a:pPr algn="l"/>
            <a:r>
              <a:rPr lang="pt-BR" sz="3200" b="1" i="0" u="none" strike="noStrike" baseline="0" dirty="0">
                <a:latin typeface="F1"/>
              </a:rPr>
              <a:t>O escravo não hesitou. Atendeu, presto, e, em poucos instantes, aproximava-se um cão enorme a ladrar e a rosnar com fúria.</a:t>
            </a:r>
            <a:endParaRPr lang="pt-BR" sz="333300" b="1" i="0" u="none" strike="noStrike" baseline="0" dirty="0">
              <a:latin typeface="F1"/>
            </a:endParaRPr>
          </a:p>
        </p:txBody>
      </p:sp>
    </p:spTree>
    <p:extLst>
      <p:ext uri="{BB962C8B-B14F-4D97-AF65-F5344CB8AC3E}">
        <p14:creationId xmlns:p14="http://schemas.microsoft.com/office/powerpoint/2010/main" val="109869436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Os meninos debandaram aos gritos, dilacerando-se muitos deles na ramaria espinhosa das roseiras em flor.</a:t>
            </a:r>
          </a:p>
          <a:p>
            <a:pPr algn="l"/>
            <a:r>
              <a:rPr lang="pt-BR" sz="4000" b="1" i="0" u="none" strike="noStrike" baseline="0" dirty="0">
                <a:latin typeface="F1"/>
              </a:rPr>
              <a:t>O irmão Corvino, atônito, procurava acalmar os ânimos, entretanto, a fera alcançou o caçula, abocanhando-lhe o corpo tenro.</a:t>
            </a:r>
            <a:endParaRPr lang="pt-BR" sz="400000" b="1" i="0" u="none" strike="noStrike" baseline="0" dirty="0">
              <a:latin typeface="F1"/>
            </a:endParaRPr>
          </a:p>
        </p:txBody>
      </p:sp>
    </p:spTree>
    <p:extLst>
      <p:ext uri="{BB962C8B-B14F-4D97-AF65-F5344CB8AC3E}">
        <p14:creationId xmlns:p14="http://schemas.microsoft.com/office/powerpoint/2010/main" val="210604869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Aos gemidos de Silvano, a esposa de </a:t>
            </a:r>
            <a:r>
              <a:rPr lang="pt-BR" sz="3600" b="1" i="0" u="none" strike="noStrike" baseline="0" dirty="0" err="1">
                <a:latin typeface="F1"/>
              </a:rPr>
              <a:t>Alésio</a:t>
            </a:r>
            <a:r>
              <a:rPr lang="pt-BR" sz="3600" b="1" i="0" u="none" strike="noStrike" baseline="0" dirty="0">
                <a:latin typeface="F1"/>
              </a:rPr>
              <a:t> avançou, corajosa, e arrebatou a criança, contendo energicamente os movimentos do furioso mastim, que obedeceu em ganidos estridentes.</a:t>
            </a:r>
          </a:p>
          <a:p>
            <a:pPr algn="l"/>
            <a:r>
              <a:rPr lang="pt-BR" sz="3600" b="1" i="0" u="none" strike="noStrike" baseline="0" dirty="0">
                <a:latin typeface="F1"/>
              </a:rPr>
              <a:t>Apressou-se Varro a recolher o pequeno ferido que chorava a esvair-se em sangue.</a:t>
            </a:r>
            <a:endParaRPr lang="pt-BR" sz="400000" b="1" i="0" u="none" strike="noStrike" baseline="0" dirty="0">
              <a:latin typeface="F1"/>
            </a:endParaRPr>
          </a:p>
        </p:txBody>
      </p:sp>
    </p:spTree>
    <p:extLst>
      <p:ext uri="{BB962C8B-B14F-4D97-AF65-F5344CB8AC3E}">
        <p14:creationId xmlns:p14="http://schemas.microsoft.com/office/powerpoint/2010/main" val="43819737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Aflito, tentava aliviá-lo, enquanto </a:t>
            </a:r>
            <a:r>
              <a:rPr lang="pt-BR" sz="4000" b="1" i="0" u="none" strike="noStrike" baseline="0" dirty="0" err="1">
                <a:latin typeface="F1"/>
              </a:rPr>
              <a:t>Taciano</a:t>
            </a:r>
            <a:r>
              <a:rPr lang="pt-BR" sz="4000" b="1" i="0" u="none" strike="noStrike" baseline="0" dirty="0">
                <a:latin typeface="F1"/>
              </a:rPr>
              <a:t>, desvairado, se dirigia ao interior doméstico, repetindo:</a:t>
            </a:r>
          </a:p>
          <a:p>
            <a:pPr algn="l"/>
            <a:r>
              <a:rPr lang="pt-BR" sz="4000" b="1" i="0" u="none" strike="noStrike" baseline="0" dirty="0">
                <a:latin typeface="F1"/>
              </a:rPr>
              <a:t>— Todos pagarão!... todos pagarão!...</a:t>
            </a:r>
            <a:endParaRPr lang="pt-BR" sz="400000" b="1" i="0" u="none" strike="noStrike" baseline="0" dirty="0">
              <a:latin typeface="F1"/>
            </a:endParaRPr>
          </a:p>
        </p:txBody>
      </p:sp>
    </p:spTree>
    <p:extLst>
      <p:ext uri="{BB962C8B-B14F-4D97-AF65-F5344CB8AC3E}">
        <p14:creationId xmlns:p14="http://schemas.microsoft.com/office/powerpoint/2010/main" val="231946057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Tratava-se de humilde viúva que procedia de Valença, implorando socorro. Ficara sem o marido na carnificina de 202. Desde então, morava com o genitor e um tio na localidade mencionada, mas, a contragosto, envolvera-se em grande infortúnio. Por negar-se aos caprichos de um soldado influente, vira os dois familiares, com os quais residia, assassinados numa noite de angustiosa provação.</a:t>
            </a:r>
            <a:endParaRPr lang="pt-BR" sz="400000" b="1" dirty="0">
              <a:latin typeface="F1"/>
            </a:endParaRPr>
          </a:p>
        </p:txBody>
      </p:sp>
    </p:spTree>
    <p:extLst>
      <p:ext uri="{BB962C8B-B14F-4D97-AF65-F5344CB8AC3E}">
        <p14:creationId xmlns:p14="http://schemas.microsoft.com/office/powerpoint/2010/main" val="3451225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Disposta a resistir, mas totalmente desamparada, fugira dali, em busca de abrigo. </a:t>
            </a:r>
          </a:p>
          <a:p>
            <a:pPr algn="l"/>
            <a:r>
              <a:rPr lang="pt-BR" sz="3600" b="1" i="0" u="none" strike="noStrike" baseline="0" dirty="0">
                <a:latin typeface="F1"/>
              </a:rPr>
              <a:t>Chorando, acentuava, triste:</a:t>
            </a:r>
          </a:p>
          <a:p>
            <a:pPr algn="l"/>
            <a:r>
              <a:rPr lang="pt-BR" sz="3600" b="1" i="0" u="none" strike="noStrike" baseline="0" dirty="0">
                <a:latin typeface="F1"/>
              </a:rPr>
              <a:t>— Pai Horácio, não me abandones... Não temo o sacrifício por nosso Divino Mestre, contudo, não concordo em render-me ao vício dos legionários. Conserva-me, por amor de Jesus, nos serviços da igreja...</a:t>
            </a:r>
            <a:endParaRPr lang="pt-BR" sz="400000" b="1" dirty="0">
              <a:latin typeface="F1"/>
            </a:endParaRPr>
          </a:p>
        </p:txBody>
      </p:sp>
    </p:spTree>
    <p:extLst>
      <p:ext uri="{BB962C8B-B14F-4D97-AF65-F5344CB8AC3E}">
        <p14:creationId xmlns:p14="http://schemas.microsoft.com/office/powerpoint/2010/main" val="3439395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Então — explicou o interlocutor, satisfeito —, cooperarás no galpão dos velhos enfermos. Realmente, perdeste o pai e o tio, no entanto, encontrarás muitos outros parentes, junto dos quais o Cristo te pede carinho e proteção. A humilde senhora sorriu tranquila e retirou-se.</a:t>
            </a:r>
            <a:endParaRPr lang="pt-BR" sz="400000" b="1" dirty="0">
              <a:latin typeface="F1"/>
            </a:endParaRPr>
          </a:p>
        </p:txBody>
      </p:sp>
    </p:spTree>
    <p:extLst>
      <p:ext uri="{BB962C8B-B14F-4D97-AF65-F5344CB8AC3E}">
        <p14:creationId xmlns:p14="http://schemas.microsoft.com/office/powerpoint/2010/main" val="2603374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Chegou a vez de o peregrino romano entrar em contacto com o ancião. Varro, comedido e confiante, inteirou-o de todas as ocorrências havidas com </a:t>
            </a:r>
            <a:r>
              <a:rPr lang="pt-BR" sz="4000" b="1" i="0" u="none" strike="noStrike" baseline="0" dirty="0" err="1">
                <a:latin typeface="F1"/>
              </a:rPr>
              <a:t>Ápio</a:t>
            </a:r>
            <a:r>
              <a:rPr lang="pt-BR" sz="4000" b="1" i="0" u="none" strike="noStrike" baseline="0" dirty="0">
                <a:latin typeface="F1"/>
              </a:rPr>
              <a:t> Corvino e com ele mesmo, desde o início do seu primeiro encontro com o inolvidável amigo apunhalado no mar.</a:t>
            </a:r>
            <a:endParaRPr lang="pt-BR" sz="400000" b="1" dirty="0">
              <a:latin typeface="F1"/>
            </a:endParaRPr>
          </a:p>
        </p:txBody>
      </p:sp>
    </p:spTree>
    <p:extLst>
      <p:ext uri="{BB962C8B-B14F-4D97-AF65-F5344CB8AC3E}">
        <p14:creationId xmlns:p14="http://schemas.microsoft.com/office/powerpoint/2010/main" val="2010571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Horácio ouviu-lhe a narrativa, entre sereno e cortês, sem qualquer alarme, diante do noticiário constrangedor.</a:t>
            </a:r>
          </a:p>
          <a:p>
            <a:pPr algn="l"/>
            <a:r>
              <a:rPr lang="pt-BR" sz="3600" b="1" i="0" u="none" strike="noStrike" baseline="0" dirty="0">
                <a:latin typeface="F1"/>
              </a:rPr>
              <a:t>Parecia calejado por dores maiores. Mesmo assim, quando o rapaz terminou a confissão, falou sobre o amigo morto, comovidamente:</a:t>
            </a:r>
          </a:p>
          <a:p>
            <a:pPr algn="l"/>
            <a:r>
              <a:rPr lang="pt-BR" sz="3600" b="1" i="0" u="none" strike="noStrike" baseline="0" dirty="0">
                <a:latin typeface="F1"/>
              </a:rPr>
              <a:t>— Grande Corvino!... Seja ele feliz entre os servidores glorificados. Foi fiel até ao fim.</a:t>
            </a:r>
            <a:endParaRPr lang="pt-BR" sz="400000" b="1" dirty="0">
              <a:latin typeface="F1"/>
            </a:endParaRPr>
          </a:p>
        </p:txBody>
      </p:sp>
    </p:spTree>
    <p:extLst>
      <p:ext uri="{BB962C8B-B14F-4D97-AF65-F5344CB8AC3E}">
        <p14:creationId xmlns:p14="http://schemas.microsoft.com/office/powerpoint/2010/main" val="78456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Enxugando os olhos úmidos, acrescentou:</a:t>
            </a:r>
          </a:p>
          <a:p>
            <a:pPr algn="l"/>
            <a:r>
              <a:rPr lang="pt-BR" sz="3600" b="1" i="0" u="none" strike="noStrike" baseline="0" dirty="0">
                <a:latin typeface="F1"/>
              </a:rPr>
              <a:t>— Estará conosco em espírito. A morte não nos separa uns dos outros, na obra do Senhor.</a:t>
            </a:r>
          </a:p>
          <a:p>
            <a:pPr algn="l"/>
            <a:r>
              <a:rPr lang="pt-BR" sz="3600" b="1" i="0" u="none" strike="noStrike" baseline="0" dirty="0">
                <a:latin typeface="F1"/>
              </a:rPr>
              <a:t>Em seguida, reportou-se ao companheiro desaparecido, com imensa ternura. </a:t>
            </a:r>
            <a:r>
              <a:rPr lang="pt-BR" sz="3600" b="1" i="0" u="none" strike="noStrike" baseline="0" dirty="0" err="1">
                <a:latin typeface="F1"/>
              </a:rPr>
              <a:t>Ápio</a:t>
            </a:r>
            <a:r>
              <a:rPr lang="pt-BR" sz="3600" b="1" i="0" u="none" strike="noStrike" baseline="0" dirty="0">
                <a:latin typeface="F1"/>
              </a:rPr>
              <a:t> Corvino tomara a si o encargo de prover às necessidades das crianças mantidas pela igreja.</a:t>
            </a:r>
            <a:endParaRPr lang="pt-BR" sz="400000" b="1" dirty="0">
              <a:latin typeface="F1"/>
            </a:endParaRPr>
          </a:p>
        </p:txBody>
      </p:sp>
    </p:spTree>
    <p:extLst>
      <p:ext uri="{BB962C8B-B14F-4D97-AF65-F5344CB8AC3E}">
        <p14:creationId xmlns:p14="http://schemas.microsoft.com/office/powerpoint/2010/main" val="2083074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Para esse fim, trabalhava em agricultura e jardinagem, além de viajar frequentemente, angariando recursos.</a:t>
            </a:r>
          </a:p>
          <a:p>
            <a:pPr algn="l"/>
            <a:r>
              <a:rPr lang="pt-BR" sz="4000" b="1" i="0" u="none" strike="noStrike" baseline="0" dirty="0">
                <a:latin typeface="F1"/>
              </a:rPr>
              <a:t>Depois de 177, estivera largo tempo no Egito, onde adquirira valiosas experiências.</a:t>
            </a:r>
          </a:p>
          <a:p>
            <a:pPr algn="l"/>
            <a:r>
              <a:rPr lang="pt-BR" sz="4000" b="1" i="0" u="none" strike="noStrike" baseline="0" dirty="0">
                <a:latin typeface="F1"/>
              </a:rPr>
              <a:t>Os meninos adoravam-no.</a:t>
            </a:r>
            <a:endParaRPr lang="pt-BR" sz="400000" b="1" dirty="0">
              <a:latin typeface="F1"/>
            </a:endParaRPr>
          </a:p>
        </p:txBody>
      </p:sp>
    </p:spTree>
    <p:extLst>
      <p:ext uri="{BB962C8B-B14F-4D97-AF65-F5344CB8AC3E}">
        <p14:creationId xmlns:p14="http://schemas.microsoft.com/office/powerpoint/2010/main" val="959339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 senectude não lhe subtraíra o entusiasmo pelo trabalho. Cultivava o solo com alegre bando de rapazes, aos quais ministrava preciosos conhecimentos.</a:t>
            </a:r>
          </a:p>
          <a:p>
            <a:pPr algn="l"/>
            <a:r>
              <a:rPr lang="pt-BR" sz="3600" b="1" i="0" u="none" strike="noStrike" baseline="0" dirty="0">
                <a:latin typeface="F1"/>
              </a:rPr>
              <a:t>Assinalou, preocupado, a falta que a presença dele lhes faria, mas, ante o oferecimento de Varro para substitui-lo quanto lhe fosse possível, Horácio alegrou-se intensamente, e acentuou:</a:t>
            </a:r>
            <a:endParaRPr lang="pt-BR" sz="400000" b="1" dirty="0">
              <a:latin typeface="F1"/>
            </a:endParaRPr>
          </a:p>
        </p:txBody>
      </p:sp>
    </p:spTree>
    <p:extLst>
      <p:ext uri="{BB962C8B-B14F-4D97-AF65-F5344CB8AC3E}">
        <p14:creationId xmlns:p14="http://schemas.microsoft.com/office/powerpoint/2010/main" val="2272003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Bem lembrado. Aqui, na maioria dos casos, os colaboradores da igreja trabalham de acordo com os desajustes espirituais de que são portadores. As perseguições constantemente alimentadas provocam, entre nós, diversos tipos de luta e sofrimento. Sei que trazes o coração paterno mortificado de saudades. Trabalharás pelas crianças. Temos mais de trinta órfãos pequeninos. Conversarei com as autoridades.</a:t>
            </a:r>
            <a:endParaRPr lang="pt-BR" sz="400000" b="1" dirty="0">
              <a:latin typeface="F1"/>
            </a:endParaRPr>
          </a:p>
        </p:txBody>
      </p:sp>
    </p:spTree>
    <p:extLst>
      <p:ext uri="{BB962C8B-B14F-4D97-AF65-F5344CB8AC3E}">
        <p14:creationId xmlns:p14="http://schemas.microsoft.com/office/powerpoint/2010/main" val="3699358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 em voz mais baixa, rogou-lhe que a personalidade de Quinto Varro fosse para sempre esquecida. Apresentá-lo-ia a todos como sendo o irmão Corvino, sucessor do venerável confrade chamado ao Reino de Deus, e afiançava-lhe que tantas nuvens de dor pesavam sobre a alma cristã, formando dramas tristes a se desenrolarem na sombra, que ninguém se sentia com bastante curiosidade para qualquer indagação.</a:t>
            </a:r>
            <a:endParaRPr lang="pt-BR" sz="400000" b="1" dirty="0">
              <a:latin typeface="F1"/>
            </a:endParaRPr>
          </a:p>
        </p:txBody>
      </p:sp>
    </p:spTree>
    <p:extLst>
      <p:ext uri="{BB962C8B-B14F-4D97-AF65-F5344CB8AC3E}">
        <p14:creationId xmlns:p14="http://schemas.microsoft.com/office/powerpoint/2010/main" val="3401807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O acolhimento carinhoso reaquecia o coração do viajante fatigado, quando dois petizes, de três e cinco anos, respectivamente, penetraram o recinto.</a:t>
            </a:r>
          </a:p>
          <a:p>
            <a:pPr algn="l"/>
            <a:r>
              <a:rPr lang="pt-BR" sz="3600" b="1" i="0" u="none" strike="noStrike" baseline="0" dirty="0">
                <a:latin typeface="F1"/>
              </a:rPr>
              <a:t>O maior deles dirigiu-se ao ancião com os olhos interrogadores e perguntou:</a:t>
            </a:r>
          </a:p>
          <a:p>
            <a:pPr algn="l"/>
            <a:r>
              <a:rPr lang="pt-BR" sz="3600" b="1" i="0" u="none" strike="noStrike" baseline="0" dirty="0">
                <a:latin typeface="F1"/>
              </a:rPr>
              <a:t>— Pai Horácio, é verdade que o vovô Corvino já veio?</a:t>
            </a:r>
            <a:endParaRPr lang="pt-BR" sz="400000" b="1" dirty="0">
              <a:latin typeface="F1"/>
            </a:endParaRPr>
          </a:p>
        </p:txBody>
      </p:sp>
    </p:spTree>
    <p:extLst>
      <p:ext uri="{BB962C8B-B14F-4D97-AF65-F5344CB8AC3E}">
        <p14:creationId xmlns:p14="http://schemas.microsoft.com/office/powerpoint/2010/main" val="3715142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400" b="1" i="0" u="none" strike="noStrike" baseline="0" dirty="0">
                <a:latin typeface="F1"/>
              </a:rPr>
              <a:t>O patriarca </a:t>
            </a:r>
            <a:r>
              <a:rPr lang="pt-BR" sz="3400" b="1" i="0" u="none" strike="noStrike" baseline="0" dirty="0" err="1">
                <a:latin typeface="F1"/>
              </a:rPr>
              <a:t>afagou-lhe</a:t>
            </a:r>
            <a:r>
              <a:rPr lang="pt-BR" sz="3400" b="1" i="0" u="none" strike="noStrike" baseline="0" dirty="0">
                <a:latin typeface="F1"/>
              </a:rPr>
              <a:t> os cabelos encaracolados e informou:</a:t>
            </a:r>
          </a:p>
          <a:p>
            <a:pPr algn="l"/>
            <a:r>
              <a:rPr lang="pt-BR" sz="3400" b="1" i="0" u="none" strike="noStrike" baseline="0" dirty="0">
                <a:latin typeface="F1"/>
              </a:rPr>
              <a:t>— Não, meu filho. Nosso velho amigo viajou para o Céu, mas enviou-nos um irmão que lhe tomará o lugar.</a:t>
            </a:r>
          </a:p>
          <a:p>
            <a:pPr algn="l"/>
            <a:r>
              <a:rPr lang="pt-BR" sz="3400" b="1" i="0" u="none" strike="noStrike" baseline="0" dirty="0">
                <a:latin typeface="F1"/>
              </a:rPr>
              <a:t>Ergueu-se, abraçou as crianças e, sentando-as nos joelhos do recém-chegado, falou, bondoso:</a:t>
            </a:r>
          </a:p>
          <a:p>
            <a:pPr algn="l"/>
            <a:r>
              <a:rPr lang="pt-BR" sz="3400" b="1" i="0" u="none" strike="noStrike" baseline="0" dirty="0">
                <a:latin typeface="F1"/>
              </a:rPr>
              <a:t>— Vamos, meus filhos! abracem o companheiro abençoado que chega de longe.</a:t>
            </a:r>
            <a:endParaRPr lang="pt-BR" sz="3400" b="1" dirty="0">
              <a:latin typeface="F1"/>
            </a:endParaRPr>
          </a:p>
        </p:txBody>
      </p:sp>
    </p:spTree>
    <p:extLst>
      <p:ext uri="{BB962C8B-B14F-4D97-AF65-F5344CB8AC3E}">
        <p14:creationId xmlns:p14="http://schemas.microsoft.com/office/powerpoint/2010/main" val="3620643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Os meninos, com a doçura ingênua da infância, enlaçaram o mensageiro.</a:t>
            </a:r>
          </a:p>
          <a:p>
            <a:pPr algn="l"/>
            <a:r>
              <a:rPr lang="pt-BR" sz="3200" b="1" i="0" u="none" strike="noStrike" baseline="0" dirty="0">
                <a:latin typeface="F1"/>
              </a:rPr>
              <a:t>O moço patrício tomou-os de encontro ao coração e acariciou-os, demoradamente; contudo, somente o velho Niger conseguiu ver o pranto que lhe corria dos olhos.</a:t>
            </a:r>
          </a:p>
          <a:p>
            <a:pPr algn="l"/>
            <a:r>
              <a:rPr lang="pt-BR" sz="3200" b="1" i="0" u="none" strike="noStrike" baseline="0" dirty="0">
                <a:latin typeface="F1"/>
              </a:rPr>
              <a:t>Quinto Varro havia passado.</a:t>
            </a:r>
          </a:p>
          <a:p>
            <a:pPr algn="l"/>
            <a:r>
              <a:rPr lang="pt-BR" sz="3200" b="1" i="0" u="none" strike="noStrike" baseline="0" dirty="0">
                <a:latin typeface="F1"/>
              </a:rPr>
              <a:t>Os anos rolariam para a frente e o ministério do novo Corvino ia começar.</a:t>
            </a:r>
          </a:p>
        </p:txBody>
      </p:sp>
    </p:spTree>
    <p:extLst>
      <p:ext uri="{BB962C8B-B14F-4D97-AF65-F5344CB8AC3E}">
        <p14:creationId xmlns:p14="http://schemas.microsoft.com/office/powerpoint/2010/main" val="906183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Ao término de 233, numa sala singela da igreja de São João, em </a:t>
            </a:r>
            <a:r>
              <a:rPr lang="pt-BR" sz="3600" b="1" i="0" u="none" strike="noStrike" baseline="0" dirty="0" err="1">
                <a:latin typeface="F1"/>
              </a:rPr>
              <a:t>Lião</a:t>
            </a:r>
            <a:r>
              <a:rPr lang="pt-BR" sz="3600" b="1" i="0" u="none" strike="noStrike" baseline="0" dirty="0">
                <a:latin typeface="F1"/>
              </a:rPr>
              <a:t>, pequena assembléia de companheiros se instalara para o exame de assuntos urgentes, relacionados com a obra do Evangelho.</a:t>
            </a:r>
          </a:p>
          <a:p>
            <a:pPr algn="l"/>
            <a:r>
              <a:rPr lang="pt-BR" sz="3600" b="1" i="0" u="none" strike="noStrike" baseline="0" dirty="0">
                <a:latin typeface="F1"/>
              </a:rPr>
              <a:t>Três homens de idade avançada, e um outro, em plena madureza, discutiam as necessidades do movimento cristão.</a:t>
            </a:r>
            <a:endParaRPr lang="pt-BR" sz="5400" b="1" i="0" u="none" strike="noStrike" baseline="0" dirty="0">
              <a:latin typeface="F1"/>
            </a:endParaRPr>
          </a:p>
        </p:txBody>
      </p:sp>
    </p:spTree>
    <p:extLst>
      <p:ext uri="{BB962C8B-B14F-4D97-AF65-F5344CB8AC3E}">
        <p14:creationId xmlns:p14="http://schemas.microsoft.com/office/powerpoint/2010/main" val="608658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O Império vivia assolado por uma peste que procedia do Oriente, fazendo vítimas inumeráveis.</a:t>
            </a:r>
          </a:p>
          <a:p>
            <a:pPr algn="l"/>
            <a:r>
              <a:rPr lang="pt-BR" sz="3600" b="1" i="0" u="none" strike="noStrike" baseline="0" dirty="0">
                <a:latin typeface="F1"/>
              </a:rPr>
              <a:t>Em Roma, a situação era das mais graves.</a:t>
            </a:r>
          </a:p>
          <a:p>
            <a:pPr algn="l"/>
            <a:r>
              <a:rPr lang="pt-BR" sz="3600" b="1" i="0" u="none" strike="noStrike" baseline="0" dirty="0">
                <a:latin typeface="F1"/>
              </a:rPr>
              <a:t>A epidemia penetrara as </a:t>
            </a:r>
            <a:r>
              <a:rPr lang="pt-BR" sz="3600" b="1" i="0" u="none" strike="noStrike" baseline="0" dirty="0" err="1">
                <a:latin typeface="F1"/>
              </a:rPr>
              <a:t>Gálias</a:t>
            </a:r>
            <a:r>
              <a:rPr lang="pt-BR" sz="3600" b="1" i="0" u="none" strike="noStrike" baseline="0" dirty="0">
                <a:latin typeface="F1"/>
              </a:rPr>
              <a:t> e a comunidade cristã, em </a:t>
            </a:r>
            <a:r>
              <a:rPr lang="pt-BR" sz="3600" b="1" i="0" u="none" strike="noStrike" baseline="0" dirty="0" err="1">
                <a:latin typeface="F1"/>
              </a:rPr>
              <a:t>Lião</a:t>
            </a:r>
            <a:r>
              <a:rPr lang="pt-BR" sz="3600" b="1" i="0" u="none" strike="noStrike" baseline="0" dirty="0">
                <a:latin typeface="F1"/>
              </a:rPr>
              <a:t>, mobilizava todos os recursos para amenizar os problemas do povo.</a:t>
            </a:r>
            <a:endParaRPr lang="pt-BR" sz="8800" b="1" i="0" u="none" strike="noStrike" baseline="0" dirty="0">
              <a:latin typeface="F1"/>
            </a:endParaRPr>
          </a:p>
        </p:txBody>
      </p:sp>
    </p:spTree>
    <p:extLst>
      <p:ext uri="{BB962C8B-B14F-4D97-AF65-F5344CB8AC3E}">
        <p14:creationId xmlns:p14="http://schemas.microsoft.com/office/powerpoint/2010/main" val="3860202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O mais jovem integrante do conjunto era o Irmão Corvino, que advogava a causa dos enfermos abandonados e infelizes.</a:t>
            </a:r>
          </a:p>
          <a:p>
            <a:pPr algn="l"/>
            <a:r>
              <a:rPr lang="pt-BR" sz="3600" b="1" i="0" u="none" strike="noStrike" baseline="0" dirty="0">
                <a:latin typeface="F1"/>
              </a:rPr>
              <a:t>— Se desprezamos o próximo — comentava ele, inflamado de confiança — , como atender ao nosso mandato de caridade? Cristianismo é viver o espírito do Cristo em nós.</a:t>
            </a:r>
            <a:endParaRPr lang="pt-BR" sz="19900" b="1" i="0" u="none" strike="noStrike" baseline="0" dirty="0">
              <a:latin typeface="F1"/>
            </a:endParaRPr>
          </a:p>
        </p:txBody>
      </p:sp>
    </p:spTree>
    <p:extLst>
      <p:ext uri="{BB962C8B-B14F-4D97-AF65-F5344CB8AC3E}">
        <p14:creationId xmlns:p14="http://schemas.microsoft.com/office/powerpoint/2010/main" val="2433099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Vemos no estudo das narrativas apostólicas que as legiões do Céu se apossam da Terra, em companhia do Senhor, transformando os homens em instrumentos da Infinita Bondade. Desde o primeiro contacto de Jesus com a Humanidade, observamos a manifestação do mundo espiritual, que busca nas criaturas pontos vivos de apoio para a obra de regeneração.</a:t>
            </a:r>
            <a:endParaRPr lang="pt-BR" sz="49600" b="1" i="0" u="none" strike="noStrike" baseline="0" dirty="0">
              <a:latin typeface="F1"/>
            </a:endParaRPr>
          </a:p>
        </p:txBody>
      </p:sp>
    </p:spTree>
    <p:extLst>
      <p:ext uri="{BB962C8B-B14F-4D97-AF65-F5344CB8AC3E}">
        <p14:creationId xmlns:p14="http://schemas.microsoft.com/office/powerpoint/2010/main" val="1605047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Compreendemos a sensatez da exposição —objetou o presbítero Galiano, velho gaulês que se demorara por muito tempo, na Patagônia —, entretanto, é preciso escapar às arremetidas do tentador. Penso haver chegado o momento de cogitar da construção do nosso retiro nas terras que possuímos na Aquitânia. Não podemos atingir o Céu sem a centralização de nossa alma na prece...</a:t>
            </a:r>
            <a:endParaRPr lang="pt-BR" sz="123400" b="1" i="0" u="none" strike="noStrike" baseline="0" dirty="0">
              <a:latin typeface="F1"/>
            </a:endParaRPr>
          </a:p>
        </p:txBody>
      </p:sp>
    </p:spTree>
    <p:extLst>
      <p:ext uri="{BB962C8B-B14F-4D97-AF65-F5344CB8AC3E}">
        <p14:creationId xmlns:p14="http://schemas.microsoft.com/office/powerpoint/2010/main" val="1587209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Como conseguiremos, porém, ajudar a Humanidade, simplesmente orando? — ajuntou Corvino, seguro de si. — Temos companheiros admiráveis estacionados no deserto. Organizam pousos solitários, desfiguram-se, atormentam-se e creem auxiliar, por esse modo, a obra de redenção humana. Mas se devêssemos procurar a tranquilidade própria, a fim de servir ao Criador, por que motivo teria Jesus vindo até nós, partilhando conosco o pão da vida?</a:t>
            </a:r>
            <a:endParaRPr lang="pt-BR" sz="255800" b="1" i="0" u="none" strike="noStrike" baseline="0" dirty="0">
              <a:latin typeface="F1"/>
            </a:endParaRPr>
          </a:p>
        </p:txBody>
      </p:sp>
    </p:spTree>
    <p:extLst>
      <p:ext uri="{BB962C8B-B14F-4D97-AF65-F5344CB8AC3E}">
        <p14:creationId xmlns:p14="http://schemas.microsoft.com/office/powerpoint/2010/main" val="3655114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a:xfrm>
            <a:off x="2491558" y="4405544"/>
            <a:ext cx="8915399" cy="2262781"/>
          </a:xfrm>
        </p:spPr>
        <p:txBody>
          <a:bodyPr>
            <a:normAutofit fontScale="90000"/>
          </a:bodyPr>
          <a:lstStyle/>
          <a:p>
            <a:pPr algn="ctr"/>
            <a:br>
              <a:rPr lang="pt-BR" altLang="pt-BR" sz="5400" b="1" dirty="0">
                <a:solidFill>
                  <a:srgbClr val="002060"/>
                </a:solidFill>
                <a:latin typeface="Arial" panose="020B0604020202020204" pitchFamily="34" charset="0"/>
                <a:cs typeface="Arial" panose="020B0604020202020204" pitchFamily="34" charset="0"/>
              </a:rPr>
            </a:br>
            <a:br>
              <a:rPr lang="pt-BR" altLang="pt-BR" sz="5400" b="1" dirty="0">
                <a:solidFill>
                  <a:srgbClr val="002060"/>
                </a:solidFill>
                <a:latin typeface="Arial" panose="020B0604020202020204" pitchFamily="34" charset="0"/>
                <a:cs typeface="Arial" panose="020B0604020202020204" pitchFamily="34" charset="0"/>
              </a:rPr>
            </a:br>
            <a:r>
              <a:rPr lang="pt-BR" altLang="pt-BR" sz="5400" b="1" dirty="0">
                <a:solidFill>
                  <a:srgbClr val="002060"/>
                </a:solidFill>
                <a:latin typeface="Arial" panose="020B0604020202020204" pitchFamily="34" charset="0"/>
                <a:cs typeface="Arial" panose="020B0604020202020204" pitchFamily="34" charset="0"/>
              </a:rPr>
              <a:t>MÓDULO 9</a:t>
            </a:r>
            <a:br>
              <a:rPr lang="pt-BR" altLang="pt-BR" sz="5400" b="1" dirty="0">
                <a:solidFill>
                  <a:srgbClr val="002060"/>
                </a:solidFill>
                <a:latin typeface="Arial" panose="020B0604020202020204" pitchFamily="34" charset="0"/>
                <a:cs typeface="Arial" panose="020B0604020202020204" pitchFamily="34" charset="0"/>
              </a:rPr>
            </a:br>
            <a:br>
              <a:rPr lang="pt-BR" altLang="pt-BR" sz="5400" b="1" dirty="0">
                <a:solidFill>
                  <a:srgbClr val="002060"/>
                </a:solidFill>
                <a:latin typeface="Arial" panose="020B0604020202020204" pitchFamily="34" charset="0"/>
                <a:cs typeface="Arial" panose="020B0604020202020204" pitchFamily="34" charset="0"/>
              </a:rPr>
            </a:br>
            <a:r>
              <a:rPr lang="pt-BR" altLang="pt-BR" sz="5400" b="1" dirty="0">
                <a:solidFill>
                  <a:srgbClr val="002060"/>
                </a:solidFill>
                <a:latin typeface="Arial" panose="020B0604020202020204" pitchFamily="34" charset="0"/>
                <a:cs typeface="Arial" panose="020B0604020202020204" pitchFamily="34" charset="0"/>
              </a:rPr>
              <a:t>AS VIRTUDES DE QUINTO VARRO EM AVE CRISTO – QUINTO VARRO SE TORNA O IRMÃO CORVINO</a:t>
            </a:r>
            <a:br>
              <a:rPr lang="pt-BR" altLang="pt-BR" sz="5400" b="1" dirty="0">
                <a:solidFill>
                  <a:srgbClr val="002060"/>
                </a:solidFill>
                <a:latin typeface="Arial" panose="020B0604020202020204" pitchFamily="34" charset="0"/>
                <a:cs typeface="Arial" panose="020B0604020202020204" pitchFamily="34" charset="0"/>
              </a:rPr>
            </a:br>
            <a:r>
              <a:rPr lang="pt-BR" altLang="pt-BR" sz="5400" b="1" dirty="0">
                <a:solidFill>
                  <a:srgbClr val="002060"/>
                </a:solidFill>
                <a:latin typeface="Arial" panose="020B0604020202020204" pitchFamily="34" charset="0"/>
                <a:cs typeface="Arial" panose="020B0604020202020204" pitchFamily="34" charset="0"/>
              </a:rPr>
              <a:t>Encontro 5</a:t>
            </a:r>
            <a:br>
              <a:rPr lang="pt-BR" altLang="pt-BR" sz="5400" b="1" i="1" dirty="0">
                <a:solidFill>
                  <a:srgbClr val="FFFF00"/>
                </a:solidFill>
                <a:latin typeface="Tahoma" panose="020B0604030504040204" pitchFamily="34" charset="0"/>
              </a:rPr>
            </a:br>
            <a:endParaRPr lang="pt-BR" dirty="0"/>
          </a:p>
        </p:txBody>
      </p:sp>
    </p:spTree>
    <p:extLst>
      <p:ext uri="{BB962C8B-B14F-4D97-AF65-F5344CB8AC3E}">
        <p14:creationId xmlns:p14="http://schemas.microsoft.com/office/powerpoint/2010/main" val="13094232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Em que luta condecorar-se-ão soldado que desiste do combate? Em que país haverá colheita valiosa para o lavrador que nada mais faz que contemplar a terra, a pretexto de amá-la? Como semear o trigo, sem contacto com o solo? Como plantar o bem, entre as criaturas, sem suportar o assédio da miséria e da ignorância? Não podemos admitir salvação sem a intimidade daquele que salva com aquele que se encontra desviado ou perdido.</a:t>
            </a:r>
            <a:endParaRPr lang="pt-BR" sz="333300" b="1" i="0" u="none" strike="noStrike" baseline="0" dirty="0">
              <a:latin typeface="F1"/>
            </a:endParaRPr>
          </a:p>
        </p:txBody>
      </p:sp>
    </p:spTree>
    <p:extLst>
      <p:ext uri="{BB962C8B-B14F-4D97-AF65-F5344CB8AC3E}">
        <p14:creationId xmlns:p14="http://schemas.microsoft.com/office/powerpoint/2010/main" val="1543397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Ante a pausa que se fez espontânea, Galiano considerou:</a:t>
            </a:r>
          </a:p>
          <a:p>
            <a:pPr algn="l"/>
            <a:r>
              <a:rPr lang="pt-BR" sz="3200" b="1" i="0" u="none" strike="noStrike" baseline="0" dirty="0">
                <a:latin typeface="F1"/>
              </a:rPr>
              <a:t>— As tuas ponderações são mais que justas, mas não podemos concordar com o pecado e nem permitir que as almas desprevenidas dele se aproximem. </a:t>
            </a:r>
          </a:p>
          <a:p>
            <a:pPr algn="l"/>
            <a:r>
              <a:rPr lang="pt-BR" sz="3200" b="1" i="0" u="none" strike="noStrike" baseline="0" dirty="0">
                <a:latin typeface="F1"/>
              </a:rPr>
              <a:t>— Os pagãos nos acusam de ladrões da alegria — acentuou </a:t>
            </a:r>
            <a:r>
              <a:rPr lang="pt-BR" sz="3200" b="1" i="0" u="none" strike="noStrike" baseline="0" dirty="0" err="1">
                <a:latin typeface="F1"/>
              </a:rPr>
              <a:t>Pafos</a:t>
            </a:r>
            <a:r>
              <a:rPr lang="pt-BR" sz="3200" b="1" i="0" u="none" strike="noStrike" baseline="0" dirty="0">
                <a:latin typeface="F1"/>
              </a:rPr>
              <a:t>, um diácono aureolado de cabelos brancos —, acreditam que o Evangelho é um manto de tristeza asfixiando o mundo.</a:t>
            </a:r>
            <a:endParaRPr lang="pt-BR" sz="400000" b="1" i="0" u="none" strike="noStrike" baseline="0" dirty="0">
              <a:latin typeface="F1"/>
            </a:endParaRPr>
          </a:p>
        </p:txBody>
      </p:sp>
    </p:spTree>
    <p:extLst>
      <p:ext uri="{BB962C8B-B14F-4D97-AF65-F5344CB8AC3E}">
        <p14:creationId xmlns:p14="http://schemas.microsoft.com/office/powerpoint/2010/main" val="3171573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 E não falta quem veja na peste uma vingança das divindades olímpicas — informou Ênio </a:t>
            </a:r>
            <a:r>
              <a:rPr lang="pt-BR" sz="4000" b="1" i="0" u="none" strike="noStrike" baseline="0" dirty="0" err="1">
                <a:latin typeface="F1"/>
              </a:rPr>
              <a:t>Pudens</a:t>
            </a:r>
            <a:r>
              <a:rPr lang="pt-BR" sz="4000" b="1" i="0" u="none" strike="noStrike" baseline="0" dirty="0">
                <a:latin typeface="F1"/>
              </a:rPr>
              <a:t>, excelente companheiro que o tempo encanecera —; muita gente volta a clamar contra nós, supondo sejamos os causadores da ira celeste. </a:t>
            </a:r>
            <a:endParaRPr lang="pt-BR" sz="400000" b="1" i="0" u="none" strike="noStrike" baseline="0" dirty="0">
              <a:latin typeface="F1"/>
            </a:endParaRPr>
          </a:p>
        </p:txBody>
      </p:sp>
    </p:spTree>
    <p:extLst>
      <p:ext uri="{BB962C8B-B14F-4D97-AF65-F5344CB8AC3E}">
        <p14:creationId xmlns:p14="http://schemas.microsoft.com/office/powerpoint/2010/main" val="14733663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400" b="1" i="0" u="none" strike="noStrike" baseline="0" dirty="0">
                <a:latin typeface="F1"/>
              </a:rPr>
              <a:t>Valeriano, um amigo nosso que trabalha no Fórum, contou-me, particularmente, que entre as solicitações formuladas pelo Concílio(</a:t>
            </a:r>
            <a:r>
              <a:rPr lang="pt-BR" sz="3400" b="1" dirty="0">
                <a:latin typeface="F1"/>
              </a:rPr>
              <a:t>Assembléia gaulesa com direito de opinar diante da autoridade de César.), </a:t>
            </a:r>
            <a:r>
              <a:rPr lang="pt-BR" sz="3400" b="1" i="0" u="none" strike="noStrike" baseline="0" dirty="0">
                <a:latin typeface="F1"/>
              </a:rPr>
              <a:t>na festa de Augusto, consta um apelo para que sejamos de novo flagelados. E afirmou que a execução de semelhante pedido vem tardando, porque o Imperador Alexandre Severo não está suficientemente seguro.</a:t>
            </a:r>
          </a:p>
        </p:txBody>
      </p:sp>
    </p:spTree>
    <p:extLst>
      <p:ext uri="{BB962C8B-B14F-4D97-AF65-F5344CB8AC3E}">
        <p14:creationId xmlns:p14="http://schemas.microsoft.com/office/powerpoint/2010/main" val="834039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Galiano sorriu e acrescentou:</a:t>
            </a:r>
          </a:p>
          <a:p>
            <a:pPr algn="l"/>
            <a:r>
              <a:rPr lang="pt-BR" sz="3600" b="1" i="0" u="none" strike="noStrike" baseline="0" dirty="0">
                <a:latin typeface="F1"/>
              </a:rPr>
              <a:t>— Mais um motivo para o insulamento dos que pretendem adorar a Deus, sem a perturbação dos homens...</a:t>
            </a:r>
          </a:p>
          <a:p>
            <a:pPr algn="l"/>
            <a:r>
              <a:rPr lang="pt-BR" sz="3600" b="1" i="0" u="none" strike="noStrike" baseline="0" dirty="0">
                <a:latin typeface="F1"/>
              </a:rPr>
              <a:t>A frase reticenciosa ficara no ar, mas Corvino, tocado de profundo ardor pela causa do Evangelho, retomou a palavra, decidido:</a:t>
            </a:r>
            <a:endParaRPr lang="pt-BR" sz="5400" b="1" i="0" u="none" strike="noStrike" baseline="0" dirty="0">
              <a:latin typeface="F1"/>
            </a:endParaRPr>
          </a:p>
        </p:txBody>
      </p:sp>
    </p:spTree>
    <p:extLst>
      <p:ext uri="{BB962C8B-B14F-4D97-AF65-F5344CB8AC3E}">
        <p14:creationId xmlns:p14="http://schemas.microsoft.com/office/powerpoint/2010/main" val="2119146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Veneráveis irmãos, admito não nos caiba o direito de interferir na resolução dos que buscam a solidão, contudo, creio não devamos incentivar o movimento que podemos classificar por deserção. Estamos numa guerra de idéias. O primeiro legionário que tombou, em holocausto à libertação do espírito humano, foi o próprio Mestre, nosso Comandante Divino.</a:t>
            </a:r>
            <a:endParaRPr lang="pt-BR" sz="8800" b="1" i="0" u="none" strike="noStrike" baseline="0" dirty="0">
              <a:latin typeface="F1"/>
            </a:endParaRPr>
          </a:p>
        </p:txBody>
      </p:sp>
    </p:spTree>
    <p:extLst>
      <p:ext uri="{BB962C8B-B14F-4D97-AF65-F5344CB8AC3E}">
        <p14:creationId xmlns:p14="http://schemas.microsoft.com/office/powerpoint/2010/main" val="2541069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Desde a cruz do Calvário, nossos companheiros, em vasta frente de valoroso testemunho, sofrem o martirológio da fé viva. Há quase duzentos anos somos pasto das feras e objeto desprezível nos divertimentos públicos. Homens e mulheres, velhos e crianças têm sido levados a arenas e cárceres, postes e fogueiras, revelando o heroísmo da nossa confiança num mundo melhor.</a:t>
            </a:r>
            <a:endParaRPr lang="pt-BR" sz="19900" b="1" i="0" u="none" strike="noStrike" baseline="0" dirty="0">
              <a:latin typeface="F1"/>
            </a:endParaRPr>
          </a:p>
        </p:txBody>
      </p:sp>
    </p:spTree>
    <p:extLst>
      <p:ext uri="{BB962C8B-B14F-4D97-AF65-F5344CB8AC3E}">
        <p14:creationId xmlns:p14="http://schemas.microsoft.com/office/powerpoint/2010/main" val="37893838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Não seria lícito </a:t>
            </a:r>
            <a:r>
              <a:rPr lang="pt-BR" sz="3600" b="1" i="0" u="none" strike="noStrike" baseline="0" dirty="0" err="1">
                <a:latin typeface="F1"/>
              </a:rPr>
              <a:t>trair-lhes</a:t>
            </a:r>
            <a:r>
              <a:rPr lang="pt-BR" sz="3600" b="1" i="0" u="none" strike="noStrike" baseline="0" dirty="0">
                <a:latin typeface="F1"/>
              </a:rPr>
              <a:t> a memória. Os adversários de nossa causa têm-nos como amargurados portadores da indiferença pela vida, mas é que ignoram a lição do Benfeitor Celeste que nos indicou no serviço da fraternidade a fonte do verdadeiro bem e da perfeita alegria. Urge, assim, não nos afastemos do trabalho e da luta.</a:t>
            </a:r>
            <a:endParaRPr lang="pt-BR" sz="49600" b="1" i="0" u="none" strike="noStrike" baseline="0" dirty="0">
              <a:latin typeface="F1"/>
            </a:endParaRPr>
          </a:p>
        </p:txBody>
      </p:sp>
    </p:spTree>
    <p:extLst>
      <p:ext uri="{BB962C8B-B14F-4D97-AF65-F5344CB8AC3E}">
        <p14:creationId xmlns:p14="http://schemas.microsoft.com/office/powerpoint/2010/main" val="34802094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Há construções no plano do espírito, como existem no campo da matéria. A vitória do Cristianismo, com a livre manifestação do nosso pensamento, é obra que nos compete concretizar. Surgiu pequeno intervalo na conversação, que a palavra de Ênio interrompeu:</a:t>
            </a:r>
            <a:endParaRPr lang="pt-BR" sz="148100" b="1" i="0" u="none" strike="noStrike" baseline="0" dirty="0">
              <a:latin typeface="F1"/>
            </a:endParaRPr>
          </a:p>
        </p:txBody>
      </p:sp>
    </p:spTree>
    <p:extLst>
      <p:ext uri="{BB962C8B-B14F-4D97-AF65-F5344CB8AC3E}">
        <p14:creationId xmlns:p14="http://schemas.microsoft.com/office/powerpoint/2010/main" val="2838376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No que se refere a serviço, nossa posição não é das melhores. Muitas famílias, pressentindo a perseguição, vêm dispensando os empregados cristãos.  Ainda ontem as oficinas de </a:t>
            </a:r>
            <a:r>
              <a:rPr lang="pt-BR" sz="3600" b="1" i="0" u="none" strike="noStrike" baseline="0" dirty="0" err="1">
                <a:latin typeface="F1"/>
              </a:rPr>
              <a:t>Popônio</a:t>
            </a:r>
            <a:r>
              <a:rPr lang="pt-BR" sz="3600" b="1" i="0" u="none" strike="noStrike" baseline="0" dirty="0">
                <a:latin typeface="F1"/>
              </a:rPr>
              <a:t> demitiram dez companheiros nossos.</a:t>
            </a:r>
          </a:p>
          <a:p>
            <a:pPr algn="l"/>
            <a:r>
              <a:rPr lang="pt-BR" sz="3600" b="1" i="0" u="none" strike="noStrike" baseline="0" dirty="0">
                <a:latin typeface="F1"/>
              </a:rPr>
              <a:t>— Mas temos o direito de esmolar para a igreja e a igreja precisa sustentá-los — observou Galiano, cuidadoso.</a:t>
            </a:r>
            <a:endParaRPr lang="pt-BR" sz="368400" b="1" i="0" u="none" strike="noStrike" baseline="0" dirty="0">
              <a:latin typeface="F1"/>
            </a:endParaRPr>
          </a:p>
        </p:txBody>
      </p:sp>
    </p:spTree>
    <p:extLst>
      <p:ext uri="{BB962C8B-B14F-4D97-AF65-F5344CB8AC3E}">
        <p14:creationId xmlns:p14="http://schemas.microsoft.com/office/powerpoint/2010/main" val="409802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 igreja de São João era, pois, acima de tudo, uma escola de fé e solidariedade, irradiando-se em variados serviços assistenciais.</a:t>
            </a:r>
          </a:p>
          <a:p>
            <a:pPr algn="l"/>
            <a:r>
              <a:rPr lang="pt-BR" sz="3600" b="1" i="0" u="none" strike="noStrike" baseline="0" dirty="0">
                <a:latin typeface="F1"/>
              </a:rPr>
              <a:t>O culto reunia os adeptos para a prece em comum e para a extensão das práticas apostólicas, mas os lares de fraternidade multiplicavam-se como impositivo da obra espiritual em construção.</a:t>
            </a:r>
            <a:endParaRPr lang="pt-BR" sz="400000" b="1" dirty="0">
              <a:latin typeface="F1"/>
            </a:endParaRPr>
          </a:p>
        </p:txBody>
      </p:sp>
    </p:spTree>
    <p:extLst>
      <p:ext uri="{BB962C8B-B14F-4D97-AF65-F5344CB8AC3E}">
        <p14:creationId xmlns:p14="http://schemas.microsoft.com/office/powerpoint/2010/main" val="17906872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Corvino, porém, obtemperou, firme:</a:t>
            </a:r>
          </a:p>
          <a:p>
            <a:pPr algn="l"/>
            <a:r>
              <a:rPr lang="pt-BR" sz="3600" b="1" i="0" u="none" strike="noStrike" baseline="0" dirty="0">
                <a:latin typeface="F1"/>
              </a:rPr>
              <a:t>Sim, temos o direito de esmolar. Esse, contudo, é também o direito do mendigo. Não nos cabe, segundo nos parece, olvidar a produção de benefícios para o mundo. Temos terra disponível, sob a responsabilidade de vários irmãos. O arado não mente. Os grãos respondem com fidelidade ao nosso esforço. Podemos trabalhar.</a:t>
            </a:r>
            <a:endParaRPr lang="pt-BR" sz="400000" b="1" i="0" u="none" strike="noStrike" baseline="0" dirty="0">
              <a:latin typeface="F1"/>
            </a:endParaRPr>
          </a:p>
        </p:txBody>
      </p:sp>
    </p:spTree>
    <p:extLst>
      <p:ext uri="{BB962C8B-B14F-4D97-AF65-F5344CB8AC3E}">
        <p14:creationId xmlns:p14="http://schemas.microsoft.com/office/powerpoint/2010/main" val="341058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Não devemos recorrer ao concurso alheio, senão em circunstâncias especiais. Não seria aconselhável manter a comunidade improdutiva. Cabeça vaga é furna de tentações. Creio em nossa possibilidade de auxiliar a todos, através do esforço bem dirigido. O serviço de cada dia é o recurso de que dispomos para testemunhar o desempenho dos nossos deveres, diante dos que nos acompanham de perto, e o trabalho espontâneo no bem é o meio que o Senhor colocou ao nosso alcance, a fim de que sirvamos à Humanidade, com ela crescendo para a Glória Divina.</a:t>
            </a:r>
            <a:endParaRPr lang="pt-BR" sz="400000" b="1" i="0" u="none" strike="noStrike" baseline="0" dirty="0">
              <a:latin typeface="F1"/>
            </a:endParaRPr>
          </a:p>
        </p:txBody>
      </p:sp>
    </p:spTree>
    <p:extLst>
      <p:ext uri="{BB962C8B-B14F-4D97-AF65-F5344CB8AC3E}">
        <p14:creationId xmlns:p14="http://schemas.microsoft.com/office/powerpoint/2010/main" val="1133425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 explicador ainda não havia terminado, quando a porta se entreabriu e um companheiro anunciou:</a:t>
            </a:r>
          </a:p>
          <a:p>
            <a:pPr algn="l"/>
            <a:r>
              <a:rPr lang="pt-BR" sz="3200" b="1" i="0" u="none" strike="noStrike" baseline="0" dirty="0">
                <a:latin typeface="F1"/>
              </a:rPr>
              <a:t>— Irmão Corvino, a irmã </a:t>
            </a:r>
            <a:r>
              <a:rPr lang="pt-BR" sz="3200" b="1" i="0" u="none" strike="noStrike" baseline="0" dirty="0" err="1">
                <a:latin typeface="F1"/>
              </a:rPr>
              <a:t>Pontimiana</a:t>
            </a:r>
            <a:r>
              <a:rPr lang="pt-BR" sz="3200" b="1" i="0" u="none" strike="noStrike" baseline="0" dirty="0">
                <a:latin typeface="F1"/>
              </a:rPr>
              <a:t> roga-lhe a presença. </a:t>
            </a:r>
          </a:p>
          <a:p>
            <a:pPr algn="l"/>
            <a:r>
              <a:rPr lang="pt-BR" sz="3200" b="1" i="0" u="none" strike="noStrike" baseline="0" dirty="0">
                <a:latin typeface="F1"/>
              </a:rPr>
              <a:t>O presbítero pediu permissão aos confrades e retirou-se.</a:t>
            </a:r>
          </a:p>
          <a:p>
            <a:pPr algn="l"/>
            <a:r>
              <a:rPr lang="pt-BR" sz="3200" b="1" i="0" u="none" strike="noStrike" baseline="0" dirty="0">
                <a:latin typeface="F1"/>
              </a:rPr>
              <a:t>Na praça pobre de acesso ao templo, que mal começava a erguer-se, uma senhora respeitável esperava-o.</a:t>
            </a:r>
            <a:endParaRPr lang="pt-BR" sz="333300" b="1" i="0" u="none" strike="noStrike" baseline="0" dirty="0">
              <a:latin typeface="F1"/>
            </a:endParaRPr>
          </a:p>
        </p:txBody>
      </p:sp>
    </p:spTree>
    <p:extLst>
      <p:ext uri="{BB962C8B-B14F-4D97-AF65-F5344CB8AC3E}">
        <p14:creationId xmlns:p14="http://schemas.microsoft.com/office/powerpoint/2010/main" val="2471628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Na praça pobre de acesso ao templo, que mal começava a erguer-se, uma senhora respeitável esperava-o.</a:t>
            </a:r>
          </a:p>
          <a:p>
            <a:pPr algn="l"/>
            <a:r>
              <a:rPr lang="pt-BR" sz="3600" b="1" i="0" u="none" strike="noStrike" baseline="0" dirty="0">
                <a:latin typeface="F1"/>
              </a:rPr>
              <a:t>Era a guardiã do palácio rural de </a:t>
            </a:r>
            <a:r>
              <a:rPr lang="pt-BR" sz="3600" b="1" i="0" u="none" strike="noStrike" baseline="0" dirty="0" err="1">
                <a:latin typeface="F1"/>
              </a:rPr>
              <a:t>Opílio</a:t>
            </a:r>
            <a:r>
              <a:rPr lang="pt-BR" sz="3600" b="1" i="0" u="none" strike="noStrike" baseline="0" dirty="0">
                <a:latin typeface="F1"/>
              </a:rPr>
              <a:t> </a:t>
            </a:r>
            <a:r>
              <a:rPr lang="pt-BR" sz="3600" b="1" i="0" u="none" strike="noStrike" baseline="0" dirty="0" err="1">
                <a:latin typeface="F1"/>
              </a:rPr>
              <a:t>Veturio</a:t>
            </a:r>
            <a:r>
              <a:rPr lang="pt-BR" sz="3600" b="1" i="0" u="none" strike="noStrike" baseline="0" dirty="0">
                <a:latin typeface="F1"/>
              </a:rPr>
              <a:t>.</a:t>
            </a:r>
          </a:p>
          <a:p>
            <a:pPr algn="l"/>
            <a:r>
              <a:rPr lang="pt-BR" sz="3600" b="1" i="0" u="none" strike="noStrike" baseline="0" dirty="0">
                <a:latin typeface="F1"/>
              </a:rPr>
              <a:t>Embora contrariando o esposo, fizera-se amiga fiel da igreja, ouvindo Corvino, que lhe amparara a renovação espiritual, passo a passo.</a:t>
            </a:r>
            <a:endParaRPr lang="pt-BR" sz="400000" b="1" i="0" u="none" strike="noStrike" baseline="0" dirty="0">
              <a:latin typeface="F1"/>
            </a:endParaRPr>
          </a:p>
        </p:txBody>
      </p:sp>
    </p:spTree>
    <p:extLst>
      <p:ext uri="{BB962C8B-B14F-4D97-AF65-F5344CB8AC3E}">
        <p14:creationId xmlns:p14="http://schemas.microsoft.com/office/powerpoint/2010/main" val="18217004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Não obstante idosa, </a:t>
            </a:r>
            <a:r>
              <a:rPr lang="pt-BR" sz="3600" b="1" i="0" u="none" strike="noStrike" baseline="0" dirty="0" err="1">
                <a:latin typeface="F1"/>
              </a:rPr>
              <a:t>Pontimiana</a:t>
            </a:r>
            <a:r>
              <a:rPr lang="pt-BR" sz="3600" b="1" i="0" u="none" strike="noStrike" baseline="0" dirty="0">
                <a:latin typeface="F1"/>
              </a:rPr>
              <a:t> revelava extrema agudeza nos olhos lúcidos, que sempre refletiam a cristalina bondade de sua alma.</a:t>
            </a:r>
          </a:p>
          <a:p>
            <a:pPr algn="l"/>
            <a:r>
              <a:rPr lang="pt-BR" sz="3600" b="1" i="0" u="none" strike="noStrike" baseline="0" dirty="0">
                <a:latin typeface="F1"/>
              </a:rPr>
              <a:t>Tantas vezes auxiliada pelo presbítero, convertera-se em prestimosa irmã dele, devotando-lhe estima sincera.</a:t>
            </a:r>
          </a:p>
          <a:p>
            <a:pPr algn="l"/>
            <a:r>
              <a:rPr lang="pt-BR" sz="3600" b="1" i="0" u="none" strike="noStrike" baseline="0" dirty="0">
                <a:latin typeface="F1"/>
              </a:rPr>
              <a:t>Sorridente, saudou-o e foi logo informando:</a:t>
            </a:r>
            <a:endParaRPr lang="pt-BR" sz="400000" b="1" i="0" u="none" strike="noStrike" baseline="0" dirty="0">
              <a:latin typeface="F1"/>
            </a:endParaRPr>
          </a:p>
        </p:txBody>
      </p:sp>
    </p:spTree>
    <p:extLst>
      <p:ext uri="{BB962C8B-B14F-4D97-AF65-F5344CB8AC3E}">
        <p14:creationId xmlns:p14="http://schemas.microsoft.com/office/powerpoint/2010/main" val="4245105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400" b="1" i="0" u="none" strike="noStrike" baseline="0" dirty="0">
                <a:latin typeface="F1"/>
              </a:rPr>
              <a:t>— </a:t>
            </a:r>
            <a:r>
              <a:rPr lang="pt-BR" sz="3400" b="1" i="0" u="none" strike="noStrike" baseline="0" dirty="0" err="1">
                <a:latin typeface="F1"/>
              </a:rPr>
              <a:t>Taciano</a:t>
            </a:r>
            <a:r>
              <a:rPr lang="pt-BR" sz="3400" b="1" i="0" u="none" strike="noStrike" baseline="0" dirty="0">
                <a:latin typeface="F1"/>
              </a:rPr>
              <a:t>, o menino agora rapaz que o senhor conheceu em Roma, chegou hoje. Tratando-se de alguém cujo destino sempre lhe interessou, vim trazer-lhe a notícia.</a:t>
            </a:r>
          </a:p>
          <a:p>
            <a:pPr algn="l"/>
            <a:r>
              <a:rPr lang="pt-BR" sz="3400" b="1" i="0" u="none" strike="noStrike" baseline="0" dirty="0">
                <a:latin typeface="F1"/>
              </a:rPr>
              <a:t>O semblante do religioso cobriu-se de extrema palidez.</a:t>
            </a:r>
          </a:p>
          <a:p>
            <a:pPr algn="l"/>
            <a:r>
              <a:rPr lang="pt-BR" sz="3400" b="1" i="0" u="none" strike="noStrike" baseline="0" dirty="0">
                <a:latin typeface="F1"/>
              </a:rPr>
              <a:t>Enfim, reveria o filho bem-amado.</a:t>
            </a:r>
          </a:p>
          <a:p>
            <a:pPr algn="l"/>
            <a:r>
              <a:rPr lang="pt-BR" sz="3400" b="1" i="0" u="none" strike="noStrike" baseline="0" dirty="0">
                <a:latin typeface="F1"/>
              </a:rPr>
              <a:t>Quase vinte anos haviam decorrido.</a:t>
            </a:r>
          </a:p>
        </p:txBody>
      </p:sp>
    </p:spTree>
    <p:extLst>
      <p:ext uri="{BB962C8B-B14F-4D97-AF65-F5344CB8AC3E}">
        <p14:creationId xmlns:p14="http://schemas.microsoft.com/office/powerpoint/2010/main" val="22844119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Constantemente, procurava-o no rosto dos órfãos e achara-lhe o carinho no peito das crianças sem lar que o buscavam, trêmulas de frio. Em todas as preces ao Senhor, lembrava-lhe o nome, no imo da alma. Consoante as lições do apóstolo que lhe consolidara a fé, consagrara-se ao trabalho da terra.</a:t>
            </a:r>
            <a:endParaRPr lang="pt-BR" sz="5400" b="1" i="0" u="none" strike="noStrike" baseline="0" dirty="0">
              <a:latin typeface="F1"/>
            </a:endParaRPr>
          </a:p>
        </p:txBody>
      </p:sp>
    </p:spTree>
    <p:extLst>
      <p:ext uri="{BB962C8B-B14F-4D97-AF65-F5344CB8AC3E}">
        <p14:creationId xmlns:p14="http://schemas.microsoft.com/office/powerpoint/2010/main" val="19515497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Distanciara-se dos conhecimentos náuticos, renunciara à vocação do comando, amaciara a voz e aprendera a obedecer. Tomando o velho Corvino por padrão renovador, dividia a existência entre o santuário e o serviço comum. Não se tornara famoso, em </a:t>
            </a:r>
            <a:r>
              <a:rPr lang="pt-BR" sz="3200" b="1" i="0" u="none" strike="noStrike" baseline="0" dirty="0" err="1">
                <a:latin typeface="F1"/>
              </a:rPr>
              <a:t>Lião</a:t>
            </a:r>
            <a:r>
              <a:rPr lang="pt-BR" sz="3200" b="1" i="0" u="none" strike="noStrike" baseline="0" dirty="0">
                <a:latin typeface="F1"/>
              </a:rPr>
              <a:t>, simplesmente pela abnegação com que se dedicava aos enfermos, curando-os e reanimando-os através da oração, mas também pela arraigada ternura com que se empenhava na proteção à infância.</a:t>
            </a:r>
            <a:endParaRPr lang="pt-BR" sz="8000" b="1" i="0" u="none" strike="noStrike" baseline="0" dirty="0">
              <a:latin typeface="F1"/>
            </a:endParaRPr>
          </a:p>
        </p:txBody>
      </p:sp>
    </p:spTree>
    <p:extLst>
      <p:ext uri="{BB962C8B-B14F-4D97-AF65-F5344CB8AC3E}">
        <p14:creationId xmlns:p14="http://schemas.microsoft.com/office/powerpoint/2010/main" val="4865436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Habitava numa propriedade da igreja com trinta meninos, aos quais servia de mentor e de pai, seguido, de perto, pela cooperação de duas velhinhas.</a:t>
            </a:r>
          </a:p>
          <a:p>
            <a:pPr algn="l"/>
            <a:r>
              <a:rPr lang="pt-BR" sz="3600" b="1" i="0" u="none" strike="noStrike" baseline="0" dirty="0">
                <a:latin typeface="F1"/>
              </a:rPr>
              <a:t>Quinto Varro, convertido em presbítero, encontrara nos pequeninos o alimento espiritual da alma saudosa.</a:t>
            </a:r>
          </a:p>
          <a:p>
            <a:pPr algn="l"/>
            <a:r>
              <a:rPr lang="pt-BR" sz="3600" b="1" i="0" u="none" strike="noStrike" baseline="0" dirty="0">
                <a:latin typeface="F1"/>
              </a:rPr>
              <a:t>Apesar da prevenção reinante contra a igreja, a cidade respeitava-o.</a:t>
            </a:r>
            <a:endParaRPr lang="pt-BR" sz="16600" b="1" i="0" u="none" strike="noStrike" baseline="0" dirty="0">
              <a:latin typeface="F1"/>
            </a:endParaRPr>
          </a:p>
        </p:txBody>
      </p:sp>
    </p:spTree>
    <p:extLst>
      <p:ext uri="{BB962C8B-B14F-4D97-AF65-F5344CB8AC3E}">
        <p14:creationId xmlns:p14="http://schemas.microsoft.com/office/powerpoint/2010/main" val="38676847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Os pobres e os infelizes rendiam-lhe rasgado preito de amor. Mas não era somente grande no apostolado da fé. Agigantara-se em humildade, fazendo-se o jardineiro-chefe de cinco residências patrícias. Orientava os escravos com tanta mestria no preparo do solo e na educação das plantas, que conquistara, não apenas significativo salário, mas também admiração e preferência.</a:t>
            </a:r>
            <a:endParaRPr lang="pt-BR" sz="41300" b="1" i="0" u="none" strike="noStrike" baseline="0" dirty="0">
              <a:latin typeface="F1"/>
            </a:endParaRPr>
          </a:p>
        </p:txBody>
      </p:sp>
    </p:spTree>
    <p:extLst>
      <p:ext uri="{BB962C8B-B14F-4D97-AF65-F5344CB8AC3E}">
        <p14:creationId xmlns:p14="http://schemas.microsoft.com/office/powerpoint/2010/main" val="3802055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Muitas organizações domésticas tomavam a si a guarda de órfãos e o cuidado para com os doentes; todavia, ainda assim, o número de necessitados era, invariavelmente, muito grande.</a:t>
            </a:r>
            <a:endParaRPr lang="pt-BR" sz="400000" b="1" dirty="0">
              <a:latin typeface="F1"/>
            </a:endParaRPr>
          </a:p>
        </p:txBody>
      </p:sp>
    </p:spTree>
    <p:extLst>
      <p:ext uri="{BB962C8B-B14F-4D97-AF65-F5344CB8AC3E}">
        <p14:creationId xmlns:p14="http://schemas.microsoft.com/office/powerpoint/2010/main" val="20506439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 casa senhorial de </a:t>
            </a:r>
            <a:r>
              <a:rPr lang="pt-BR" sz="3600" b="1" i="0" u="none" strike="noStrike" baseline="0" dirty="0" err="1">
                <a:latin typeface="F1"/>
              </a:rPr>
              <a:t>Vetúrio</a:t>
            </a:r>
            <a:r>
              <a:rPr lang="pt-BR" sz="3600" b="1" i="0" u="none" strike="noStrike" baseline="0" dirty="0">
                <a:latin typeface="F1"/>
              </a:rPr>
              <a:t> incluía-se entre as mansões aristocráticas cuidadas por ele. Captara a confiança dos mordomos e a estima dos servos. Era na extensa propriedade um cooperador e um amigo. </a:t>
            </a:r>
          </a:p>
          <a:p>
            <a:pPr algn="l"/>
            <a:r>
              <a:rPr lang="pt-BR" sz="3600" b="1" i="0" u="none" strike="noStrike" baseline="0" dirty="0">
                <a:latin typeface="F1"/>
              </a:rPr>
              <a:t>No fundo, Varro sabia que esse era o único recurso de rever </a:t>
            </a:r>
            <a:r>
              <a:rPr lang="pt-BR" sz="3600" b="1" i="0" u="none" strike="noStrike" baseline="0" dirty="0" err="1">
                <a:latin typeface="F1"/>
              </a:rPr>
              <a:t>Taciano</a:t>
            </a:r>
            <a:r>
              <a:rPr lang="pt-BR" sz="3600" b="1" i="0" u="none" strike="noStrike" baseline="0" dirty="0">
                <a:latin typeface="F1"/>
              </a:rPr>
              <a:t> e oferecer-lhe os braços paternais.</a:t>
            </a:r>
            <a:endParaRPr lang="pt-BR" sz="102800" b="1" i="0" u="none" strike="noStrike" baseline="0" dirty="0">
              <a:latin typeface="F1"/>
            </a:endParaRPr>
          </a:p>
        </p:txBody>
      </p:sp>
    </p:spTree>
    <p:extLst>
      <p:ext uri="{BB962C8B-B14F-4D97-AF65-F5344CB8AC3E}">
        <p14:creationId xmlns:p14="http://schemas.microsoft.com/office/powerpoint/2010/main" val="27198362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Desvelara-se, por isso, na formação do parque, no meio do qual se levantava a casa de </a:t>
            </a:r>
            <a:r>
              <a:rPr lang="pt-BR" sz="3200" b="1" i="0" u="none" strike="noStrike" baseline="0" dirty="0" err="1">
                <a:latin typeface="F1"/>
              </a:rPr>
              <a:t>Opílio</a:t>
            </a:r>
            <a:r>
              <a:rPr lang="pt-BR" sz="3200" b="1" i="0" u="none" strike="noStrike" baseline="0" dirty="0">
                <a:latin typeface="F1"/>
              </a:rPr>
              <a:t>. Nenhum jardim, em </a:t>
            </a:r>
            <a:r>
              <a:rPr lang="pt-BR" sz="3200" b="1" i="0" u="none" strike="noStrike" baseline="0" dirty="0" err="1">
                <a:latin typeface="F1"/>
              </a:rPr>
              <a:t>Lião</a:t>
            </a:r>
            <a:r>
              <a:rPr lang="pt-BR" sz="3200" b="1" i="0" u="none" strike="noStrike" baseline="0" dirty="0">
                <a:latin typeface="F1"/>
              </a:rPr>
              <a:t>, se lhe igualava em beleza.</a:t>
            </a:r>
          </a:p>
          <a:p>
            <a:pPr algn="l"/>
            <a:r>
              <a:rPr lang="pt-BR" sz="3200" b="1" i="0" u="none" strike="noStrike" baseline="0" dirty="0">
                <a:latin typeface="F1"/>
              </a:rPr>
              <a:t>Informado por </a:t>
            </a:r>
            <a:r>
              <a:rPr lang="pt-BR" sz="3200" b="1" i="0" u="none" strike="noStrike" baseline="0" dirty="0" err="1">
                <a:latin typeface="F1"/>
              </a:rPr>
              <a:t>Alésio</a:t>
            </a:r>
            <a:r>
              <a:rPr lang="pt-BR" sz="3200" b="1" i="0" u="none" strike="noStrike" baseline="0" dirty="0">
                <a:latin typeface="F1"/>
              </a:rPr>
              <a:t> e </a:t>
            </a:r>
            <a:r>
              <a:rPr lang="pt-BR" sz="3200" b="1" i="0" u="none" strike="noStrike" baseline="0" dirty="0" err="1">
                <a:latin typeface="F1"/>
              </a:rPr>
              <a:t>Pontimiana</a:t>
            </a:r>
            <a:r>
              <a:rPr lang="pt-BR" sz="3200" b="1" i="0" u="none" strike="noStrike" baseline="0" dirty="0">
                <a:latin typeface="F1"/>
              </a:rPr>
              <a:t>, que algumas vezes visitavam Roma, de que o filho era apaixonado por rosas rubras, com elas desenhou vastos canteiros, dando-lhes a figura especial de um coração, marginado de flores, em cujo centro acolhedores bancos de mármore, entre repuxos amenos, convidavam à meditação e ao repouso.</a:t>
            </a:r>
            <a:endParaRPr lang="pt-BR" sz="213200" b="1" i="0" u="none" strike="noStrike" baseline="0" dirty="0">
              <a:latin typeface="F1"/>
            </a:endParaRPr>
          </a:p>
        </p:txBody>
      </p:sp>
    </p:spTree>
    <p:extLst>
      <p:ext uri="{BB962C8B-B14F-4D97-AF65-F5344CB8AC3E}">
        <p14:creationId xmlns:p14="http://schemas.microsoft.com/office/powerpoint/2010/main" val="32939761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Trabalhara muito durante os dezessete anos que o distanciavam do lar, a fim de merecer o contentamento daquela hora.</a:t>
            </a:r>
          </a:p>
          <a:p>
            <a:pPr algn="l"/>
            <a:r>
              <a:rPr lang="pt-BR" sz="3200" b="1" i="0" u="none" strike="noStrike" baseline="0" dirty="0">
                <a:latin typeface="F1"/>
              </a:rPr>
              <a:t>Fizera-se mais experiente, mais esclarecido. Mantivera longo contacto com os mestres do pensamento, em várias línguas. Sobrenadara a corrente de aflições do próprio destino e procurara vencer todos os percalços para comparecer, ainda que para sempre anônimo e irreconhecível, diante do filho incessantemente lembrado, com a dignidade do homem de bem.</a:t>
            </a:r>
            <a:endParaRPr lang="pt-BR" sz="400000" b="1" i="0" u="none" strike="noStrike" baseline="0" dirty="0">
              <a:latin typeface="F1"/>
            </a:endParaRPr>
          </a:p>
        </p:txBody>
      </p:sp>
    </p:spTree>
    <p:extLst>
      <p:ext uri="{BB962C8B-B14F-4D97-AF65-F5344CB8AC3E}">
        <p14:creationId xmlns:p14="http://schemas.microsoft.com/office/powerpoint/2010/main" val="36743556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Como fazer face à surpresa daquela hora? Teria forças para abraçar </a:t>
            </a:r>
            <a:r>
              <a:rPr lang="pt-BR" sz="3200" b="1" i="0" u="none" strike="noStrike" baseline="0" dirty="0" err="1">
                <a:latin typeface="F1"/>
              </a:rPr>
              <a:t>Taciano</a:t>
            </a:r>
            <a:r>
              <a:rPr lang="pt-BR" sz="3200" b="1" i="0" u="none" strike="noStrike" baseline="0" dirty="0">
                <a:latin typeface="F1"/>
              </a:rPr>
              <a:t>, sem comprometer-se?</a:t>
            </a:r>
          </a:p>
          <a:p>
            <a:pPr algn="l"/>
            <a:r>
              <a:rPr lang="pt-BR" sz="3200" b="1" i="0" u="none" strike="noStrike" baseline="0" dirty="0">
                <a:latin typeface="F1"/>
              </a:rPr>
              <a:t>A voz de </a:t>
            </a:r>
            <a:r>
              <a:rPr lang="pt-BR" sz="3200" b="1" i="0" u="none" strike="noStrike" baseline="0" dirty="0" err="1">
                <a:latin typeface="F1"/>
              </a:rPr>
              <a:t>Pontimiana</a:t>
            </a:r>
            <a:r>
              <a:rPr lang="pt-BR" sz="3200" b="1" i="0" u="none" strike="noStrike" baseline="0" dirty="0">
                <a:latin typeface="F1"/>
              </a:rPr>
              <a:t> veio arrebatá-lo da obcecante reflexão:</a:t>
            </a:r>
          </a:p>
          <a:p>
            <a:pPr algn="l"/>
            <a:r>
              <a:rPr lang="pt-BR" sz="3200" b="1" i="0" u="none" strike="noStrike" baseline="0" dirty="0">
                <a:latin typeface="F1"/>
              </a:rPr>
              <a:t>— Irmão Corvino, o senhor sente-se mal, porventura?</a:t>
            </a:r>
          </a:p>
          <a:p>
            <a:pPr algn="l"/>
            <a:r>
              <a:rPr lang="pt-BR" sz="3200" b="1" i="0" u="none" strike="noStrike" baseline="0" dirty="0">
                <a:latin typeface="F1"/>
              </a:rPr>
              <a:t>Como que acordando de um sonho atormentado, o presbítero recompôs a fisionomia e respondeu, gentil:</a:t>
            </a:r>
          </a:p>
          <a:p>
            <a:pPr algn="l"/>
            <a:r>
              <a:rPr lang="pt-BR" sz="3200" b="1" i="0" u="none" strike="noStrike" baseline="0" dirty="0">
                <a:latin typeface="F1"/>
              </a:rPr>
              <a:t>— Desculpe, irmã. Estou bem.</a:t>
            </a:r>
            <a:endParaRPr lang="pt-BR" sz="333300" b="1" i="0" u="none" strike="noStrike" baseline="0" dirty="0">
              <a:latin typeface="F1"/>
            </a:endParaRPr>
          </a:p>
        </p:txBody>
      </p:sp>
    </p:spTree>
    <p:extLst>
      <p:ext uri="{BB962C8B-B14F-4D97-AF65-F5344CB8AC3E}">
        <p14:creationId xmlns:p14="http://schemas.microsoft.com/office/powerpoint/2010/main" val="2157018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É que não disponho de muito tempo —tornou ela, preocupada. — O jovem </a:t>
            </a:r>
            <a:r>
              <a:rPr lang="pt-BR" sz="3200" b="1" i="0" u="none" strike="noStrike" baseline="0" dirty="0" err="1">
                <a:latin typeface="F1"/>
              </a:rPr>
              <a:t>Taciano</a:t>
            </a:r>
            <a:r>
              <a:rPr lang="pt-BR" sz="3200" b="1" i="0" u="none" strike="noStrike" baseline="0" dirty="0">
                <a:latin typeface="F1"/>
              </a:rPr>
              <a:t> chegou doente.</a:t>
            </a:r>
          </a:p>
          <a:p>
            <a:pPr algn="l"/>
            <a:r>
              <a:rPr lang="pt-BR" sz="3200" b="1" i="0" u="none" strike="noStrike" baseline="0" dirty="0">
                <a:latin typeface="F1"/>
              </a:rPr>
              <a:t>— Doente?</a:t>
            </a:r>
          </a:p>
          <a:p>
            <a:pPr algn="l"/>
            <a:r>
              <a:rPr lang="pt-BR" sz="3200" b="1" i="0" u="none" strike="noStrike" baseline="0" dirty="0">
                <a:latin typeface="F1"/>
              </a:rPr>
              <a:t>— Sim, tudo indica seja portador da peste maldita.</a:t>
            </a:r>
          </a:p>
          <a:p>
            <a:pPr algn="l"/>
            <a:r>
              <a:rPr lang="pt-BR" sz="3200" b="1" i="0" u="none" strike="noStrike" baseline="0" dirty="0">
                <a:latin typeface="F1"/>
              </a:rPr>
              <a:t>E, ante o coração paterno, amargamente surpreendido, continuou:</a:t>
            </a:r>
          </a:p>
          <a:p>
            <a:pPr algn="l"/>
            <a:r>
              <a:rPr lang="pt-BR" sz="3200" b="1" i="0" u="none" strike="noStrike" baseline="0" dirty="0">
                <a:latin typeface="F1"/>
              </a:rPr>
              <a:t>— Vim até aqui, não somente para o comunicado, mas também para rogar-lhe o concurso.</a:t>
            </a:r>
            <a:endParaRPr lang="pt-BR" sz="400000" b="1" i="0" u="none" strike="noStrike" baseline="0" dirty="0">
              <a:latin typeface="F1"/>
            </a:endParaRPr>
          </a:p>
        </p:txBody>
      </p:sp>
    </p:spTree>
    <p:extLst>
      <p:ext uri="{BB962C8B-B14F-4D97-AF65-F5344CB8AC3E}">
        <p14:creationId xmlns:p14="http://schemas.microsoft.com/office/powerpoint/2010/main" val="14843850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Atendendo às perguntas que lhe foram dirigidas, a empregada de </a:t>
            </a:r>
            <a:r>
              <a:rPr lang="pt-BR" sz="3600" b="1" i="0" u="none" strike="noStrike" baseline="0" dirty="0" err="1">
                <a:latin typeface="F1"/>
              </a:rPr>
              <a:t>Vetúrio</a:t>
            </a:r>
            <a:r>
              <a:rPr lang="pt-BR" sz="3600" b="1" i="0" u="none" strike="noStrike" baseline="0" dirty="0">
                <a:latin typeface="F1"/>
              </a:rPr>
              <a:t> esclareceu que o rapaz chegara com febre alta e vômitos frequentes, sofrendo inquietante angina que lhe impedia a deglutição. Os escravos que lhe formavam o séquito adiantavam que o moço parecia muito acabrunhado na viagem, piorando, entretanto, somente na véspera, horas antes de alcançarem a cidade.</a:t>
            </a:r>
            <a:endParaRPr lang="pt-BR" sz="400000" b="1" i="0" u="none" strike="noStrike" baseline="0" dirty="0">
              <a:latin typeface="F1"/>
            </a:endParaRPr>
          </a:p>
        </p:txBody>
      </p:sp>
    </p:spTree>
    <p:extLst>
      <p:ext uri="{BB962C8B-B14F-4D97-AF65-F5344CB8AC3E}">
        <p14:creationId xmlns:p14="http://schemas.microsoft.com/office/powerpoint/2010/main" val="24957482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Ela e o marido haviam movimentado todas as providências. </a:t>
            </a:r>
            <a:r>
              <a:rPr lang="pt-BR" sz="3600" b="1" i="0" u="none" strike="noStrike" baseline="0" dirty="0" err="1">
                <a:latin typeface="F1"/>
              </a:rPr>
              <a:t>Taciano</a:t>
            </a:r>
            <a:r>
              <a:rPr lang="pt-BR" sz="3600" b="1" i="0" u="none" strike="noStrike" baseline="0" dirty="0">
                <a:latin typeface="F1"/>
              </a:rPr>
              <a:t> instalara-se no quarto confortável que, desde muito, o aguardava, e um médico de confiança fora chamado. Não conhecia ainda os efeitos da inspeção, todavia, resolvera pedir-lhe ajuda imediata, em razão da experiência que ele, Corvino, adquirira nas tarefas assistenciais que abraçara, junto dos </a:t>
            </a:r>
            <a:r>
              <a:rPr lang="pt-BR" sz="3600" b="1" i="0" u="none" strike="noStrike" baseline="0" dirty="0" err="1">
                <a:latin typeface="F1"/>
              </a:rPr>
              <a:t>pestosos</a:t>
            </a:r>
            <a:r>
              <a:rPr lang="pt-BR" sz="3600" b="1" i="0" u="none" strike="noStrike" baseline="0" dirty="0">
                <a:latin typeface="F1"/>
              </a:rPr>
              <a:t>.</a:t>
            </a:r>
            <a:endParaRPr lang="pt-BR" sz="400000" b="1" i="0" u="none" strike="noStrike" baseline="0" dirty="0">
              <a:latin typeface="F1"/>
            </a:endParaRPr>
          </a:p>
        </p:txBody>
      </p:sp>
    </p:spTree>
    <p:extLst>
      <p:ext uri="{BB962C8B-B14F-4D97-AF65-F5344CB8AC3E}">
        <p14:creationId xmlns:p14="http://schemas.microsoft.com/office/powerpoint/2010/main" val="11792990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Sabia, de antemão, que a casa seria marcada por zona perigosa e que o esposo e ela não poderiam contar senão com servidores insipientes. Não podia esperar a contribuição de romanos prestigiosos. Os patrícios de  nomeada, em maioria, estavam em vilas campestres, a longas distâncias, receosos de contágio.</a:t>
            </a:r>
            <a:endParaRPr lang="pt-BR" sz="400000" b="1" i="0" u="none" strike="noStrike" baseline="0" dirty="0">
              <a:latin typeface="F1"/>
            </a:endParaRPr>
          </a:p>
        </p:txBody>
      </p:sp>
    </p:spTree>
    <p:extLst>
      <p:ext uri="{BB962C8B-B14F-4D97-AF65-F5344CB8AC3E}">
        <p14:creationId xmlns:p14="http://schemas.microsoft.com/office/powerpoint/2010/main" val="17544800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presbítero ouviu, de coração opresso, desejando colocar-se junto do filho, para o que desse e viesse. Mas, atento às responsabilidades que o prendiam ao templo, prometeu visitar o enfermo, tão logo se desincumbisse das obrigações mais urgentes.</a:t>
            </a:r>
            <a:endParaRPr lang="pt-BR" sz="400000" b="1" i="0" u="none" strike="noStrike" baseline="0" dirty="0">
              <a:latin typeface="F1"/>
            </a:endParaRPr>
          </a:p>
        </p:txBody>
      </p:sp>
    </p:spTree>
    <p:extLst>
      <p:ext uri="{BB962C8B-B14F-4D97-AF65-F5344CB8AC3E}">
        <p14:creationId xmlns:p14="http://schemas.microsoft.com/office/powerpoint/2010/main" val="26794394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Com efeito, ao entardecer, </a:t>
            </a:r>
            <a:r>
              <a:rPr lang="pt-BR" sz="3600" b="1" i="0" u="none" strike="noStrike" baseline="0" dirty="0" err="1">
                <a:latin typeface="F1"/>
              </a:rPr>
              <a:t>fêz-se</a:t>
            </a:r>
            <a:r>
              <a:rPr lang="pt-BR" sz="3600" b="1" i="0" u="none" strike="noStrike" baseline="0" dirty="0">
                <a:latin typeface="F1"/>
              </a:rPr>
              <a:t> substituído no lar dos meninos e, à noitinha, dava entrada no aposento do filho.</a:t>
            </a:r>
          </a:p>
          <a:p>
            <a:pPr algn="l"/>
            <a:r>
              <a:rPr lang="pt-BR" sz="3600" b="1" i="0" u="none" strike="noStrike" baseline="0" dirty="0">
                <a:latin typeface="F1"/>
              </a:rPr>
              <a:t>Amparado por </a:t>
            </a:r>
            <a:r>
              <a:rPr lang="pt-BR" sz="3600" b="1" i="0" u="none" strike="noStrike" baseline="0" dirty="0" err="1">
                <a:latin typeface="F1"/>
              </a:rPr>
              <a:t>Alésio</a:t>
            </a:r>
            <a:r>
              <a:rPr lang="pt-BR" sz="3600" b="1" i="0" u="none" strike="noStrike" baseline="0" dirty="0">
                <a:latin typeface="F1"/>
              </a:rPr>
              <a:t>, o jovem agitava-se em náuseas aflitivas. O rosto descarnado denunciava-lhe o abatimento.</a:t>
            </a:r>
          </a:p>
          <a:p>
            <a:pPr algn="l"/>
            <a:r>
              <a:rPr lang="pt-BR" sz="3600" b="1" i="0" u="none" strike="noStrike" baseline="0" dirty="0">
                <a:latin typeface="F1"/>
              </a:rPr>
              <a:t>Por mais que o mordomo apresentasse o religioso, </a:t>
            </a:r>
            <a:r>
              <a:rPr lang="pt-BR" sz="3600" b="1" i="0" u="none" strike="noStrike" baseline="0" dirty="0" err="1">
                <a:latin typeface="F1"/>
              </a:rPr>
              <a:t>Taciano</a:t>
            </a:r>
            <a:r>
              <a:rPr lang="pt-BR" sz="3600" b="1" i="0" u="none" strike="noStrike" baseline="0" dirty="0">
                <a:latin typeface="F1"/>
              </a:rPr>
              <a:t>, febril, não dava conta de si mesmo.</a:t>
            </a:r>
            <a:endParaRPr lang="pt-BR" sz="400000" b="1" i="0" u="none" strike="noStrike" baseline="0" dirty="0">
              <a:latin typeface="F1"/>
            </a:endParaRPr>
          </a:p>
        </p:txBody>
      </p:sp>
    </p:spTree>
    <p:extLst>
      <p:ext uri="{BB962C8B-B14F-4D97-AF65-F5344CB8AC3E}">
        <p14:creationId xmlns:p14="http://schemas.microsoft.com/office/powerpoint/2010/main" val="416840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 cidade fora sempre um ponto de convergência para os estrangeiros. Perseguidos de vários lugares batiam às portas da igreja, implorando socorro e asilo.</a:t>
            </a:r>
          </a:p>
          <a:p>
            <a:pPr algn="l"/>
            <a:r>
              <a:rPr lang="pt-BR" sz="3600" b="1" i="0" u="none" strike="noStrike" baseline="0" dirty="0">
                <a:latin typeface="F1"/>
              </a:rPr>
              <a:t>A autoridade da fé, expressa nos irmãos mais velhos e mais experientes, designava diáconos para diversos setores de ação.</a:t>
            </a:r>
            <a:endParaRPr lang="pt-BR" sz="333300" b="1" dirty="0">
              <a:latin typeface="F1"/>
            </a:endParaRPr>
          </a:p>
        </p:txBody>
      </p:sp>
    </p:spTree>
    <p:extLst>
      <p:ext uri="{BB962C8B-B14F-4D97-AF65-F5344CB8AC3E}">
        <p14:creationId xmlns:p14="http://schemas.microsoft.com/office/powerpoint/2010/main" val="33184503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olhar esgazeado passeava pelo quarto, vagueando inexpressivo.</a:t>
            </a:r>
          </a:p>
          <a:p>
            <a:pPr algn="l"/>
            <a:r>
              <a:rPr lang="pt-BR" sz="4000" b="1" i="0" u="none" strike="noStrike" baseline="0" dirty="0">
                <a:latin typeface="F1"/>
              </a:rPr>
              <a:t>Enquanto Corvino lhe acariciava a cabeça suarenta, o guardião informava:</a:t>
            </a:r>
          </a:p>
          <a:p>
            <a:pPr algn="l"/>
            <a:r>
              <a:rPr lang="pt-BR" sz="4000" b="1" i="0" u="none" strike="noStrike" baseline="0" dirty="0">
                <a:latin typeface="F1"/>
              </a:rPr>
              <a:t>— Há duas horas começou a delirar.</a:t>
            </a:r>
          </a:p>
        </p:txBody>
      </p:sp>
    </p:spTree>
    <p:extLst>
      <p:ext uri="{BB962C8B-B14F-4D97-AF65-F5344CB8AC3E}">
        <p14:creationId xmlns:p14="http://schemas.microsoft.com/office/powerpoint/2010/main" val="19870036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Realmente, findos alguns minutos de pesada expectação, o doente pousou no visitante os olhos empapuçados, </a:t>
            </a:r>
            <a:r>
              <a:rPr lang="pt-BR" sz="3600" b="1" i="0" u="none" strike="noStrike" baseline="0" dirty="0" err="1">
                <a:latin typeface="F1"/>
              </a:rPr>
              <a:t>alterando-se-lhes</a:t>
            </a:r>
            <a:r>
              <a:rPr lang="pt-BR" sz="3600" b="1" i="0" u="none" strike="noStrike" baseline="0" dirty="0">
                <a:latin typeface="F1"/>
              </a:rPr>
              <a:t> o brilho. Indisfarçável interesse se lhe estampou na máscara fisionômica. Contemplou demoradamente o presbítero, qual se houvesse enlouquecido e, tentando afastar a delicada cobertura, bradou:</a:t>
            </a:r>
            <a:endParaRPr lang="pt-BR" sz="333300" b="1" i="0" u="none" strike="noStrike" baseline="0" dirty="0">
              <a:latin typeface="F1"/>
            </a:endParaRPr>
          </a:p>
        </p:txBody>
      </p:sp>
    </p:spTree>
    <p:extLst>
      <p:ext uri="{BB962C8B-B14F-4D97-AF65-F5344CB8AC3E}">
        <p14:creationId xmlns:p14="http://schemas.microsoft.com/office/powerpoint/2010/main" val="3860821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Quem trouxe a informação da morte de meu pai? onde estão os escravos que o assassinaram? Malditos! Todos serão mortos...</a:t>
            </a:r>
          </a:p>
          <a:p>
            <a:pPr algn="l"/>
            <a:r>
              <a:rPr lang="pt-BR" sz="3200" b="1" i="0" u="none" strike="noStrike" baseline="0" dirty="0">
                <a:latin typeface="F1"/>
              </a:rPr>
              <a:t>O benfeitor dos enfermos, colhido à queima-roupa por semelhantes palavras, recorreu à prece para não trair-se. </a:t>
            </a:r>
          </a:p>
          <a:p>
            <a:pPr algn="l"/>
            <a:r>
              <a:rPr lang="pt-BR" sz="3200" b="1" i="0" u="none" strike="noStrike" baseline="0" dirty="0">
                <a:latin typeface="F1"/>
              </a:rPr>
              <a:t>Pálido e </a:t>
            </a:r>
            <a:r>
              <a:rPr lang="pt-BR" sz="3200" b="1" i="0" u="none" strike="noStrike" baseline="0" dirty="0" err="1">
                <a:latin typeface="F1"/>
              </a:rPr>
              <a:t>semi-aterrado</a:t>
            </a:r>
            <a:r>
              <a:rPr lang="pt-BR" sz="3200" b="1" i="0" u="none" strike="noStrike" baseline="0" dirty="0">
                <a:latin typeface="F1"/>
              </a:rPr>
              <a:t>, orava em silêncio, enquanto </a:t>
            </a:r>
            <a:r>
              <a:rPr lang="pt-BR" sz="3200" b="1" i="0" u="none" strike="noStrike" baseline="0" dirty="0" err="1">
                <a:latin typeface="F1"/>
              </a:rPr>
              <a:t>Taciano</a:t>
            </a:r>
            <a:r>
              <a:rPr lang="pt-BR" sz="3200" b="1" i="0" u="none" strike="noStrike" baseline="0" dirty="0">
                <a:latin typeface="F1"/>
              </a:rPr>
              <a:t> como se entrevisse a realidade nos desvarios da febre, prosseguia gritando:</a:t>
            </a:r>
            <a:endParaRPr lang="pt-BR" sz="333300" b="1" i="0" u="none" strike="noStrike" baseline="0" dirty="0">
              <a:latin typeface="F1"/>
            </a:endParaRPr>
          </a:p>
        </p:txBody>
      </p:sp>
    </p:spTree>
    <p:extLst>
      <p:ext uri="{BB962C8B-B14F-4D97-AF65-F5344CB8AC3E}">
        <p14:creationId xmlns:p14="http://schemas.microsoft.com/office/powerpoint/2010/main" val="2748461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Conduzamos a galera até Cartago!... Não posso recuar... Conhecerei a verdade por mim mesmo... Faremos um inquérito. Punirei os culpados. Como puderam esquecer tamanho delito? Disse-me </a:t>
            </a:r>
            <a:r>
              <a:rPr lang="pt-BR" sz="3600" b="1" i="0" u="none" strike="noStrike" baseline="0" dirty="0" err="1">
                <a:latin typeface="F1"/>
              </a:rPr>
              <a:t>Opílio</a:t>
            </a:r>
            <a:r>
              <a:rPr lang="pt-BR" sz="3600" b="1" i="0" u="none" strike="noStrike" baseline="0" dirty="0">
                <a:latin typeface="F1"/>
              </a:rPr>
              <a:t> que há muitos crimes na sombra e que a justiça é incapaz de todos os reajustes... mas serei o vingador de meu pai... Quinto Varro será reabilitado. Não perdoarei a ninguém... Aniquilarei todos os patifes.</a:t>
            </a:r>
            <a:endParaRPr lang="pt-BR" sz="400000" b="1" i="0" u="none" strike="noStrike" baseline="0" dirty="0">
              <a:latin typeface="F1"/>
            </a:endParaRPr>
          </a:p>
        </p:txBody>
      </p:sp>
    </p:spTree>
    <p:extLst>
      <p:ext uri="{BB962C8B-B14F-4D97-AF65-F5344CB8AC3E}">
        <p14:creationId xmlns:p14="http://schemas.microsoft.com/office/powerpoint/2010/main" val="5449792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Preocupado talvez com a estranheza do irmão Corvino, o esposo de </a:t>
            </a:r>
            <a:r>
              <a:rPr lang="pt-BR" sz="4000" b="1" i="0" u="none" strike="noStrike" baseline="0" dirty="0" err="1">
                <a:latin typeface="F1"/>
              </a:rPr>
              <a:t>Pontimiana</a:t>
            </a:r>
            <a:r>
              <a:rPr lang="pt-BR" sz="4000" b="1" i="0" u="none" strike="noStrike" baseline="0" dirty="0">
                <a:latin typeface="F1"/>
              </a:rPr>
              <a:t> falou-lhe, reservado:</a:t>
            </a:r>
          </a:p>
          <a:p>
            <a:pPr algn="l"/>
            <a:r>
              <a:rPr lang="pt-BR" sz="4000" b="1" i="0" u="none" strike="noStrike" baseline="0" dirty="0">
                <a:latin typeface="F1"/>
              </a:rPr>
              <a:t>— O rapaz, fora de si, lembra-se do pai assassinado, faz muitos anos, por escravos nazarenos, na embarcação que o conduzia para a África, em missão punitiva.</a:t>
            </a:r>
            <a:endParaRPr lang="pt-BR" sz="400000" b="1" i="0" u="none" strike="noStrike" baseline="0" dirty="0">
              <a:latin typeface="F1"/>
            </a:endParaRPr>
          </a:p>
        </p:txBody>
      </p:sp>
    </p:spTree>
    <p:extLst>
      <p:ext uri="{BB962C8B-B14F-4D97-AF65-F5344CB8AC3E}">
        <p14:creationId xmlns:p14="http://schemas.microsoft.com/office/powerpoint/2010/main" val="37559675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 provavelmente porque o interlocutor apenas se manifestasse, através de monossílabos, acrescentou:</a:t>
            </a:r>
          </a:p>
          <a:p>
            <a:pPr algn="l"/>
            <a:r>
              <a:rPr lang="pt-BR" sz="3600" b="1" i="0" u="none" strike="noStrike" baseline="0" dirty="0">
                <a:latin typeface="F1"/>
              </a:rPr>
              <a:t>— Quinto Varro era o primeiro marido da patroa. Consta que viajava rumo a Cartago, incumbido de providenciar o castigo de vários cristãos insubmissos, quando foi apunhalado por servidores irresponsáveis e inconscientes...</a:t>
            </a:r>
            <a:endParaRPr lang="pt-BR" sz="400000" b="1" i="0" u="none" strike="noStrike" baseline="0" dirty="0">
              <a:latin typeface="F1"/>
            </a:endParaRPr>
          </a:p>
        </p:txBody>
      </p:sp>
    </p:spTree>
    <p:extLst>
      <p:ext uri="{BB962C8B-B14F-4D97-AF65-F5344CB8AC3E}">
        <p14:creationId xmlns:p14="http://schemas.microsoft.com/office/powerpoint/2010/main" val="39093233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Arejou um dos lençóis que envolviam o paciente e prosseguiu:</a:t>
            </a:r>
          </a:p>
          <a:p>
            <a:pPr algn="l"/>
            <a:r>
              <a:rPr lang="pt-BR" sz="3200" b="1" i="0" u="none" strike="noStrike" baseline="0" dirty="0">
                <a:latin typeface="F1"/>
              </a:rPr>
              <a:t>— Pobre menino! Embora educado por </a:t>
            </a:r>
            <a:r>
              <a:rPr lang="pt-BR" sz="3200" b="1" i="0" u="none" strike="noStrike" baseline="0" dirty="0" err="1">
                <a:latin typeface="F1"/>
              </a:rPr>
              <a:t>Vetúrio</a:t>
            </a:r>
            <a:r>
              <a:rPr lang="pt-BR" sz="3200" b="1" i="0" u="none" strike="noStrike" baseline="0" dirty="0">
                <a:latin typeface="F1"/>
              </a:rPr>
              <a:t> qual se lhe fora filho, revelou-se, desde cedo, atormentado pela memória paterna.</a:t>
            </a:r>
          </a:p>
          <a:p>
            <a:pPr algn="l"/>
            <a:r>
              <a:rPr lang="pt-BR" sz="3200" b="1" i="0" u="none" strike="noStrike" baseline="0" dirty="0">
                <a:latin typeface="F1"/>
              </a:rPr>
              <a:t>Em seguida, baixou o tom de voz e, abeirando-se, cuidadoso, do presbítero, observou, deixando-lhe perceber o constrangimento com que o recebia na intimidade:</a:t>
            </a:r>
            <a:endParaRPr lang="pt-BR" sz="333300" b="1" i="0" u="none" strike="noStrike" baseline="0" dirty="0">
              <a:latin typeface="F1"/>
            </a:endParaRPr>
          </a:p>
        </p:txBody>
      </p:sp>
    </p:spTree>
    <p:extLst>
      <p:ext uri="{BB962C8B-B14F-4D97-AF65-F5344CB8AC3E}">
        <p14:creationId xmlns:p14="http://schemas.microsoft.com/office/powerpoint/2010/main" val="14455763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A morte de Varro acirrou na família, como é justo, o ódio ao Cristianismo. </a:t>
            </a:r>
            <a:r>
              <a:rPr lang="pt-BR" sz="3200" b="1" i="0" u="none" strike="noStrike" baseline="0" dirty="0" err="1">
                <a:latin typeface="F1"/>
              </a:rPr>
              <a:t>Taciano</a:t>
            </a:r>
            <a:r>
              <a:rPr lang="pt-BR" sz="3200" b="1" i="0" u="none" strike="noStrike" baseline="0" dirty="0">
                <a:latin typeface="F1"/>
              </a:rPr>
              <a:t> foi criado pela genitora na extrema veneração às divindades. A senhora costuma dizer que preparou o filho para combater a mistificação </a:t>
            </a:r>
            <a:r>
              <a:rPr lang="pt-BR" sz="3200" b="1" i="0" u="none" strike="noStrike" baseline="0" dirty="0" err="1">
                <a:latin typeface="F1"/>
              </a:rPr>
              <a:t>gallleia</a:t>
            </a:r>
            <a:r>
              <a:rPr lang="pt-BR" sz="3200" b="1" i="0" u="none" strike="noStrike" baseline="0" dirty="0">
                <a:latin typeface="F1"/>
              </a:rPr>
              <a:t> e não oculta o propósito de fazê-lo sustentáculo da munificência imperial. Respeito, assim, a sua cooperação, na qual </a:t>
            </a:r>
            <a:r>
              <a:rPr lang="pt-BR" sz="3200" b="1" i="0" u="none" strike="noStrike" baseline="0" dirty="0" err="1">
                <a:latin typeface="F1"/>
              </a:rPr>
              <a:t>Pontimiana</a:t>
            </a:r>
            <a:r>
              <a:rPr lang="pt-BR" sz="3200" b="1" i="0" u="none" strike="noStrike" baseline="0" dirty="0">
                <a:latin typeface="F1"/>
              </a:rPr>
              <a:t> deposita a maior confiança, contudo, sinto-me no dever de rogar-lhe cautela, a fim de que o rapaz não se sinta ofendido em seus princípios.</a:t>
            </a:r>
            <a:endParaRPr lang="pt-BR" sz="400000" b="1" i="0" u="none" strike="noStrike" baseline="0" dirty="0">
              <a:latin typeface="F1"/>
            </a:endParaRPr>
          </a:p>
        </p:txBody>
      </p:sp>
    </p:spTree>
    <p:extLst>
      <p:ext uri="{BB962C8B-B14F-4D97-AF65-F5344CB8AC3E}">
        <p14:creationId xmlns:p14="http://schemas.microsoft.com/office/powerpoint/2010/main" val="29775685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abnegado irmão dos pobres não se surpreendeu com a observação.</a:t>
            </a:r>
          </a:p>
          <a:p>
            <a:pPr algn="l"/>
            <a:r>
              <a:rPr lang="pt-BR" sz="4000" b="1" i="0" u="none" strike="noStrike" baseline="0" dirty="0">
                <a:latin typeface="F1"/>
              </a:rPr>
              <a:t>Não obstante sentido, agradeceu a advertência.</a:t>
            </a:r>
          </a:p>
          <a:p>
            <a:pPr algn="l"/>
            <a:r>
              <a:rPr lang="pt-BR" sz="4000" b="1" i="0" u="none" strike="noStrike" baseline="0" dirty="0">
                <a:latin typeface="F1"/>
              </a:rPr>
              <a:t>Que não faria para demorar-se, ali, junto ao doente que ansiava por asilar nos seus braços?</a:t>
            </a:r>
            <a:endParaRPr lang="pt-BR" sz="400000" b="1" i="0" u="none" strike="noStrike" baseline="0" dirty="0">
              <a:latin typeface="F1"/>
            </a:endParaRPr>
          </a:p>
        </p:txBody>
      </p:sp>
    </p:spTree>
    <p:extLst>
      <p:ext uri="{BB962C8B-B14F-4D97-AF65-F5344CB8AC3E}">
        <p14:creationId xmlns:p14="http://schemas.microsoft.com/office/powerpoint/2010/main" val="28372295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Ocupou-se, carinhoso, em ministrar as beberagens indicadas pelo facultativo, esforçando-se, com todos os recursos de que dispunha, na enfermagem completa.</a:t>
            </a:r>
          </a:p>
          <a:p>
            <a:pPr algn="l"/>
            <a:r>
              <a:rPr lang="pt-BR" sz="3200" b="1" i="0" u="none" strike="noStrike" baseline="0" dirty="0" err="1">
                <a:latin typeface="F1"/>
              </a:rPr>
              <a:t>Taciano</a:t>
            </a:r>
            <a:r>
              <a:rPr lang="pt-BR" sz="3200" b="1" i="0" u="none" strike="noStrike" baseline="0" dirty="0">
                <a:latin typeface="F1"/>
              </a:rPr>
              <a:t> piorava sempre.</a:t>
            </a:r>
          </a:p>
          <a:p>
            <a:pPr algn="l"/>
            <a:r>
              <a:rPr lang="pt-BR" sz="3200" b="1" i="0" u="none" strike="noStrike" baseline="0" dirty="0">
                <a:latin typeface="F1"/>
              </a:rPr>
              <a:t>Noite alta, </a:t>
            </a:r>
            <a:r>
              <a:rPr lang="pt-BR" sz="3200" b="1" i="0" u="none" strike="noStrike" baseline="0" dirty="0" err="1">
                <a:latin typeface="F1"/>
              </a:rPr>
              <a:t>Alésio</a:t>
            </a:r>
            <a:r>
              <a:rPr lang="pt-BR" sz="3200" b="1" i="0" u="none" strike="noStrike" baseline="0" dirty="0">
                <a:latin typeface="F1"/>
              </a:rPr>
              <a:t> e a esposa se recolheram, recomendando a três escravos prestimosos se revezassem no trabalho noturno de assistência.</a:t>
            </a:r>
            <a:endParaRPr lang="pt-BR" sz="333300" b="1" i="0" u="none" strike="noStrike" baseline="0" dirty="0">
              <a:latin typeface="F1"/>
            </a:endParaRPr>
          </a:p>
        </p:txBody>
      </p:sp>
    </p:spTree>
    <p:extLst>
      <p:ext uri="{BB962C8B-B14F-4D97-AF65-F5344CB8AC3E}">
        <p14:creationId xmlns:p14="http://schemas.microsoft.com/office/powerpoint/2010/main" val="28187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Os serviços de amparo e educação à infância, de conforto aos velhinhos abandonados, de sustentação dos enfermos, de cura dos loucos, distribuíam-se em departamentos especiais, expandindo-se, assim, em moldes mais completos, a primitiva organização apostólica de Jerusalém, na qual as obras de amor do Cristo, junto aos paralíticos e cegos, leprosos e obsessos, encontraram a melhor continuidade.</a:t>
            </a:r>
            <a:endParaRPr lang="pt-BR" sz="400000" b="1" dirty="0">
              <a:latin typeface="F1"/>
            </a:endParaRPr>
          </a:p>
        </p:txBody>
      </p:sp>
    </p:spTree>
    <p:extLst>
      <p:ext uri="{BB962C8B-B14F-4D97-AF65-F5344CB8AC3E}">
        <p14:creationId xmlns:p14="http://schemas.microsoft.com/office/powerpoint/2010/main" val="24512092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400" b="1" i="0" u="none" strike="noStrike" baseline="0" dirty="0">
                <a:latin typeface="F1"/>
              </a:rPr>
              <a:t>O irmão Corvino, porém, não arredou pé do leito. </a:t>
            </a:r>
          </a:p>
          <a:p>
            <a:pPr algn="l"/>
            <a:r>
              <a:rPr lang="pt-BR" sz="3400" b="1" i="0" u="none" strike="noStrike" baseline="0" dirty="0">
                <a:latin typeface="F1"/>
              </a:rPr>
              <a:t>Demorava-se o moço na fase culminante da febre insidiosa. A escarlatina complicada atingira o período de invasão.</a:t>
            </a:r>
          </a:p>
          <a:p>
            <a:pPr algn="l"/>
            <a:r>
              <a:rPr lang="pt-BR" sz="3400" b="1" i="0" u="none" strike="noStrike" baseline="0" dirty="0">
                <a:latin typeface="F1"/>
              </a:rPr>
              <a:t>Por trinta horas consecutivas, o religioso, entre a força da fé e a abnegação do amor, acompanhou-o, com desvelada ternura, conquistando o reconhecimento de todos os circunstantes.</a:t>
            </a:r>
          </a:p>
        </p:txBody>
      </p:sp>
    </p:spTree>
    <p:extLst>
      <p:ext uri="{BB962C8B-B14F-4D97-AF65-F5344CB8AC3E}">
        <p14:creationId xmlns:p14="http://schemas.microsoft.com/office/powerpoint/2010/main" val="12513905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No segundo dia, a erupção surgiu em manchas pequenas e vermelhas, começando no tórax, e, por várias semanas, o rapaz foi objeto de meticulosa atenção.</a:t>
            </a:r>
          </a:p>
          <a:p>
            <a:pPr algn="l"/>
            <a:r>
              <a:rPr lang="pt-BR" sz="4000" b="1" i="0" u="none" strike="noStrike" baseline="0" dirty="0">
                <a:latin typeface="F1"/>
              </a:rPr>
              <a:t>Muitas vezes, velando-lhe o sono, em lágrimas, o presbítero afagava-o, paternalmente, e sofria a tentação de revelar-se.</a:t>
            </a:r>
            <a:endParaRPr lang="pt-BR" sz="6000" b="1" i="0" u="none" strike="noStrike" baseline="0" dirty="0">
              <a:latin typeface="F1"/>
            </a:endParaRPr>
          </a:p>
        </p:txBody>
      </p:sp>
    </p:spTree>
    <p:extLst>
      <p:ext uri="{BB962C8B-B14F-4D97-AF65-F5344CB8AC3E}">
        <p14:creationId xmlns:p14="http://schemas.microsoft.com/office/powerpoint/2010/main" val="10612658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Como, porém, abrir uma guerra de morte contra Cíntia? Não esposara ele no Evangelho um novo modo de ser? Que testemunho de lealdade ao Cristo poderia afirmar, semeando ódio e amargura no espírito do filho bem-amado? Adiantaria a </a:t>
            </a:r>
            <a:r>
              <a:rPr lang="pt-BR" sz="3600" b="1" i="0" u="none" strike="noStrike" baseline="0" dirty="0" err="1">
                <a:latin typeface="F1"/>
              </a:rPr>
              <a:t>Taciano</a:t>
            </a:r>
            <a:r>
              <a:rPr lang="pt-BR" sz="3600" b="1" i="0" u="none" strike="noStrike" baseline="0" dirty="0">
                <a:latin typeface="F1"/>
              </a:rPr>
              <a:t> qualquer atitude, tendente a impor-lhe afeição?</a:t>
            </a:r>
            <a:endParaRPr lang="pt-BR" sz="9600" b="1" i="0" u="none" strike="noStrike" baseline="0" dirty="0">
              <a:latin typeface="F1"/>
            </a:endParaRPr>
          </a:p>
        </p:txBody>
      </p:sp>
    </p:spTree>
    <p:extLst>
      <p:ext uri="{BB962C8B-B14F-4D97-AF65-F5344CB8AC3E}">
        <p14:creationId xmlns:p14="http://schemas.microsoft.com/office/powerpoint/2010/main" val="34620054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Em muitas ocasiões, orou, pedindo a Jesus o inspirasse, e vezes frequentes contemplou o velho Corvino, em sonho, aconselhando-o a extrema renúncia, qual se lhe trouxesse a resposta do Alto.</a:t>
            </a:r>
            <a:endParaRPr lang="pt-BR" sz="28700" b="1" i="0" u="none" strike="noStrike" baseline="0" dirty="0">
              <a:latin typeface="F1"/>
            </a:endParaRPr>
          </a:p>
        </p:txBody>
      </p:sp>
    </p:spTree>
    <p:extLst>
      <p:ext uri="{BB962C8B-B14F-4D97-AF65-F5344CB8AC3E}">
        <p14:creationId xmlns:p14="http://schemas.microsoft.com/office/powerpoint/2010/main" val="10027609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Na posição de expositor da Boa Nova, achava-se ligado a milhares de pessoas, que lhe buscavam o exemplo e a palavra por respeitáveis diretrizes.</a:t>
            </a:r>
          </a:p>
          <a:p>
            <a:pPr algn="l"/>
            <a:r>
              <a:rPr lang="pt-BR" sz="3600" b="1" i="0" u="none" strike="noStrike" baseline="0" dirty="0">
                <a:latin typeface="F1"/>
              </a:rPr>
              <a:t>Não podia, desse modo, hesitar. </a:t>
            </a:r>
          </a:p>
          <a:p>
            <a:pPr algn="l"/>
            <a:r>
              <a:rPr lang="pt-BR" sz="3600" b="1" i="0" u="none" strike="noStrike" baseline="0" dirty="0">
                <a:latin typeface="F1"/>
              </a:rPr>
              <a:t>Grande era o amor pelo filho, no entanto, o amor sublime do Mestre era maior e devia conservá-lo digno, nas responsabilidades supremas.</a:t>
            </a:r>
            <a:endParaRPr lang="pt-BR" sz="71400" b="1" i="0" u="none" strike="noStrike" baseline="0" dirty="0">
              <a:latin typeface="F1"/>
            </a:endParaRPr>
          </a:p>
        </p:txBody>
      </p:sp>
    </p:spTree>
    <p:extLst>
      <p:ext uri="{BB962C8B-B14F-4D97-AF65-F5344CB8AC3E}">
        <p14:creationId xmlns:p14="http://schemas.microsoft.com/office/powerpoint/2010/main" val="18896806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Quando o enfermo recuperou a lucidez, abraçou-o, reconhecidamente, nele identificando, não só o jardineiro chefe da casa, mas também o benfeitor inesquecível.</a:t>
            </a:r>
          </a:p>
          <a:p>
            <a:pPr algn="l"/>
            <a:r>
              <a:rPr lang="pt-BR" sz="3600" b="1" i="0" u="none" strike="noStrike" baseline="0" dirty="0">
                <a:latin typeface="F1"/>
              </a:rPr>
              <a:t>Sentindo-se infinitamente atraído para aquele homem humilde que o visitava, perseverante, </a:t>
            </a:r>
            <a:r>
              <a:rPr lang="pt-BR" sz="3600" b="1" i="0" u="none" strike="noStrike" baseline="0" dirty="0" err="1">
                <a:latin typeface="F1"/>
              </a:rPr>
              <a:t>Taciano</a:t>
            </a:r>
            <a:r>
              <a:rPr lang="pt-BR" sz="3600" b="1" i="0" u="none" strike="noStrike" baseline="0" dirty="0">
                <a:latin typeface="F1"/>
              </a:rPr>
              <a:t> apreciava entreter-se com ele, por longas horas, em explanações sobre ciência e arte, cultura e filosofia.</a:t>
            </a:r>
            <a:endParaRPr lang="pt-BR" sz="177700" b="1" i="0" u="none" strike="noStrike" baseline="0" dirty="0">
              <a:latin typeface="F1"/>
            </a:endParaRPr>
          </a:p>
        </p:txBody>
      </p:sp>
    </p:spTree>
    <p:extLst>
      <p:ext uri="{BB962C8B-B14F-4D97-AF65-F5344CB8AC3E}">
        <p14:creationId xmlns:p14="http://schemas.microsoft.com/office/powerpoint/2010/main" val="39457200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Ligavam-se nos mesmos temas e nas mesmas preferências. Discutiam Vergílio e Lucrécio, Lucano e Homero, Epicuro e </a:t>
            </a:r>
            <a:r>
              <a:rPr lang="pt-BR" sz="3600" b="1" i="0" u="none" strike="noStrike" baseline="0" dirty="0" err="1">
                <a:latin typeface="F1"/>
              </a:rPr>
              <a:t>Timeu</a:t>
            </a:r>
            <a:r>
              <a:rPr lang="pt-BR" sz="3600" b="1" i="0" u="none" strike="noStrike" baseline="0" dirty="0">
                <a:latin typeface="F1"/>
              </a:rPr>
              <a:t> de </a:t>
            </a:r>
            <a:r>
              <a:rPr lang="pt-BR" sz="3600" b="1" i="0" u="none" strike="noStrike" baseline="0" dirty="0" err="1">
                <a:latin typeface="F1"/>
              </a:rPr>
              <a:t>Locros</a:t>
            </a:r>
            <a:r>
              <a:rPr lang="pt-BR" sz="3600" b="1" i="0" u="none" strike="noStrike" baseline="0" dirty="0">
                <a:latin typeface="F1"/>
              </a:rPr>
              <a:t>, Sêneca e </a:t>
            </a:r>
            <a:r>
              <a:rPr lang="pt-BR" sz="3600" b="1" i="0" u="none" strike="noStrike" baseline="0" dirty="0" err="1">
                <a:latin typeface="F1"/>
              </a:rPr>
              <a:t>Papiniano</a:t>
            </a:r>
            <a:r>
              <a:rPr lang="pt-BR" sz="3600" b="1" i="0" u="none" strike="noStrike" baseline="0" dirty="0">
                <a:latin typeface="F1"/>
              </a:rPr>
              <a:t>, com análogos pontos de vista.</a:t>
            </a:r>
          </a:p>
          <a:p>
            <a:pPr algn="l"/>
            <a:r>
              <a:rPr lang="pt-BR" sz="3600" b="1" i="0" u="none" strike="noStrike" baseline="0" dirty="0">
                <a:latin typeface="F1"/>
              </a:rPr>
              <a:t>Todavia, como se temessem perder a fascinante comunhão em que se mergulhavam, pareciam linhas paralelas em religião.</a:t>
            </a:r>
            <a:endParaRPr lang="pt-BR" sz="400000" b="1" i="0" u="none" strike="noStrike" baseline="0" dirty="0">
              <a:latin typeface="F1"/>
            </a:endParaRPr>
          </a:p>
        </p:txBody>
      </p:sp>
    </p:spTree>
    <p:extLst>
      <p:ext uri="{BB962C8B-B14F-4D97-AF65-F5344CB8AC3E}">
        <p14:creationId xmlns:p14="http://schemas.microsoft.com/office/powerpoint/2010/main" val="34708621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Evitavam, sistematicamente, qualquer comentário em matéria de fé.</a:t>
            </a:r>
          </a:p>
          <a:p>
            <a:pPr algn="l"/>
            <a:r>
              <a:rPr lang="pt-BR" sz="3600" b="1" i="0" u="none" strike="noStrike" baseline="0" dirty="0">
                <a:latin typeface="F1"/>
              </a:rPr>
              <a:t>Amparado pelo amigo, o rapaz já conseguia efetuar vários passeios no parque enriquecido de suntuosa vegetação, e, ali, à sombra de vigorosos abetos ou entre giestas em flor, entabulavam preciosas conversações, sorridentes e felizes, à maneira dos antigos helenos, que preferiam a permuta de avançados conhecimentos no santuário da Natureza.</a:t>
            </a:r>
            <a:endParaRPr lang="pt-BR" sz="400000" b="1" i="0" u="none" strike="noStrike" baseline="0" dirty="0">
              <a:latin typeface="F1"/>
            </a:endParaRPr>
          </a:p>
        </p:txBody>
      </p:sp>
    </p:spTree>
    <p:extLst>
      <p:ext uri="{BB962C8B-B14F-4D97-AF65-F5344CB8AC3E}">
        <p14:creationId xmlns:p14="http://schemas.microsoft.com/office/powerpoint/2010/main" val="8002453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Certa feita, espicaçado pela curiosidade, </a:t>
            </a:r>
            <a:r>
              <a:rPr lang="pt-BR" sz="4000" b="1" i="0" u="none" strike="noStrike" baseline="0" dirty="0" err="1">
                <a:latin typeface="F1"/>
              </a:rPr>
              <a:t>Taciano</a:t>
            </a:r>
            <a:r>
              <a:rPr lang="pt-BR" sz="4000" b="1" i="0" u="none" strike="noStrike" baseline="0" dirty="0">
                <a:latin typeface="F1"/>
              </a:rPr>
              <a:t> indagou quanto às razões do seu insulamento na Gália, quando poderia ser, em Roma, festejado professor. Donde vinha e porque se condenara à obscuridade colonial?</a:t>
            </a:r>
            <a:endParaRPr lang="pt-BR" sz="400000" b="1" i="0" u="none" strike="noStrike" baseline="0" dirty="0">
              <a:latin typeface="F1"/>
            </a:endParaRPr>
          </a:p>
        </p:txBody>
      </p:sp>
    </p:spTree>
    <p:extLst>
      <p:ext uri="{BB962C8B-B14F-4D97-AF65-F5344CB8AC3E}">
        <p14:creationId xmlns:p14="http://schemas.microsoft.com/office/powerpoint/2010/main" val="41572854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Relutante, Corvino confessou que nascera na metrópole dos Césares, mas apaixonara-se pelo serviço junto à comunidade gaulesa e vira-se preso por fortes laços do coração.</a:t>
            </a:r>
            <a:endParaRPr lang="pt-BR" sz="400000" b="1" i="0" u="none" strike="noStrike" baseline="0" dirty="0">
              <a:latin typeface="F1"/>
            </a:endParaRPr>
          </a:p>
        </p:txBody>
      </p:sp>
    </p:spTree>
    <p:extLst>
      <p:ext uri="{BB962C8B-B14F-4D97-AF65-F5344CB8AC3E}">
        <p14:creationId xmlns:p14="http://schemas.microsoft.com/office/powerpoint/2010/main" val="3788926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Todos os irmãos partilhavam o esforço da instituição entre o trabalho profissional que lhes determinava o dever ao lado da família e as atividades evangélicas que lhes assinalavam a obrigação de discípulos da Boa Nova, junto da Humanidade.</a:t>
            </a:r>
            <a:endParaRPr lang="pt-BR" sz="400000" b="1" dirty="0">
              <a:latin typeface="F1"/>
            </a:endParaRPr>
          </a:p>
        </p:txBody>
      </p:sp>
    </p:spTree>
    <p:extLst>
      <p:ext uri="{BB962C8B-B14F-4D97-AF65-F5344CB8AC3E}">
        <p14:creationId xmlns:p14="http://schemas.microsoft.com/office/powerpoint/2010/main" val="97918256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Que trabalho, contudo, encarcerar-te-ia em </a:t>
            </a:r>
            <a:r>
              <a:rPr lang="pt-BR" sz="3600" b="1" i="0" u="none" strike="noStrike" baseline="0" dirty="0" err="1">
                <a:latin typeface="F1"/>
              </a:rPr>
              <a:t>Lião</a:t>
            </a:r>
            <a:r>
              <a:rPr lang="pt-BR" sz="3600" b="1" i="0" u="none" strike="noStrike" baseline="0" dirty="0">
                <a:latin typeface="F1"/>
              </a:rPr>
              <a:t>, a ponto de </a:t>
            </a:r>
            <a:r>
              <a:rPr lang="pt-BR" sz="3600" b="1" i="0" u="none" strike="noStrike" baseline="0" dirty="0" err="1">
                <a:latin typeface="F1"/>
              </a:rPr>
              <a:t>esquecerte</a:t>
            </a:r>
            <a:r>
              <a:rPr lang="pt-BR" sz="3600" b="1" i="0" u="none" strike="noStrike" baseline="0" dirty="0">
                <a:latin typeface="F1"/>
              </a:rPr>
              <a:t>? — perguntou o jovem com espontâneo carinho. — Admito que os herdeiros da glória patrícia não deviam abandonar a educação aos escravos. Um egípcio ou um judeu não podem produzir os pensamentos de que carecemos para a garantia da grandeza imperial.</a:t>
            </a:r>
            <a:endParaRPr lang="pt-BR" sz="333300" b="1" i="0" u="none" strike="noStrike" baseline="0" dirty="0">
              <a:latin typeface="F1"/>
            </a:endParaRPr>
          </a:p>
        </p:txBody>
      </p:sp>
    </p:spTree>
    <p:extLst>
      <p:ext uri="{BB962C8B-B14F-4D97-AF65-F5344CB8AC3E}">
        <p14:creationId xmlns:p14="http://schemas.microsoft.com/office/powerpoint/2010/main" val="10862195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 Sim, sem dúvida — concordou o amigo, bondoso —, entretanto, acredito que também as províncias nos reclamam acurado interesse, o mundo está repleto de nossos legionários.</a:t>
            </a:r>
            <a:endParaRPr lang="pt-BR" sz="400000" b="1" i="0" u="none" strike="noStrike" baseline="0" dirty="0">
              <a:latin typeface="F1"/>
            </a:endParaRPr>
          </a:p>
        </p:txBody>
      </p:sp>
    </p:spTree>
    <p:extLst>
      <p:ext uri="{BB962C8B-B14F-4D97-AF65-F5344CB8AC3E}">
        <p14:creationId xmlns:p14="http://schemas.microsoft.com/office/powerpoint/2010/main" val="23359968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Possuímos forças incoercíveis de civilização, em todas as frentes. Nossos imperadores podem ser proclamados em variadas zonas da Terra. Em razão disso, não podemos olvidar a necessidade de instrução, em todos os  setores.</a:t>
            </a:r>
          </a:p>
          <a:p>
            <a:pPr algn="l"/>
            <a:r>
              <a:rPr lang="pt-BR" sz="3200" b="1" i="0" u="none" strike="noStrike" baseline="0" dirty="0">
                <a:latin typeface="F1"/>
              </a:rPr>
              <a:t>E, sorrindo, acentuou:</a:t>
            </a:r>
          </a:p>
          <a:p>
            <a:pPr algn="l"/>
            <a:r>
              <a:rPr lang="pt-BR" sz="3200" b="1" i="0" u="none" strike="noStrike" baseline="0" dirty="0">
                <a:latin typeface="F1"/>
              </a:rPr>
              <a:t>— Por este motivo, converti-me em mestre-escola.</a:t>
            </a:r>
          </a:p>
          <a:p>
            <a:pPr algn="l"/>
            <a:r>
              <a:rPr lang="pt-BR" sz="3200" b="1" i="0" u="none" strike="noStrike" baseline="0" dirty="0" err="1">
                <a:latin typeface="F1"/>
              </a:rPr>
              <a:t>Taciano</a:t>
            </a:r>
            <a:r>
              <a:rPr lang="pt-BR" sz="3200" b="1" i="0" u="none" strike="noStrike" baseline="0" dirty="0">
                <a:latin typeface="F1"/>
              </a:rPr>
              <a:t> partilhou-lhe o bom humor.</a:t>
            </a:r>
            <a:endParaRPr lang="pt-BR" sz="333300" b="1" i="0" u="none" strike="noStrike" baseline="0" dirty="0">
              <a:latin typeface="F1"/>
            </a:endParaRPr>
          </a:p>
        </p:txBody>
      </p:sp>
    </p:spTree>
    <p:extLst>
      <p:ext uri="{BB962C8B-B14F-4D97-AF65-F5344CB8AC3E}">
        <p14:creationId xmlns:p14="http://schemas.microsoft.com/office/powerpoint/2010/main" val="360878579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Nesse instante, uma idéia nasceu no cérebro de Varro.</a:t>
            </a:r>
          </a:p>
          <a:p>
            <a:pPr algn="l"/>
            <a:r>
              <a:rPr lang="pt-BR" sz="3600" b="1" i="0" u="none" strike="noStrike" baseline="0" dirty="0">
                <a:latin typeface="F1"/>
              </a:rPr>
              <a:t>E se lhe trouxesse as crianças para uma visita de amor? Não seria a maneira mais segura de tocar-lhe o coração para o despertamento evangélico? </a:t>
            </a:r>
            <a:r>
              <a:rPr lang="pt-BR" sz="3600" b="1" dirty="0">
                <a:latin typeface="F1"/>
              </a:rPr>
              <a:t>O</a:t>
            </a:r>
            <a:r>
              <a:rPr lang="pt-BR" sz="3600" b="1" i="0" u="none" strike="noStrike" baseline="0" dirty="0">
                <a:latin typeface="F1"/>
              </a:rPr>
              <a:t> rapaz poderia ignorar-lhe a condição para sempre, mas seria justo não convidá-lo para o banquete da luz divina?</a:t>
            </a:r>
            <a:endParaRPr lang="pt-BR" sz="400000" b="1" i="0" u="none" strike="noStrike" baseline="0" dirty="0">
              <a:latin typeface="F1"/>
            </a:endParaRPr>
          </a:p>
        </p:txBody>
      </p:sp>
    </p:spTree>
    <p:extLst>
      <p:ext uri="{BB962C8B-B14F-4D97-AF65-F5344CB8AC3E}">
        <p14:creationId xmlns:p14="http://schemas.microsoft.com/office/powerpoint/2010/main" val="87765798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Quem adivinharia as vantagens de semelhante realização? Pela inteligência de que se mostrava portador, o filho, naturalmente, impusera-se na família. Percebia-se logo que as opiniões dele se faziam respeitáveis. Apesar de extremamente jovem, era senhor das próprias convicções.</a:t>
            </a:r>
            <a:endParaRPr lang="pt-BR" sz="400000" b="1" i="0" u="none" strike="noStrike" baseline="0" dirty="0">
              <a:latin typeface="F1"/>
            </a:endParaRPr>
          </a:p>
        </p:txBody>
      </p:sp>
    </p:spTree>
    <p:extLst>
      <p:ext uri="{BB962C8B-B14F-4D97-AF65-F5344CB8AC3E}">
        <p14:creationId xmlns:p14="http://schemas.microsoft.com/office/powerpoint/2010/main" val="40398261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Um cântico infantil conseguiria, decerto, sensibilizá-lo. </a:t>
            </a:r>
            <a:r>
              <a:rPr lang="pt-BR" sz="4400" b="1" i="0" u="none" strike="noStrike" baseline="0" dirty="0" err="1">
                <a:latin typeface="F1"/>
              </a:rPr>
              <a:t>Taciano</a:t>
            </a:r>
            <a:r>
              <a:rPr lang="pt-BR" sz="4400" b="1" i="0" u="none" strike="noStrike" baseline="0" dirty="0">
                <a:latin typeface="F1"/>
              </a:rPr>
              <a:t> provavelmente se inclinaria a estudar as lições de Jesus, se os meninos lhe alcançassem as cordas da alma...</a:t>
            </a:r>
            <a:endParaRPr lang="pt-BR" sz="400000" b="1" i="0" u="none" strike="noStrike" baseline="0" dirty="0">
              <a:latin typeface="F1"/>
            </a:endParaRPr>
          </a:p>
        </p:txBody>
      </p:sp>
    </p:spTree>
    <p:extLst>
      <p:ext uri="{BB962C8B-B14F-4D97-AF65-F5344CB8AC3E}">
        <p14:creationId xmlns:p14="http://schemas.microsoft.com/office/powerpoint/2010/main" val="131474540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Depois da reflexão de segundos, dirigiu-se ao convalescente, de olhos iluminados por secreta esperança, e indagou como receberia ele a saudação dos pequeninos de que se erigira guardião.</a:t>
            </a:r>
          </a:p>
          <a:p>
            <a:pPr algn="l"/>
            <a:r>
              <a:rPr lang="pt-BR" sz="4000" b="1" i="0" u="none" strike="noStrike" baseline="0" dirty="0">
                <a:latin typeface="F1"/>
              </a:rPr>
              <a:t>O pupilo de </a:t>
            </a:r>
            <a:r>
              <a:rPr lang="pt-BR" sz="4000" b="1" i="0" u="none" strike="noStrike" baseline="0" dirty="0" err="1">
                <a:latin typeface="F1"/>
              </a:rPr>
              <a:t>Vetúrio</a:t>
            </a:r>
            <a:r>
              <a:rPr lang="pt-BR" sz="4000" b="1" i="0" u="none" strike="noStrike" baseline="0" dirty="0">
                <a:latin typeface="F1"/>
              </a:rPr>
              <a:t> não regateou encômios à idéia.</a:t>
            </a:r>
            <a:endParaRPr lang="pt-BR" sz="400000" b="1" i="0" u="none" strike="noStrike" baseline="0" dirty="0">
              <a:latin typeface="F1"/>
            </a:endParaRPr>
          </a:p>
        </p:txBody>
      </p:sp>
    </p:spTree>
    <p:extLst>
      <p:ext uri="{BB962C8B-B14F-4D97-AF65-F5344CB8AC3E}">
        <p14:creationId xmlns:p14="http://schemas.microsoft.com/office/powerpoint/2010/main" val="34665661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Sentir-se-ia muito feliz com a homenagem, declarou. Sempre admitira que o futuro pertence à criança. A civilização romana, a seu ver, não podia descurar-se da preparação juvenil.</a:t>
            </a:r>
            <a:endParaRPr lang="pt-BR" sz="400000" b="1" i="0" u="none" strike="noStrike" baseline="0" dirty="0">
              <a:latin typeface="F1"/>
            </a:endParaRPr>
          </a:p>
        </p:txBody>
      </p:sp>
    </p:spTree>
    <p:extLst>
      <p:ext uri="{BB962C8B-B14F-4D97-AF65-F5344CB8AC3E}">
        <p14:creationId xmlns:p14="http://schemas.microsoft.com/office/powerpoint/2010/main" val="100544586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No dia previamente marcado, o próprio </a:t>
            </a:r>
            <a:r>
              <a:rPr lang="pt-BR" sz="3600" b="1" i="0" u="none" strike="noStrike" baseline="0" dirty="0" err="1">
                <a:latin typeface="F1"/>
              </a:rPr>
              <a:t>Taciano</a:t>
            </a:r>
            <a:r>
              <a:rPr lang="pt-BR" sz="3600" b="1" i="0" u="none" strike="noStrike" baseline="0" dirty="0">
                <a:latin typeface="F1"/>
              </a:rPr>
              <a:t>, com o auxílio de </a:t>
            </a:r>
            <a:r>
              <a:rPr lang="pt-BR" sz="3600" b="1" i="0" u="none" strike="noStrike" baseline="0" dirty="0" err="1">
                <a:latin typeface="F1"/>
              </a:rPr>
              <a:t>Alésio</a:t>
            </a:r>
            <a:r>
              <a:rPr lang="pt-BR" sz="3600" b="1" i="0" u="none" strike="noStrike" baseline="0" dirty="0">
                <a:latin typeface="F1"/>
              </a:rPr>
              <a:t> e da mulher, organizou, na encantadora Praça das Rosas Rubras, deliciosa criação de Corvino, o ambiente festivo da recepção.</a:t>
            </a:r>
          </a:p>
          <a:p>
            <a:pPr algn="l"/>
            <a:r>
              <a:rPr lang="pt-BR" sz="3600" b="1" i="0" u="none" strike="noStrike" baseline="0" dirty="0">
                <a:latin typeface="F1"/>
              </a:rPr>
              <a:t>Cestos de frutos e cântaros com abundante provisão de suco de uvas foram artisticamente espalhados entre os bancos de mármore.</a:t>
            </a:r>
            <a:endParaRPr lang="pt-BR" sz="400000" b="1" i="0" u="none" strike="noStrike" baseline="0" dirty="0">
              <a:latin typeface="F1"/>
            </a:endParaRPr>
          </a:p>
        </p:txBody>
      </p:sp>
    </p:spTree>
    <p:extLst>
      <p:ext uri="{BB962C8B-B14F-4D97-AF65-F5344CB8AC3E}">
        <p14:creationId xmlns:p14="http://schemas.microsoft.com/office/powerpoint/2010/main" val="38289046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corpo musical da herdade, constituído por escravos jovens, foi trazido à reunião.</a:t>
            </a:r>
          </a:p>
          <a:p>
            <a:pPr algn="l"/>
            <a:r>
              <a:rPr lang="pt-BR" sz="4000" b="1" i="0" u="none" strike="noStrike" baseline="0" dirty="0">
                <a:latin typeface="F1"/>
              </a:rPr>
              <a:t>Garbosos moços, empunhando liras e alaúdes, tambores e sistros, improvisavam melodias alegres.</a:t>
            </a:r>
            <a:endParaRPr lang="pt-BR" sz="400000" b="1" i="0" u="none" strike="noStrike" baseline="0" dirty="0">
              <a:latin typeface="F1"/>
            </a:endParaRPr>
          </a:p>
        </p:txBody>
      </p:sp>
    </p:spTree>
    <p:extLst>
      <p:ext uri="{BB962C8B-B14F-4D97-AF65-F5344CB8AC3E}">
        <p14:creationId xmlns:p14="http://schemas.microsoft.com/office/powerpoint/2010/main" val="322238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Num crepúsculo de harmoniosa beleza, Quinto Varro, agora transformado em «irmão Corvino», chegou à sala acanhada e pobre destinada às pregações da igreja de São João, onde, segundo informações obtidas,  encontraria Horácio Niger para o anelado entendimento.</a:t>
            </a:r>
            <a:endParaRPr lang="pt-BR" sz="400000" b="1" dirty="0">
              <a:latin typeface="F1"/>
            </a:endParaRPr>
          </a:p>
        </p:txBody>
      </p:sp>
    </p:spTree>
    <p:extLst>
      <p:ext uri="{BB962C8B-B14F-4D97-AF65-F5344CB8AC3E}">
        <p14:creationId xmlns:p14="http://schemas.microsoft.com/office/powerpoint/2010/main" val="388236475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Dividia-se a fazenda em duas correntes partidárias: a dos servidores cristãos, inflamados de júbilo e esperança, dirigidos pelo otimismo de </a:t>
            </a:r>
            <a:r>
              <a:rPr lang="pt-BR" sz="3600" b="1" i="0" u="none" strike="noStrike" baseline="0" dirty="0" err="1">
                <a:latin typeface="F1"/>
              </a:rPr>
              <a:t>Pontimiana</a:t>
            </a:r>
            <a:r>
              <a:rPr lang="pt-BR" sz="3600" b="1" i="0" u="none" strike="noStrike" baseline="0" dirty="0">
                <a:latin typeface="F1"/>
              </a:rPr>
              <a:t>, e a dos cooperadores, devotos dos deuses olímpicos, capitaneados por </a:t>
            </a:r>
            <a:r>
              <a:rPr lang="pt-BR" sz="3600" b="1" i="0" u="none" strike="noStrike" baseline="0" dirty="0" err="1">
                <a:latin typeface="F1"/>
              </a:rPr>
              <a:t>Alésio</a:t>
            </a:r>
            <a:r>
              <a:rPr lang="pt-BR" sz="3600" b="1" i="0" u="none" strike="noStrike" baseline="0" dirty="0">
                <a:latin typeface="F1"/>
              </a:rPr>
              <a:t>, que não enxergavam o acontecimento com bons olhos. De um lado, surgiam preces e sorrisos de fraternidade, mas de outro apareciam impropérios e rostos sombrios.</a:t>
            </a:r>
            <a:endParaRPr lang="pt-BR" sz="400000" b="1" i="0" u="none" strike="noStrike" baseline="0" dirty="0">
              <a:latin typeface="F1"/>
            </a:endParaRPr>
          </a:p>
        </p:txBody>
      </p:sp>
    </p:spTree>
    <p:extLst>
      <p:ext uri="{BB962C8B-B14F-4D97-AF65-F5344CB8AC3E}">
        <p14:creationId xmlns:p14="http://schemas.microsoft.com/office/powerpoint/2010/main" val="36644792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Com a sabedoria do apóstolo e com a ingenuidade da criança, o irmão Corvino penetrou o recinto perfumado, conduzindo três dezenas de petizes, em singela apresentação.</a:t>
            </a:r>
          </a:p>
          <a:p>
            <a:pPr algn="l"/>
            <a:r>
              <a:rPr lang="pt-BR" sz="3600" b="1" i="0" u="none" strike="noStrike" baseline="0" dirty="0">
                <a:latin typeface="F1"/>
              </a:rPr>
              <a:t>Orientados pelo mentor, chegaram cantando um hino simples, que exprimia caricioso voto de paz.</a:t>
            </a:r>
            <a:endParaRPr lang="pt-BR" sz="400000" b="1" i="0" u="none" strike="noStrike" baseline="0" dirty="0">
              <a:latin typeface="F1"/>
            </a:endParaRPr>
          </a:p>
        </p:txBody>
      </p:sp>
    </p:spTree>
    <p:extLst>
      <p:ext uri="{BB962C8B-B14F-4D97-AF65-F5344CB8AC3E}">
        <p14:creationId xmlns:p14="http://schemas.microsoft.com/office/powerpoint/2010/main" val="15390119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Companheiro,</a:t>
            </a:r>
          </a:p>
          <a:p>
            <a:pPr algn="l"/>
            <a:r>
              <a:rPr lang="pt-BR" sz="3600" b="1" i="0" u="none" strike="noStrike" baseline="0" dirty="0">
                <a:latin typeface="F1"/>
              </a:rPr>
              <a:t>Companheiro!</a:t>
            </a:r>
          </a:p>
          <a:p>
            <a:pPr algn="l"/>
            <a:r>
              <a:rPr lang="pt-BR" sz="3600" b="1" i="0" u="none" strike="noStrike" baseline="0" dirty="0">
                <a:latin typeface="F1"/>
              </a:rPr>
              <a:t>Na senda que te conduz, </a:t>
            </a:r>
          </a:p>
          <a:p>
            <a:pPr algn="l"/>
            <a:r>
              <a:rPr lang="pt-BR" sz="3600" b="1" i="0" u="none" strike="noStrike" baseline="0" dirty="0">
                <a:latin typeface="F1"/>
              </a:rPr>
              <a:t>Que o Céu te conceda a vida</a:t>
            </a:r>
          </a:p>
          <a:p>
            <a:pPr algn="l"/>
            <a:r>
              <a:rPr lang="pt-BR" sz="3600" b="1" i="0" u="none" strike="noStrike" baseline="0" dirty="0">
                <a:latin typeface="F1"/>
              </a:rPr>
              <a:t>As bênçãos da Eterna Luz!...</a:t>
            </a:r>
          </a:p>
          <a:p>
            <a:pPr algn="l"/>
            <a:r>
              <a:rPr lang="pt-BR" sz="3600" b="1" i="0" u="none" strike="noStrike" baseline="0" dirty="0">
                <a:latin typeface="F1"/>
              </a:rPr>
              <a:t>Companheiro,</a:t>
            </a:r>
          </a:p>
          <a:p>
            <a:pPr algn="l"/>
            <a:endParaRPr lang="pt-BR" sz="400000" b="1" i="0" u="none" strike="noStrike" baseline="0" dirty="0">
              <a:latin typeface="F1"/>
            </a:endParaRPr>
          </a:p>
        </p:txBody>
      </p:sp>
    </p:spTree>
    <p:extLst>
      <p:ext uri="{BB962C8B-B14F-4D97-AF65-F5344CB8AC3E}">
        <p14:creationId xmlns:p14="http://schemas.microsoft.com/office/powerpoint/2010/main" val="70108337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Companheiro!</a:t>
            </a:r>
          </a:p>
          <a:p>
            <a:pPr algn="l"/>
            <a:r>
              <a:rPr lang="pt-BR" sz="4000" b="1" i="0" u="none" strike="noStrike" baseline="0" dirty="0">
                <a:latin typeface="F1"/>
              </a:rPr>
              <a:t>Recebe por saudação</a:t>
            </a:r>
          </a:p>
          <a:p>
            <a:pPr algn="l"/>
            <a:r>
              <a:rPr lang="pt-BR" sz="4000" b="1" i="0" u="none" strike="noStrike" baseline="0" dirty="0">
                <a:latin typeface="F1"/>
              </a:rPr>
              <a:t>Nossas flores de alegria</a:t>
            </a:r>
          </a:p>
          <a:p>
            <a:pPr algn="l"/>
            <a:r>
              <a:rPr lang="pt-BR" sz="4000" b="1" i="0" u="none" strike="noStrike" baseline="0" dirty="0">
                <a:latin typeface="F1"/>
              </a:rPr>
              <a:t>No vaso do coração...</a:t>
            </a:r>
            <a:endParaRPr lang="pt-BR" sz="400000" b="1" i="0" u="none" strike="noStrike" baseline="0" dirty="0">
              <a:latin typeface="F1"/>
            </a:endParaRPr>
          </a:p>
        </p:txBody>
      </p:sp>
    </p:spTree>
    <p:extLst>
      <p:ext uri="{BB962C8B-B14F-4D97-AF65-F5344CB8AC3E}">
        <p14:creationId xmlns:p14="http://schemas.microsoft.com/office/powerpoint/2010/main" val="353192266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As vozes humildes assemelhavam-se a um coro de anjos que o bosque recebesse pelas asas do vento.</a:t>
            </a:r>
          </a:p>
          <a:p>
            <a:pPr algn="l"/>
            <a:r>
              <a:rPr lang="pt-BR" sz="4000" b="1" i="0" u="none" strike="noStrike" baseline="0" dirty="0" err="1">
                <a:latin typeface="F1"/>
              </a:rPr>
              <a:t>Taciano</a:t>
            </a:r>
            <a:r>
              <a:rPr lang="pt-BR" sz="4000" b="1" i="0" u="none" strike="noStrike" baseline="0" dirty="0">
                <a:latin typeface="F1"/>
              </a:rPr>
              <a:t> acolheu, bondoso, a colmeia infantil.</a:t>
            </a:r>
          </a:p>
          <a:p>
            <a:pPr algn="l"/>
            <a:r>
              <a:rPr lang="pt-BR" sz="4000" b="1" i="0" u="none" strike="noStrike" baseline="0" dirty="0">
                <a:latin typeface="F1"/>
              </a:rPr>
              <a:t>Dois bailarinos executaram números cômicos, enquanto a petizada se ria, feliz.</a:t>
            </a:r>
            <a:endParaRPr lang="pt-BR" sz="400000" b="1" i="0" u="none" strike="noStrike" baseline="0" dirty="0">
              <a:latin typeface="F1"/>
            </a:endParaRPr>
          </a:p>
        </p:txBody>
      </p:sp>
    </p:spTree>
    <p:extLst>
      <p:ext uri="{BB962C8B-B14F-4D97-AF65-F5344CB8AC3E}">
        <p14:creationId xmlns:p14="http://schemas.microsoft.com/office/powerpoint/2010/main" val="20500265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Alguns jogos inocentes foram postos em prática.</a:t>
            </a:r>
          </a:p>
          <a:p>
            <a:pPr algn="l"/>
            <a:r>
              <a:rPr lang="pt-BR" sz="3600" b="1" i="0" u="none" strike="noStrike" baseline="0" dirty="0">
                <a:latin typeface="F1"/>
              </a:rPr>
              <a:t>Seis meninos recitaram poesias de nobre delicadeza, através de monólogos e diálogos que encantaram a assembléia da qual constavam muitas dezenas de escravos em trajes festivos.</a:t>
            </a:r>
          </a:p>
          <a:p>
            <a:pPr algn="l"/>
            <a:r>
              <a:rPr lang="pt-BR" sz="3600" b="1" i="0" u="none" strike="noStrike" baseline="0" dirty="0">
                <a:latin typeface="F1"/>
              </a:rPr>
              <a:t>Em certo momento, </a:t>
            </a:r>
            <a:r>
              <a:rPr lang="pt-BR" sz="3600" b="1" i="0" u="none" strike="noStrike" baseline="0" dirty="0" err="1">
                <a:latin typeface="F1"/>
              </a:rPr>
              <a:t>Taciano</a:t>
            </a:r>
            <a:r>
              <a:rPr lang="pt-BR" sz="3600" b="1" i="0" u="none" strike="noStrike" baseline="0" dirty="0">
                <a:latin typeface="F1"/>
              </a:rPr>
              <a:t> tomou a palavra, referindo-se aos ideais da pátria e da raça, no engrandecimento da Humanidade.</a:t>
            </a:r>
            <a:endParaRPr lang="pt-BR" sz="400000" b="1" i="0" u="none" strike="noStrike" baseline="0" dirty="0">
              <a:latin typeface="F1"/>
            </a:endParaRPr>
          </a:p>
        </p:txBody>
      </p:sp>
    </p:spTree>
    <p:extLst>
      <p:ext uri="{BB962C8B-B14F-4D97-AF65-F5344CB8AC3E}">
        <p14:creationId xmlns:p14="http://schemas.microsoft.com/office/powerpoint/2010/main" val="384271750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Logo após, a merenda farta espalhou o contentamento culminante.</a:t>
            </a:r>
          </a:p>
          <a:p>
            <a:pPr algn="l"/>
            <a:r>
              <a:rPr lang="pt-BR" sz="3600" b="1" i="0" u="none" strike="noStrike" baseline="0" dirty="0">
                <a:latin typeface="F1"/>
              </a:rPr>
              <a:t>O prestimoso jardineiro que se fizera o afortunado credor de tantas atenções, trouxe ao jovem patrício o menor da turma. Era Silvano, um menino de cinco anos apenas, filho de um legionário que morrera no porto. A desditosa viúva, atacada pela peste, confiara-lhe o garoto, semanas antes.</a:t>
            </a:r>
            <a:endParaRPr lang="pt-BR" sz="400000" b="1" i="0" u="none" strike="noStrike" baseline="0" dirty="0">
              <a:latin typeface="F1"/>
            </a:endParaRPr>
          </a:p>
        </p:txBody>
      </p:sp>
    </p:spTree>
    <p:extLst>
      <p:ext uri="{BB962C8B-B14F-4D97-AF65-F5344CB8AC3E}">
        <p14:creationId xmlns:p14="http://schemas.microsoft.com/office/powerpoint/2010/main" val="48166873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err="1">
                <a:latin typeface="F1"/>
              </a:rPr>
              <a:t>Taciano</a:t>
            </a:r>
            <a:r>
              <a:rPr lang="pt-BR" sz="4000" b="1" i="0" u="none" strike="noStrike" baseline="0" dirty="0">
                <a:latin typeface="F1"/>
              </a:rPr>
              <a:t> abraçou-o, com sincera ternura, dirigindo-lhe a palavra, carinhosamente.</a:t>
            </a:r>
          </a:p>
          <a:p>
            <a:pPr algn="l"/>
            <a:r>
              <a:rPr lang="pt-BR" sz="4000" b="1" i="0" u="none" strike="noStrike" baseline="0" dirty="0">
                <a:latin typeface="F1"/>
              </a:rPr>
              <a:t>O irmão Corvino declarou que lhe cabia providenciar o regresso das crianças e, por isso, designava Silvano para dizer uma prece pela felicidade do anfitrião.</a:t>
            </a:r>
            <a:endParaRPr lang="pt-BR" sz="400000" b="1" i="0" u="none" strike="noStrike" baseline="0" dirty="0">
              <a:latin typeface="F1"/>
            </a:endParaRPr>
          </a:p>
        </p:txBody>
      </p:sp>
    </p:spTree>
    <p:extLst>
      <p:ext uri="{BB962C8B-B14F-4D97-AF65-F5344CB8AC3E}">
        <p14:creationId xmlns:p14="http://schemas.microsoft.com/office/powerpoint/2010/main" val="159829225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O pequeno, submisso, trocando jubiloso olhar com o orientador, procurou o centro da praça.</a:t>
            </a:r>
          </a:p>
          <a:p>
            <a:pPr algn="l"/>
            <a:r>
              <a:rPr lang="pt-BR" sz="3600" b="1" i="0" u="none" strike="noStrike" baseline="0" dirty="0">
                <a:latin typeface="F1"/>
              </a:rPr>
              <a:t>O momento era de extrema expectativa.</a:t>
            </a:r>
          </a:p>
          <a:p>
            <a:pPr algn="l"/>
            <a:r>
              <a:rPr lang="pt-BR" sz="3600" b="1" i="0" u="none" strike="noStrike" baseline="0" dirty="0">
                <a:latin typeface="F1"/>
              </a:rPr>
              <a:t>Todos os circunstantes entreolharam-se, aflitos... </a:t>
            </a:r>
          </a:p>
          <a:p>
            <a:pPr algn="l"/>
            <a:r>
              <a:rPr lang="pt-BR" sz="3600" b="1" i="0" u="none" strike="noStrike" baseline="0" dirty="0">
                <a:latin typeface="F1"/>
              </a:rPr>
              <a:t>O pupilo de </a:t>
            </a:r>
            <a:r>
              <a:rPr lang="pt-BR" sz="3600" b="1" i="0" u="none" strike="noStrike" baseline="0" dirty="0" err="1">
                <a:latin typeface="F1"/>
              </a:rPr>
              <a:t>Vetúrio</a:t>
            </a:r>
            <a:r>
              <a:rPr lang="pt-BR" sz="3600" b="1" i="0" u="none" strike="noStrike" baseline="0" dirty="0">
                <a:latin typeface="F1"/>
              </a:rPr>
              <a:t> acompanhava a cena, sorridente, certo de que seria lembrado numa oração comum às Divindades.</a:t>
            </a:r>
            <a:endParaRPr lang="pt-BR" sz="400000" b="1" i="0" u="none" strike="noStrike" baseline="0" dirty="0">
              <a:latin typeface="F1"/>
            </a:endParaRPr>
          </a:p>
        </p:txBody>
      </p:sp>
    </p:spTree>
    <p:extLst>
      <p:ext uri="{BB962C8B-B14F-4D97-AF65-F5344CB8AC3E}">
        <p14:creationId xmlns:p14="http://schemas.microsoft.com/office/powerpoint/2010/main" val="58259258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 pequeno, de cabeça erguida ao Céu, como um soldadinho triunfante, começou a falar, comovidamente:</a:t>
            </a:r>
          </a:p>
          <a:p>
            <a:pPr algn="l"/>
            <a:r>
              <a:rPr lang="pt-BR" sz="3200" b="1" i="0" u="none" strike="noStrike" baseline="0" dirty="0">
                <a:latin typeface="F1"/>
              </a:rPr>
              <a:t>— Jesus, nosso Divino Mestre ! ... Ajuda-nos...</a:t>
            </a:r>
          </a:p>
          <a:p>
            <a:pPr algn="l"/>
            <a:r>
              <a:rPr lang="pt-BR" sz="3200" b="1" i="0" u="none" strike="noStrike" baseline="0" dirty="0">
                <a:latin typeface="F1"/>
              </a:rPr>
              <a:t>Nesse instante, porém, súbita palidez cobriu a face do moço patrício. A fisionomia, dantes calma e educada, </a:t>
            </a:r>
            <a:r>
              <a:rPr lang="pt-BR" sz="3200" b="1" i="0" u="none" strike="noStrike" baseline="0" dirty="0" err="1">
                <a:latin typeface="F1"/>
              </a:rPr>
              <a:t>tornou-se-lhe</a:t>
            </a:r>
            <a:r>
              <a:rPr lang="pt-BR" sz="3200" b="1" i="0" u="none" strike="noStrike" baseline="0" dirty="0">
                <a:latin typeface="F1"/>
              </a:rPr>
              <a:t> irreconhecível. Feroz expressão </a:t>
            </a:r>
            <a:r>
              <a:rPr lang="pt-BR" sz="3200" b="1" i="0" u="none" strike="noStrike" baseline="0" dirty="0" err="1">
                <a:latin typeface="F1"/>
              </a:rPr>
              <a:t>eclipsou-lhe</a:t>
            </a:r>
            <a:r>
              <a:rPr lang="pt-BR" sz="3200" b="1" i="0" u="none" strike="noStrike" baseline="0" dirty="0">
                <a:latin typeface="F1"/>
              </a:rPr>
              <a:t> a alegria. Repentinamente convertido numa fera humana, rugindo cólera, clamou, terrível:</a:t>
            </a:r>
            <a:endParaRPr lang="pt-BR" sz="400000" b="1" i="0" u="none" strike="noStrike" baseline="0" dirty="0">
              <a:latin typeface="F1"/>
            </a:endParaRPr>
          </a:p>
        </p:txBody>
      </p:sp>
    </p:spTree>
    <p:extLst>
      <p:ext uri="{BB962C8B-B14F-4D97-AF65-F5344CB8AC3E}">
        <p14:creationId xmlns:p14="http://schemas.microsoft.com/office/powerpoint/2010/main" val="2835078677"/>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1450</TotalTime>
  <Words>5833</Words>
  <Application>Microsoft Office PowerPoint</Application>
  <PresentationFormat>Widescreen</PresentationFormat>
  <Paragraphs>327</Paragraphs>
  <Slides>107</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107</vt:i4>
      </vt:variant>
    </vt:vector>
  </HeadingPairs>
  <TitlesOfParts>
    <vt:vector size="113" baseType="lpstr">
      <vt:lpstr>Arial</vt:lpstr>
      <vt:lpstr>Century Gothic</vt:lpstr>
      <vt:lpstr>F1</vt:lpstr>
      <vt:lpstr>Tahoma</vt:lpstr>
      <vt:lpstr>Wingdings 3</vt:lpstr>
      <vt:lpstr>Cacho</vt:lpstr>
      <vt:lpstr>AS VIRTUDES E OS VÍCIOS DOS PERSONAGENS DOS ROMANCES DE EMMANUEL </vt:lpstr>
      <vt:lpstr>Apresentação do PowerPoint</vt:lpstr>
      <vt:lpstr>  MÓDULO 9  AS VIRTUDES DE QUINTO VARRO EM AVE CRISTO – QUINTO VARRO SE TORNA O IRMÃO CORVINO Encontro 5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 Cerqueira Filho</cp:lastModifiedBy>
  <cp:revision>20</cp:revision>
  <dcterms:created xsi:type="dcterms:W3CDTF">2022-01-17T00:07:55Z</dcterms:created>
  <dcterms:modified xsi:type="dcterms:W3CDTF">2024-07-29T02:56:45Z</dcterms:modified>
</cp:coreProperties>
</file>