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728" r:id="rId3"/>
    <p:sldId id="257" r:id="rId4"/>
    <p:sldId id="994" r:id="rId5"/>
    <p:sldId id="995" r:id="rId6"/>
    <p:sldId id="996" r:id="rId7"/>
    <p:sldId id="997" r:id="rId8"/>
    <p:sldId id="998" r:id="rId9"/>
    <p:sldId id="999" r:id="rId10"/>
    <p:sldId id="1000" r:id="rId11"/>
    <p:sldId id="1001" r:id="rId12"/>
    <p:sldId id="1002" r:id="rId13"/>
    <p:sldId id="1003" r:id="rId14"/>
    <p:sldId id="1004" r:id="rId15"/>
    <p:sldId id="1005" r:id="rId16"/>
    <p:sldId id="1006" r:id="rId17"/>
    <p:sldId id="1007" r:id="rId18"/>
    <p:sldId id="1008" r:id="rId19"/>
    <p:sldId id="1009" r:id="rId20"/>
    <p:sldId id="1010" r:id="rId21"/>
    <p:sldId id="1011" r:id="rId22"/>
    <p:sldId id="1012" r:id="rId23"/>
    <p:sldId id="1013" r:id="rId24"/>
    <p:sldId id="1014" r:id="rId25"/>
    <p:sldId id="1015" r:id="rId26"/>
    <p:sldId id="1016" r:id="rId27"/>
    <p:sldId id="1017" r:id="rId28"/>
    <p:sldId id="1018" r:id="rId29"/>
    <p:sldId id="1019" r:id="rId30"/>
    <p:sldId id="1020" r:id="rId31"/>
    <p:sldId id="1021" r:id="rId32"/>
    <p:sldId id="1022" r:id="rId33"/>
    <p:sldId id="1023" r:id="rId34"/>
    <p:sldId id="1024" r:id="rId35"/>
    <p:sldId id="1025" r:id="rId36"/>
    <p:sldId id="1026" r:id="rId37"/>
    <p:sldId id="1027" r:id="rId38"/>
    <p:sldId id="1028" r:id="rId39"/>
    <p:sldId id="1029" r:id="rId40"/>
    <p:sldId id="1030" r:id="rId41"/>
    <p:sldId id="1031" r:id="rId42"/>
    <p:sldId id="1032" r:id="rId43"/>
    <p:sldId id="1033" r:id="rId44"/>
    <p:sldId id="1034" r:id="rId45"/>
    <p:sldId id="1035" r:id="rId46"/>
    <p:sldId id="1036" r:id="rId47"/>
    <p:sldId id="1037" r:id="rId48"/>
    <p:sldId id="1038" r:id="rId49"/>
    <p:sldId id="1039" r:id="rId50"/>
    <p:sldId id="1040" r:id="rId51"/>
    <p:sldId id="1041" r:id="rId52"/>
    <p:sldId id="1042" r:id="rId53"/>
    <p:sldId id="1043" r:id="rId54"/>
    <p:sldId id="1044" r:id="rId55"/>
    <p:sldId id="1045" r:id="rId56"/>
    <p:sldId id="1046" r:id="rId57"/>
    <p:sldId id="1047" r:id="rId58"/>
    <p:sldId id="1048" r:id="rId59"/>
    <p:sldId id="1049" r:id="rId60"/>
    <p:sldId id="1050" r:id="rId61"/>
    <p:sldId id="1051" r:id="rId62"/>
    <p:sldId id="1052" r:id="rId63"/>
    <p:sldId id="1053" r:id="rId64"/>
    <p:sldId id="1054" r:id="rId65"/>
    <p:sldId id="1055" r:id="rId66"/>
    <p:sldId id="1056" r:id="rId67"/>
    <p:sldId id="1057" r:id="rId68"/>
    <p:sldId id="1058" r:id="rId69"/>
    <p:sldId id="1059" r:id="rId70"/>
    <p:sldId id="1060" r:id="rId71"/>
    <p:sldId id="1061" r:id="rId72"/>
    <p:sldId id="1062" r:id="rId73"/>
    <p:sldId id="1063" r:id="rId74"/>
    <p:sldId id="1064" r:id="rId75"/>
    <p:sldId id="1065" r:id="rId76"/>
    <p:sldId id="1066" r:id="rId77"/>
    <p:sldId id="1067" r:id="rId78"/>
    <p:sldId id="1068" r:id="rId79"/>
    <p:sldId id="1069" r:id="rId80"/>
    <p:sldId id="1070" r:id="rId81"/>
    <p:sldId id="1071" r:id="rId82"/>
    <p:sldId id="1072" r:id="rId83"/>
    <p:sldId id="1073" r:id="rId84"/>
    <p:sldId id="1074" r:id="rId85"/>
    <p:sldId id="1075" r:id="rId86"/>
    <p:sldId id="1076" r:id="rId87"/>
    <p:sldId id="1077" r:id="rId88"/>
    <p:sldId id="1078" r:id="rId89"/>
    <p:sldId id="1079" r:id="rId90"/>
    <p:sldId id="1080" r:id="rId91"/>
    <p:sldId id="1081" r:id="rId92"/>
    <p:sldId id="1082" r:id="rId93"/>
    <p:sldId id="1083" r:id="rId94"/>
    <p:sldId id="1084" r:id="rId95"/>
    <p:sldId id="1085" r:id="rId96"/>
    <p:sldId id="1086" r:id="rId97"/>
    <p:sldId id="1087" r:id="rId98"/>
    <p:sldId id="1088" r:id="rId99"/>
    <p:sldId id="1089" r:id="rId100"/>
    <p:sldId id="339" r:id="rId10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51" autoAdjust="0"/>
    <p:restoredTop sz="94660"/>
  </p:normalViewPr>
  <p:slideViewPr>
    <p:cSldViewPr snapToGrid="0">
      <p:cViewPr varScale="1">
        <p:scale>
          <a:sx n="85" d="100"/>
          <a:sy n="85" d="100"/>
        </p:scale>
        <p:origin x="74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170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510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0071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26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3347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88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601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44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53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03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99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226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33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99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36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41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7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E2272E-52E8-435A-BDD3-3C912A8611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altLang="pt-BR" sz="5400" b="1" dirty="0">
                <a:solidFill>
                  <a:srgbClr val="002060"/>
                </a:solidFill>
                <a:latin typeface="Tahoma" panose="020B0604030504040204" pitchFamily="34" charset="0"/>
              </a:rPr>
              <a:t>AS VIRTUDES E OS VÍCIOS DOS PERSONAGENS DOS ROMANCES DE EMMANUEL</a:t>
            </a:r>
            <a:br>
              <a:rPr lang="pt-BR" altLang="pt-BR" sz="5400" b="1" i="1" dirty="0">
                <a:solidFill>
                  <a:srgbClr val="FFFF00"/>
                </a:solidFill>
                <a:latin typeface="Tahoma" panose="020B0604030504040204" pitchFamily="34" charset="0"/>
              </a:rPr>
            </a:b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78C5A7D-793A-4950-80C1-60B223F448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9404519" cy="1126283"/>
          </a:xfrm>
        </p:spPr>
        <p:txBody>
          <a:bodyPr>
            <a:normAutofit/>
          </a:bodyPr>
          <a:lstStyle/>
          <a:p>
            <a:endParaRPr lang="pt-BR" sz="2000" b="1"/>
          </a:p>
          <a:p>
            <a:r>
              <a:rPr lang="pt-BR" sz="2000" b="1"/>
              <a:t>FEDERAÇÃO </a:t>
            </a:r>
            <a:r>
              <a:rPr lang="pt-BR" sz="2000" b="1" dirty="0"/>
              <a:t>ESPÍRITA DO ESTADO DE MATO GROSSO – PROJETO ESPIRITIZAR</a:t>
            </a:r>
          </a:p>
        </p:txBody>
      </p:sp>
    </p:spTree>
    <p:extLst>
      <p:ext uri="{BB962C8B-B14F-4D97-AF65-F5344CB8AC3E}">
        <p14:creationId xmlns:p14="http://schemas.microsoft.com/office/powerpoint/2010/main" val="2949629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4000" b="1" i="0" u="none" strike="noStrike" baseline="0" dirty="0">
                <a:latin typeface="F1"/>
              </a:rPr>
              <a:t>Contemplou as águas que a ventania cantante encrespava e deixou que as rajadas refrescantes lhe acariciassem os cabelos soltos, com a idéia de que os balsâmicos fluídos da Natureza lhe adoçariam as inquietações da cabeça atormentada.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159390904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DA0C6E0-F60A-45D7-AA66-FF4226FB6F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5028" y="630315"/>
            <a:ext cx="9241908" cy="578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820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600" b="1" i="0" u="none" strike="noStrike" baseline="0" dirty="0">
                <a:latin typeface="F1"/>
              </a:rPr>
              <a:t>Fascinado pela calma noturna, fitou a Lua crescente que se elevava no céu e vagueou o olhar pelas constelações faiscantes.</a:t>
            </a:r>
          </a:p>
          <a:p>
            <a:pPr algn="l"/>
            <a:r>
              <a:rPr lang="pt-BR" sz="3600" b="1" i="0" u="none" strike="noStrike" baseline="0" dirty="0">
                <a:latin typeface="F1"/>
              </a:rPr>
              <a:t>Que misterioso poder comanda a existência dos homens! — pensava em solilóquio triste.</a:t>
            </a:r>
          </a:p>
          <a:p>
            <a:pPr algn="l"/>
            <a:r>
              <a:rPr lang="pt-BR" sz="3600" b="1" i="0" u="none" strike="noStrike" baseline="0" dirty="0">
                <a:latin typeface="F1"/>
              </a:rPr>
              <a:t>Alguns dias antes, estava longe de supor-se na aventura de uma viagem como aquela.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3594230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4000" b="1" i="0" u="none" strike="noStrike" baseline="0" dirty="0">
                <a:latin typeface="F1"/>
              </a:rPr>
              <a:t>Acreditava-se num roteiro seguro de felicidade doméstica, amparado pelo mais amplo respeito social. Entretanto, notava o destino em franca transformação. Onde estariam Cíntia e </a:t>
            </a:r>
            <a:r>
              <a:rPr lang="pt-BR" sz="4000" b="1" i="0" u="none" strike="noStrike" baseline="0" dirty="0" err="1">
                <a:latin typeface="F1"/>
              </a:rPr>
              <a:t>Taciano</a:t>
            </a:r>
            <a:r>
              <a:rPr lang="pt-BR" sz="4000" b="1" i="0" u="none" strike="noStrike" baseline="0" dirty="0">
                <a:latin typeface="F1"/>
              </a:rPr>
              <a:t> naquela hora? Por que motivo a conduta da mulher lhe alterara daquele modo a vida?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3867873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4000" b="1" i="0" u="none" strike="noStrike" baseline="0" dirty="0">
                <a:latin typeface="F1"/>
              </a:rPr>
              <a:t>Sem a idéia do Cristo no coração, não contaria com maiores dificuldades para resolver os problemas que lhe atormentavam o íntimo, contudo, conhecera o Evangelho e não ignorava os testemunhos que lhe cabia mobilizar. Se pudesse sobrepor-se à influência de </a:t>
            </a:r>
            <a:r>
              <a:rPr lang="pt-BR" sz="4000" b="1" i="0" u="none" strike="noStrike" baseline="0" dirty="0" err="1">
                <a:latin typeface="F1"/>
              </a:rPr>
              <a:t>Opílio</a:t>
            </a:r>
            <a:r>
              <a:rPr lang="pt-BR" sz="4000" b="1" i="0" u="none" strike="noStrike" baseline="0" dirty="0">
                <a:latin typeface="F1"/>
              </a:rPr>
              <a:t>... No entanto, não seria lícito nutrir qualquer ilusão. 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2452033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4000" b="1" i="0" u="none" strike="noStrike" baseline="0" dirty="0">
                <a:latin typeface="F1"/>
              </a:rPr>
              <a:t>Possuía parentes abastados em Roma que se incumbiriam da manutenção do filhinho, até que pudesse enfrentar as surpresas da sorte, com finanças mais firmes; todavia, na condição de adepto do Cristianismo, não seria justo impor à Cíntia o suplício moral de que se via objeto.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3119384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600" b="1" i="0" u="none" strike="noStrike" baseline="0" dirty="0">
                <a:latin typeface="F1"/>
              </a:rPr>
              <a:t>Detendo-se na visão da noite magnífica, orou fervorosamente, implorando a Jesus lhe aliviasse o espírito dilacerado.</a:t>
            </a:r>
          </a:p>
          <a:p>
            <a:pPr algn="l"/>
            <a:r>
              <a:rPr lang="pt-BR" sz="3600" b="1" i="0" u="none" strike="noStrike" baseline="0" dirty="0">
                <a:latin typeface="F1"/>
              </a:rPr>
              <a:t>Lembrava amigos presos e perseguidos por amor à fé sublime a que se dedicavam, arrimando-se nos exemplos de humildade da qual se faziam padrão vivo, e rogava ao Benfeitor Celeste não lhe permitisse a queda em desesperos inúteis.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1191546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200" b="1" i="0" u="none" strike="noStrike" baseline="0" dirty="0">
                <a:latin typeface="F1"/>
              </a:rPr>
              <a:t>Quanto tempo passou assim, consigo mesmo, na solidão?</a:t>
            </a:r>
          </a:p>
          <a:p>
            <a:pPr algn="l"/>
            <a:r>
              <a:rPr lang="pt-BR" sz="3200" b="1" i="0" u="none" strike="noStrike" baseline="0" dirty="0">
                <a:latin typeface="F1"/>
              </a:rPr>
              <a:t>Varro não pensava nisso, até que alguém lhe bateu nos ombros, arrancando-lhe os ouvidos da assoviada melopeia do vento.</a:t>
            </a:r>
          </a:p>
          <a:p>
            <a:pPr algn="l"/>
            <a:r>
              <a:rPr lang="pt-BR" sz="3200" b="1" i="0" u="none" strike="noStrike" baseline="0" dirty="0">
                <a:latin typeface="F1"/>
              </a:rPr>
              <a:t>Era </a:t>
            </a:r>
            <a:r>
              <a:rPr lang="pt-BR" sz="3200" b="1" i="0" u="none" strike="noStrike" baseline="0" dirty="0" err="1">
                <a:latin typeface="F1"/>
              </a:rPr>
              <a:t>Súbrio</a:t>
            </a:r>
            <a:r>
              <a:rPr lang="pt-BR" sz="3200" b="1" i="0" u="none" strike="noStrike" baseline="0" dirty="0">
                <a:latin typeface="F1"/>
              </a:rPr>
              <a:t>, que parecia conter a respiração. falando-lhe, desajeitado:</a:t>
            </a:r>
          </a:p>
          <a:p>
            <a:pPr algn="l"/>
            <a:r>
              <a:rPr lang="pt-BR" sz="3200" b="1" i="0" u="none" strike="noStrike" baseline="0" dirty="0">
                <a:latin typeface="F1"/>
              </a:rPr>
              <a:t>— Escolhido dos deuses, creio haver chegado o instante de nos entendermos francamente.</a:t>
            </a:r>
            <a:endParaRPr lang="pt-BR" sz="3333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1909762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600" b="1" i="0" u="none" strike="noStrike" baseline="0" dirty="0">
                <a:latin typeface="F1"/>
              </a:rPr>
              <a:t>Havia naquelas palavras algo estranho, cuja significação Varro buscou debalde.</a:t>
            </a:r>
          </a:p>
          <a:p>
            <a:pPr algn="l"/>
            <a:r>
              <a:rPr lang="pt-BR" sz="3600" b="1" i="0" u="none" strike="noStrike" baseline="0" dirty="0">
                <a:latin typeface="F1"/>
              </a:rPr>
              <a:t>O coração bateu-lhe descompassado, no peito. Aquela fisionomia pálida do companheiro habitualmente tão cínico denunciava algum doloroso acontecimento, contudo, não se sentiu suficientemente corajoso para indagar.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151175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4000" b="1" i="0" u="none" strike="noStrike" baseline="0" dirty="0">
                <a:latin typeface="F1"/>
              </a:rPr>
              <a:t>— Há muitos anos — prosseguiu o soldado —, recebi de teu pai um favor que jamais conseguirei esquecer. Salvou-me a vida na Ilíria e nunca pude ajudá-lo em parte alguma.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37369930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4000" b="1" i="0" u="none" strike="noStrike" baseline="0" dirty="0">
                <a:latin typeface="F1"/>
              </a:rPr>
              <a:t>Prometi, porém, à minha denegrida consciência o resgate dessa dívida e admito que hoje posso atender ao compromisso que o tempo não conseguiu apagar...</a:t>
            </a:r>
          </a:p>
          <a:p>
            <a:r>
              <a:rPr lang="pt-BR" sz="4000" b="1" i="0" u="none" strike="noStrike" baseline="0" dirty="0">
                <a:latin typeface="F1"/>
              </a:rPr>
              <a:t>Mergulhando os olhos felinos no semblante torturado do rapaz, continuou:</a:t>
            </a:r>
          </a:p>
          <a:p>
            <a:pPr algn="l"/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692968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DA0C6E0-F60A-45D7-AA66-FF4226FB6F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5028" y="630315"/>
            <a:ext cx="9241908" cy="578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0220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200" b="1" i="0" u="none" strike="noStrike" baseline="0" dirty="0">
                <a:latin typeface="F1"/>
              </a:rPr>
              <a:t>— Acreditas que o pretor tenha solicitado a tua cooperação por julgar-te bastante maduro? Admites que Hélcio Lúcio ceder-te-ia um lugar ao lado dos seus próprios alojamentos, por achar-te simpático? Filho de Júpiter, sê mais avisado. </a:t>
            </a:r>
            <a:r>
              <a:rPr lang="pt-BR" sz="3200" b="1" i="0" u="none" strike="noStrike" baseline="0" dirty="0" err="1">
                <a:latin typeface="F1"/>
              </a:rPr>
              <a:t>Opílio</a:t>
            </a:r>
            <a:r>
              <a:rPr lang="pt-BR" sz="3200" b="1" i="0" u="none" strike="noStrike" baseline="0" dirty="0">
                <a:latin typeface="F1"/>
              </a:rPr>
              <a:t> </a:t>
            </a:r>
            <a:r>
              <a:rPr lang="pt-BR" sz="3200" b="1" i="0" u="none" strike="noStrike" baseline="0" dirty="0" err="1">
                <a:latin typeface="F1"/>
              </a:rPr>
              <a:t>Vetúrio</a:t>
            </a:r>
            <a:r>
              <a:rPr lang="pt-BR" sz="3200" b="1" i="0" u="none" strike="noStrike" baseline="0" dirty="0">
                <a:latin typeface="F1"/>
              </a:rPr>
              <a:t> tramou com eles a tua morte. O teu destaque social não lhe ensejava uma arbitrariedade em Roma, onde, aliás, espera conquistar-te a mulher. Lastimo-te a mocidade cercada de tão poderosos inimigos. Hélcio guarda instruções para atirar o teu cadáver, ainda hoje, ao seio das águas.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17860855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600" b="1" i="0" u="none" strike="noStrike" baseline="0" dirty="0">
                <a:latin typeface="F1"/>
              </a:rPr>
              <a:t>Alguém foi indicado para roubar-te a vida. Para a sociedade romana, deves desaparecer, nesta noite, para sempre..</a:t>
            </a:r>
          </a:p>
          <a:p>
            <a:pPr algn="l"/>
            <a:r>
              <a:rPr lang="pt-BR" sz="3600" b="1" i="0" u="none" strike="noStrike" baseline="0" dirty="0">
                <a:latin typeface="F1"/>
              </a:rPr>
              <a:t>Escutando semelhantes palavras, Quinto Varro fez-se lívido.</a:t>
            </a:r>
          </a:p>
          <a:p>
            <a:pPr algn="l"/>
            <a:r>
              <a:rPr lang="pt-BR" sz="3600" b="1" i="0" u="none" strike="noStrike" baseline="0" dirty="0">
                <a:latin typeface="F1"/>
              </a:rPr>
              <a:t>Imaginou-se à frente dos derradeiros instantes no mundo.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3300364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200" b="1" i="0" u="none" strike="noStrike" baseline="0" dirty="0">
                <a:latin typeface="F1"/>
              </a:rPr>
              <a:t>Quis falar, mas não conseguiu. Intensa emoção </a:t>
            </a:r>
            <a:r>
              <a:rPr lang="pt-BR" sz="3200" b="1" i="0" u="none" strike="noStrike" baseline="0" dirty="0" err="1">
                <a:latin typeface="F1"/>
              </a:rPr>
              <a:t>constringia-lhe</a:t>
            </a:r>
            <a:r>
              <a:rPr lang="pt-BR" sz="3200" b="1" i="0" u="none" strike="noStrike" baseline="0" dirty="0">
                <a:latin typeface="F1"/>
              </a:rPr>
              <a:t> a garganta.</a:t>
            </a:r>
          </a:p>
          <a:p>
            <a:pPr algn="l"/>
            <a:r>
              <a:rPr lang="pt-BR" sz="3200" b="1" i="0" u="none" strike="noStrike" baseline="0" dirty="0">
                <a:latin typeface="F1"/>
              </a:rPr>
              <a:t>Observando a expressão indefinível do olhar de </a:t>
            </a:r>
            <a:r>
              <a:rPr lang="pt-BR" sz="3200" b="1" i="0" u="none" strike="noStrike" baseline="0" dirty="0" err="1">
                <a:latin typeface="F1"/>
              </a:rPr>
              <a:t>Súbrio</a:t>
            </a:r>
            <a:r>
              <a:rPr lang="pt-BR" sz="3200" b="1" i="0" u="none" strike="noStrike" baseline="0" dirty="0">
                <a:latin typeface="F1"/>
              </a:rPr>
              <a:t>, presumiu que o assessor do comando vinha exigir-lhe a vida.</a:t>
            </a:r>
          </a:p>
          <a:p>
            <a:pPr algn="l"/>
            <a:r>
              <a:rPr lang="pt-BR" sz="3200" b="1" i="0" u="none" strike="noStrike" baseline="0" dirty="0">
                <a:latin typeface="F1"/>
              </a:rPr>
              <a:t>Porque a pausa se anunciasse mais longa, reuniu todas as forças que lhe restavam e perguntou:</a:t>
            </a:r>
          </a:p>
          <a:p>
            <a:pPr algn="l"/>
            <a:r>
              <a:rPr lang="pt-BR" sz="3200" b="1" i="0" u="none" strike="noStrike" baseline="0" dirty="0">
                <a:latin typeface="F1"/>
              </a:rPr>
              <a:t>- Que queres de mim?</a:t>
            </a:r>
            <a:endParaRPr lang="pt-BR" sz="3333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33172833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600" b="1" i="0" u="none" strike="noStrike" baseline="0" dirty="0">
                <a:latin typeface="F1"/>
              </a:rPr>
              <a:t>— Quero salvar-te — informou o soldado com ironia.</a:t>
            </a:r>
          </a:p>
          <a:p>
            <a:pPr algn="l"/>
            <a:r>
              <a:rPr lang="pt-BR" sz="3600" b="1" i="0" u="none" strike="noStrike" baseline="0" dirty="0">
                <a:latin typeface="F1"/>
              </a:rPr>
              <a:t>E, depois de certificar-se da ausência de outros ouvidos na sombra, ajuntou:</a:t>
            </a:r>
          </a:p>
          <a:p>
            <a:pPr algn="l"/>
            <a:r>
              <a:rPr lang="pt-BR" sz="3600" b="1" i="0" u="none" strike="noStrike" baseline="0" dirty="0">
                <a:latin typeface="F1"/>
              </a:rPr>
              <a:t>— Mas preciso salvar a mim também. Devo ajudar-te, sem esquecer-me...</a:t>
            </a:r>
          </a:p>
          <a:p>
            <a:pPr algn="l"/>
            <a:r>
              <a:rPr lang="pt-BR" sz="3600" b="1" i="0" u="none" strike="noStrike" baseline="0" dirty="0">
                <a:latin typeface="F1"/>
              </a:rPr>
              <a:t>Segredando quase, acentuou: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26965624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600" b="1" i="0" u="none" strike="noStrike" baseline="0" dirty="0">
                <a:latin typeface="F1"/>
              </a:rPr>
              <a:t>— Uma vida, por vezes, pede outra. Esse velho que te acompanha é meu conhecido. É um macróbio gaulês, fatigado de viver. Sei que arengou nas catacumbas, pedindo esmolas aos parvos... Certo, dominou-te com mágicas, no intuito de ganhar um prêmio de viagem a Cartago.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23473337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600" b="1" i="0" u="none" strike="noStrike" baseline="0" dirty="0">
                <a:latin typeface="F1"/>
              </a:rPr>
              <a:t>A peregrinação dele, porém, será mais longa. Deixei que embarcasse, em nossa companhia, propositadamente. Era a única solução para o meu enigma. Como defender a tua cabeça sem comprometer a minha? </a:t>
            </a:r>
            <a:r>
              <a:rPr lang="pt-BR" sz="3600" b="1" i="0" u="none" strike="noStrike" baseline="0" dirty="0" err="1">
                <a:latin typeface="F1"/>
              </a:rPr>
              <a:t>Ápio</a:t>
            </a:r>
            <a:r>
              <a:rPr lang="pt-BR" sz="3600" b="1" i="0" u="none" strike="noStrike" baseline="0" dirty="0">
                <a:latin typeface="F1"/>
              </a:rPr>
              <a:t> Corvino...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5757704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4000" b="1" i="0" u="none" strike="noStrike" baseline="0" dirty="0">
                <a:latin typeface="F1"/>
              </a:rPr>
              <a:t>O moço patrício ouvia a confidência, trêmulo de pavor, mas, no instante em que o nome do amigo era pronunciado, fez um esforço supremo e inquiriu:</a:t>
            </a:r>
          </a:p>
          <a:p>
            <a:pPr algn="l"/>
            <a:r>
              <a:rPr lang="pt-BR" sz="4000" b="1" i="0" u="none" strike="noStrike" baseline="0" dirty="0">
                <a:latin typeface="F1"/>
              </a:rPr>
              <a:t>— Que ousas insinuar?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13834375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600" b="1" i="0" u="none" strike="noStrike" baseline="0" dirty="0">
                <a:latin typeface="F1"/>
              </a:rPr>
              <a:t>Flávio </a:t>
            </a:r>
            <a:r>
              <a:rPr lang="pt-BR" sz="3600" b="1" i="0" u="none" strike="noStrike" baseline="0" dirty="0" err="1">
                <a:latin typeface="F1"/>
              </a:rPr>
              <a:t>Súbrio</a:t>
            </a:r>
            <a:r>
              <a:rPr lang="pt-BR" sz="3600" b="1" i="0" u="none" strike="noStrike" baseline="0" dirty="0">
                <a:latin typeface="F1"/>
              </a:rPr>
              <a:t>, entretanto, era demasiado frio para empolgar-se de compaixão. Embora desapontado com o sofrimento moral que impunha ao interlocutor, sorriu mordaz e aclarou:</a:t>
            </a:r>
          </a:p>
          <a:p>
            <a:pPr algn="l"/>
            <a:r>
              <a:rPr lang="pt-BR" sz="3600" b="1" i="0" u="none" strike="noStrike" baseline="0" dirty="0">
                <a:latin typeface="F1"/>
              </a:rPr>
              <a:t>— </a:t>
            </a:r>
            <a:r>
              <a:rPr lang="pt-BR" sz="3600" b="1" i="0" u="none" strike="noStrike" baseline="0" dirty="0" err="1">
                <a:latin typeface="F1"/>
              </a:rPr>
              <a:t>Ápio</a:t>
            </a:r>
            <a:r>
              <a:rPr lang="pt-BR" sz="3600" b="1" i="0" u="none" strike="noStrike" baseline="0" dirty="0">
                <a:latin typeface="F1"/>
              </a:rPr>
              <a:t> Corvino morrerá em teu lugar.</a:t>
            </a:r>
          </a:p>
          <a:p>
            <a:pPr algn="l"/>
            <a:r>
              <a:rPr lang="pt-BR" sz="3600" b="1" i="0" u="none" strike="noStrike" baseline="0" dirty="0">
                <a:latin typeface="F1"/>
              </a:rPr>
              <a:t>— Não! isso não! — clamou Varro, sem forças para enxugar o suor da fronte.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42018689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200" b="1" i="0" u="none" strike="noStrike" baseline="0" dirty="0">
                <a:latin typeface="F1"/>
              </a:rPr>
              <a:t>Fez menção de seguir até à popa, apressadamente, mas </a:t>
            </a:r>
            <a:r>
              <a:rPr lang="pt-BR" sz="3200" b="1" i="0" u="none" strike="noStrike" baseline="0" dirty="0" err="1">
                <a:latin typeface="F1"/>
              </a:rPr>
              <a:t>Súbrio</a:t>
            </a:r>
            <a:r>
              <a:rPr lang="pt-BR" sz="3200" b="1" i="0" u="none" strike="noStrike" baseline="0" dirty="0">
                <a:latin typeface="F1"/>
              </a:rPr>
              <a:t> deteve-o, murmurando:</a:t>
            </a:r>
          </a:p>
          <a:p>
            <a:pPr algn="l"/>
            <a:r>
              <a:rPr lang="pt-BR" sz="3200" b="1" i="0" u="none" strike="noStrike" baseline="0" dirty="0">
                <a:latin typeface="F1"/>
              </a:rPr>
              <a:t>— É tarde. Alguém já manejou um punhal.</a:t>
            </a:r>
          </a:p>
          <a:p>
            <a:pPr algn="l"/>
            <a:r>
              <a:rPr lang="pt-BR" sz="3200" b="1" i="0" u="none" strike="noStrike" baseline="0" dirty="0">
                <a:latin typeface="F1"/>
              </a:rPr>
              <a:t>Varro, qual se fora ferido de morte, sentiu-se baquear.</a:t>
            </a:r>
          </a:p>
          <a:p>
            <a:pPr algn="l"/>
            <a:r>
              <a:rPr lang="pt-BR" sz="3200" b="1" i="0" u="none" strike="noStrike" baseline="0" dirty="0">
                <a:latin typeface="F1"/>
              </a:rPr>
              <a:t>Reuniu, contudo, todas as energias que lhe restavam e ensaiou o impulso de arrojar-se para a câmara em que se instalara; todavia, o assessor conteve-o, de um salto, advertindo: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33578188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600" b="1" i="0" u="none" strike="noStrike" baseline="0" dirty="0">
                <a:latin typeface="F1"/>
              </a:rPr>
              <a:t>— Cuidado! Hélcio pode observar-te. É possível que o ancião esteja morto, mas, se pretendes ouvir-lhe qualquer adeus, segue, cautelosamente...</a:t>
            </a:r>
          </a:p>
          <a:p>
            <a:pPr algn="l"/>
            <a:r>
              <a:rPr lang="pt-BR" sz="3600" b="1" i="0" u="none" strike="noStrike" baseline="0" dirty="0">
                <a:latin typeface="F1"/>
              </a:rPr>
              <a:t>Entreterei o comandante e os amigos, por mais algum tempo, e procurar-te-ei no aposento, antes de conduzir Lúcio até lá.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1849046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E2272E-52E8-435A-BDD3-3C912A8611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1558" y="4405544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br>
              <a:rPr lang="pt-BR" altLang="pt-BR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altLang="pt-BR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MÓDULO 9</a:t>
            </a:r>
            <a:br>
              <a:rPr lang="pt-BR" altLang="pt-BR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altLang="pt-BR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VIRTUDES DE QUINTO VARRO EM AVE CRISTO – 4ª. PARTE</a:t>
            </a:r>
            <a:br>
              <a:rPr lang="pt-BR" altLang="pt-BR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Encontro 4</a:t>
            </a:r>
            <a:br>
              <a:rPr lang="pt-BR" altLang="pt-BR" sz="5400" b="1" i="1" dirty="0">
                <a:solidFill>
                  <a:srgbClr val="FFFF00"/>
                </a:solidFill>
                <a:latin typeface="Tahoma" panose="020B0604030504040204" pitchFamily="34" charset="0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094232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600" b="1" i="0" u="none" strike="noStrike" baseline="0" dirty="0">
                <a:latin typeface="F1"/>
              </a:rPr>
              <a:t>Nesse ponto da conversação, abandonou o companheiro à própria dor e afastou-se.</a:t>
            </a:r>
          </a:p>
          <a:p>
            <a:pPr algn="l"/>
            <a:r>
              <a:rPr lang="pt-BR" sz="3600" b="1" i="0" u="none" strike="noStrike" baseline="0" dirty="0">
                <a:latin typeface="F1"/>
              </a:rPr>
              <a:t>O moço, contendo o pranto que se lhe represava no peito, arrastou-se, a enlouquecer de angústia, até ao alojamento, onde Corvino, amordaçado, mostrava larga rosa de sangue na cobertura de linho alvo.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23871660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600" b="1" i="0" u="none" strike="noStrike" baseline="0" dirty="0">
                <a:latin typeface="F1"/>
              </a:rPr>
              <a:t>Os olhos do ancião pareciam mais lúcidos. Cravou-os no amigo com a ternura de um pai, a despedir-se de um filho querido, antes da longa viagem da morte.</a:t>
            </a:r>
          </a:p>
          <a:p>
            <a:pPr algn="l"/>
            <a:r>
              <a:rPr lang="pt-BR" sz="3600" b="1" i="0" u="none" strike="noStrike" baseline="0" dirty="0">
                <a:latin typeface="F1"/>
              </a:rPr>
              <a:t>— Quem foi o miserável que se atreveu? —perguntou Quinto Varro, libertando-lhe os movimentos da boca amordaçada.</a:t>
            </a:r>
            <a:endParaRPr lang="pt-BR" sz="3333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7065504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600" b="1" i="0" u="none" strike="noStrike" baseline="0" dirty="0">
                <a:latin typeface="F1"/>
              </a:rPr>
              <a:t>Sustentando o tórax, com a destra rugosa, o velhinho esforçou-se e falou:</a:t>
            </a:r>
          </a:p>
          <a:p>
            <a:pPr algn="l"/>
            <a:r>
              <a:rPr lang="pt-BR" sz="3600" b="1" i="0" u="none" strike="noStrike" baseline="0" dirty="0">
                <a:latin typeface="F1"/>
              </a:rPr>
              <a:t>— Filho meu, porque encolerizar o coração, quando precisamos de paz? </a:t>
            </a:r>
          </a:p>
          <a:p>
            <a:pPr algn="l"/>
            <a:r>
              <a:rPr lang="pt-BR" sz="3600" b="1" i="0" u="none" strike="noStrike" baseline="0" dirty="0">
                <a:latin typeface="F1"/>
              </a:rPr>
              <a:t>Acreditas, acaso, que alguém nos possa ferir sem a permissão de Deus? Acalma-te. Temos poucos instantes de entendimento.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13523272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4000" b="1" i="0" u="none" strike="noStrike" baseline="0" dirty="0">
                <a:latin typeface="F1"/>
              </a:rPr>
              <a:t>— Mas, o senhor é tudo o que tenho agora! meu benfeitor, meu amigo, meu pai!... — clamou o rapaz, soluçando, de joelhos, como se quisesse beber as palavras ainda firmes do ancião.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2134316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4000" b="1" i="0" u="none" strike="noStrike" baseline="0" dirty="0">
                <a:latin typeface="F1"/>
              </a:rPr>
              <a:t>— Eu sei, Varro, como te sentes — explicou </a:t>
            </a:r>
            <a:r>
              <a:rPr lang="pt-BR" sz="4000" b="1" i="0" u="none" strike="noStrike" baseline="0" dirty="0" err="1">
                <a:latin typeface="F1"/>
              </a:rPr>
              <a:t>Ápio</a:t>
            </a:r>
            <a:r>
              <a:rPr lang="pt-BR" sz="4000" b="1" i="0" u="none" strike="noStrike" baseline="0" dirty="0">
                <a:latin typeface="F1"/>
              </a:rPr>
              <a:t>, em voz sumida —, eu também reconheci, de pronto, em teu devotamento, o filho espiritual que o mundo me negou... Não chores. Quem te disse que a morte possa representar o fim?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34392699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200" b="1" i="0" u="none" strike="noStrike" baseline="0" dirty="0">
                <a:latin typeface="F1"/>
              </a:rPr>
              <a:t>Muitos companheiros nossos já vi sob a coroa da flagelação gloriosa. Todos partiram para o reino celeste, exaltando o Mestre da Cruz e, enquanto os anos me estragavam o corpo, muita vez indaguei por que razão vinha sendo poupado... Temia não merecer do Céu a graça de morrer em serviço, todavia, agora estou em paz. Tenho a felicidade do testemunho e, para cúmulo de minha alegria, tenho alguém que me ouve no limiar da vida nova...</a:t>
            </a:r>
            <a:endParaRPr lang="pt-BR" sz="3333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31499872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600" b="1" i="0" u="none" strike="noStrike" baseline="0" dirty="0">
                <a:latin typeface="F1"/>
              </a:rPr>
              <a:t>O velho fez longo intervalo para recobrar as energias e Quinto Varro, acariciando-o, em lágrimas abundantes, acrescentou:</a:t>
            </a:r>
          </a:p>
          <a:p>
            <a:pPr algn="l"/>
            <a:r>
              <a:rPr lang="pt-BR" sz="3600" b="1" i="0" u="none" strike="noStrike" baseline="0" dirty="0">
                <a:latin typeface="F1"/>
              </a:rPr>
              <a:t>— Como é difícil resignar-me à injustiça! O senhor está morrendo em meu lugar...</a:t>
            </a:r>
          </a:p>
          <a:p>
            <a:pPr algn="l"/>
            <a:r>
              <a:rPr lang="pt-BR" sz="3600" b="1" i="0" u="none" strike="noStrike" baseline="0" dirty="0">
                <a:latin typeface="F1"/>
              </a:rPr>
              <a:t>— Como podes crer assim, meu filho? A Lei Divina é feita de equilíbrios eternos. Não te revoltes, nem blasfemes. Deus dirige. Cabe-nos obedecer...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39213656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600" b="1" i="0" u="none" strike="noStrike" baseline="0" dirty="0">
                <a:latin typeface="F1"/>
              </a:rPr>
              <a:t>Após ligeira pausa, prosseguiu:</a:t>
            </a:r>
          </a:p>
          <a:p>
            <a:pPr algn="l"/>
            <a:r>
              <a:rPr lang="pt-BR" sz="3600" b="1" i="0" u="none" strike="noStrike" baseline="0" dirty="0">
                <a:latin typeface="F1"/>
              </a:rPr>
              <a:t>— Eu era pouco mais velho que tu, quando </a:t>
            </a:r>
            <a:r>
              <a:rPr lang="pt-BR" sz="3600" b="1" i="0" u="none" strike="noStrike" baseline="0" dirty="0" err="1">
                <a:latin typeface="F1"/>
              </a:rPr>
              <a:t>Átalo</a:t>
            </a:r>
            <a:r>
              <a:rPr lang="pt-BR" sz="3600" b="1" i="0" u="none" strike="noStrike" baseline="0" dirty="0">
                <a:latin typeface="F1"/>
              </a:rPr>
              <a:t> se foi... </a:t>
            </a:r>
            <a:r>
              <a:rPr lang="pt-BR" sz="3600" b="1" i="0" u="none" strike="noStrike" baseline="0" dirty="0" err="1">
                <a:latin typeface="F1"/>
              </a:rPr>
              <a:t>Despedaçou-se-me</a:t>
            </a:r>
            <a:r>
              <a:rPr lang="pt-BR" sz="3600" b="1" i="0" u="none" strike="noStrike" baseline="0" dirty="0">
                <a:latin typeface="F1"/>
              </a:rPr>
              <a:t> o coração, quando o vi marchando para o sacrifício. Antes, porém, de entrar no anfiteatro, conversámos no cárcere... Prometeu acompanhar-me os passos, depois da morte, e voltou a orientar-me.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15389232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4000" b="1" i="0" u="none" strike="noStrike" baseline="0" dirty="0">
                <a:latin typeface="F1"/>
              </a:rPr>
              <a:t>Nas horas mais aflitivas do ministério e nos dias cinzentos de tristeza e indecisão, vejo-o e </a:t>
            </a:r>
            <a:r>
              <a:rPr lang="pt-BR" sz="4000" b="1" i="0" u="none" strike="noStrike" baseline="0" dirty="0" err="1">
                <a:latin typeface="F1"/>
              </a:rPr>
              <a:t>escuto-lhe</a:t>
            </a:r>
            <a:r>
              <a:rPr lang="pt-BR" sz="4000" b="1" i="0" u="none" strike="noStrike" baseline="0" dirty="0">
                <a:latin typeface="F1"/>
              </a:rPr>
              <a:t> a palavra, junto de mim. Quem poderia admitir no túmulo o marco da separação para sempre? Não podemos olvidar que o próprio Mestre regressou do sepulcro para fortalecer os aprendizes.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37481070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4000" b="1" i="0" u="none" strike="noStrike" baseline="0" dirty="0">
                <a:latin typeface="F1"/>
              </a:rPr>
              <a:t>Varro abraçou-o, com mais ternura, e aduziu:</a:t>
            </a:r>
          </a:p>
          <a:p>
            <a:pPr algn="l"/>
            <a:r>
              <a:rPr lang="pt-BR" sz="4000" b="1" i="0" u="none" strike="noStrike" baseline="0" dirty="0">
                <a:latin typeface="F1"/>
              </a:rPr>
              <a:t>— O senhor tem fé e virtudes que estou longe de possuir. Doravante, sentir-me-ei sozinho, sozinho...</a:t>
            </a:r>
          </a:p>
          <a:p>
            <a:pPr algn="l"/>
            <a:r>
              <a:rPr lang="pt-BR" sz="4000" b="1" i="0" u="none" strike="noStrike" baseline="0" dirty="0">
                <a:latin typeface="F1"/>
              </a:rPr>
              <a:t>— Onde situas a confiança em Deus? És moço. Os dias amadurecem a experiência.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2606356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4000" b="1" i="0" u="none" strike="noStrike" baseline="0" dirty="0">
                <a:latin typeface="F1"/>
              </a:rPr>
              <a:t>Quando o navio se pôs em movimento, </a:t>
            </a:r>
            <a:r>
              <a:rPr lang="pt-BR" sz="4000" b="1" i="0" u="none" strike="noStrike" baseline="0" dirty="0" err="1">
                <a:latin typeface="F1"/>
              </a:rPr>
              <a:t>Ápio</a:t>
            </a:r>
            <a:r>
              <a:rPr lang="pt-BR" sz="4000" b="1" i="0" u="none" strike="noStrike" baseline="0" dirty="0">
                <a:latin typeface="F1"/>
              </a:rPr>
              <a:t> Corvino sorriu para o companheiro, como se </a:t>
            </a:r>
            <a:r>
              <a:rPr lang="pt-BR" sz="4000" b="1" i="0" u="none" strike="noStrike" baseline="0" dirty="0" err="1">
                <a:latin typeface="F1"/>
              </a:rPr>
              <a:t>fõra</a:t>
            </a:r>
            <a:r>
              <a:rPr lang="pt-BR" sz="4000" b="1" i="0" u="none" strike="noStrike" baseline="0" dirty="0">
                <a:latin typeface="F1"/>
              </a:rPr>
              <a:t> uma criança viajando para uma festa. </a:t>
            </a:r>
          </a:p>
          <a:p>
            <a:pPr algn="l"/>
            <a:r>
              <a:rPr lang="pt-BR" sz="4000" b="1" i="0" u="none" strike="noStrike" baseline="0" dirty="0">
                <a:latin typeface="F1"/>
              </a:rPr>
              <a:t>A princípio, ouviram as pancadas rítmicas dos martelos que controlavam a ginástica dos remadores, mas, em seguida, o vento começou a sibilar fortemente.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65674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4400" b="1" i="0" u="none" strike="noStrike" baseline="0" dirty="0">
                <a:latin typeface="F1"/>
              </a:rPr>
              <a:t>Atende às instruções do Mestre e nova luz brilhará em tua alma... Em </a:t>
            </a:r>
            <a:r>
              <a:rPr lang="pt-BR" sz="4400" b="1" i="0" u="none" strike="noStrike" baseline="0" dirty="0" err="1">
                <a:latin typeface="F1"/>
              </a:rPr>
              <a:t>Lião</a:t>
            </a:r>
            <a:r>
              <a:rPr lang="pt-BR" sz="4400" b="1" i="0" u="none" strike="noStrike" baseline="0" dirty="0">
                <a:latin typeface="F1"/>
              </a:rPr>
              <a:t>, muitos de nossos irmãos relacionam-se com os mortos, que são simplesmente os vivos da eternidade.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37347515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600" b="1" i="0" u="none" strike="noStrike" baseline="0" dirty="0">
                <a:latin typeface="F1"/>
              </a:rPr>
              <a:t>Em nossos ofícios, comunicam-se conosco e amparam-nos cada dia... Em muitas ocasiões, nos martírios, tenho visto companheiros que nos precederam recebendo os que são perseguidos até o sangue... Acredito, pois, que poderemos continuar sempre juntos... A Igreja, para mim, não é senão o Espírito do Cristo em comunhão com os homens...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21161548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600" b="1" i="0" u="none" strike="noStrike" baseline="0" dirty="0">
                <a:latin typeface="F1"/>
              </a:rPr>
              <a:t>Nesse instante, Corvino arquejou penosamente Fitou no amigo os olhos calmos, com mais insistência, e prosseguiu:</a:t>
            </a:r>
          </a:p>
          <a:p>
            <a:pPr algn="l"/>
            <a:r>
              <a:rPr lang="pt-BR" sz="3600" b="1" i="0" u="none" strike="noStrike" baseline="0" dirty="0">
                <a:latin typeface="F1"/>
              </a:rPr>
              <a:t>— Sei que te vês relegado à solidão, sem parentes, sem lar... Mas não te esqueças da imensa família humana. Por muitos séculos, ainda, os servidores de Jesus serão almas desajustadas na Terra... Nossos filhos e irmãos encontram-se dispersos em toda a parte...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24478488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200" b="1" i="0" u="none" strike="noStrike" baseline="0" dirty="0">
                <a:latin typeface="F1"/>
              </a:rPr>
              <a:t>Enquanto houver um gemido de dor no mundo ou uma nesga de sombra no espírito do povo, nossa tarefa não terminará... Por agora, somos desprezados e escarnecidos, no caminho do Pastor Celeste que nos legou o sacrifício por abençoada libertação e, amanhã, talvez, legiões de homens tombarão pelos princípios do Mestre, que, sendo tão simples em seus fundamentos, provocam o furor e a reação das trevas que ainda governam as nações...</a:t>
            </a:r>
            <a:endParaRPr lang="pt-BR" sz="3333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15294991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200" b="1" i="0" u="none" strike="noStrike" baseline="0" dirty="0">
                <a:latin typeface="F1"/>
              </a:rPr>
              <a:t>Morreremos e renasceremos na carne muitas vezes... até que possamos contemplar a vitória da fraternidade e da verdadeira paz... Contudo, é indispensável amar muito para, antes, vencermos a nós mesmos. Nunca odeies, filho meu! Bendize constantemente as mãos que te ferirem. Desculpa os erros dos outros, com sinceridade e pleno olvido de todo mal. Ama e ajuda sempre, ainda mesmo os que te pareçam duros e ingratos... Nossas afeições não desaparecem.</a:t>
            </a:r>
            <a:endParaRPr lang="pt-BR" sz="3333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428130823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200" b="1" i="0" u="none" strike="noStrike" baseline="0" dirty="0">
                <a:latin typeface="F1"/>
              </a:rPr>
              <a:t>Quem exercita a compreensão do Evangelho acende lume no próprio coração para clarear a senda dos entes queridos, na Terra ou além da morte... Tua mulher e teu filhinho não se perderam... Tornarás a encontrá-los em novo nível de amor... Até lá, porém, luta na conquista de ti próprio!... O mundo reclama servidores leais ao bem... Não procures riquezas que o desengano enferruja... Não te prendas a ilusões e nem exijas da Terra mais do que a Terra te possa dar... Só uma felicidade jamais termina — a felicidade do amor que honra a Deus no serviço aos semelhantes...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7825760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4400" b="1" i="0" u="none" strike="noStrike" baseline="0" dirty="0">
                <a:latin typeface="F1"/>
              </a:rPr>
              <a:t>Em seguida, descansou por alguns momentos.</a:t>
            </a:r>
          </a:p>
          <a:p>
            <a:pPr algn="l"/>
            <a:r>
              <a:rPr lang="pt-BR" sz="4400" b="1" i="0" u="none" strike="noStrike" baseline="0" dirty="0">
                <a:latin typeface="F1"/>
              </a:rPr>
              <a:t>Com muita dificuldade, retirou de sob a túnica velha bolsa ensebada, que continha um punhado de moedas, e deu-a ao rapaz, solicitando:</a:t>
            </a:r>
          </a:p>
        </p:txBody>
      </p:sp>
    </p:spTree>
    <p:extLst>
      <p:ext uri="{BB962C8B-B14F-4D97-AF65-F5344CB8AC3E}">
        <p14:creationId xmlns:p14="http://schemas.microsoft.com/office/powerpoint/2010/main" val="12832013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600" b="1" i="0" u="none" strike="noStrike" baseline="0" dirty="0">
                <a:latin typeface="F1"/>
              </a:rPr>
              <a:t>— Varro, na igreja de </a:t>
            </a:r>
            <a:r>
              <a:rPr lang="pt-BR" sz="3600" b="1" i="0" u="none" strike="noStrike" baseline="0" dirty="0" err="1">
                <a:latin typeface="F1"/>
              </a:rPr>
              <a:t>Lião</a:t>
            </a:r>
            <a:r>
              <a:rPr lang="pt-BR" sz="3600" b="1" i="0" u="none" strike="noStrike" baseline="0" dirty="0">
                <a:latin typeface="F1"/>
              </a:rPr>
              <a:t>, existe um antigo pregador de nome Horácio Niger. É meu companheiro de trabalho, a quem te peço apresentar minhas notícias e saudações... Quando possível, entrega-lhe as cartas de que sou mensageiro e, em meu nome, confia-lhe estes recursos... Dize-lhe que é tudo quanto pude recolher em Roma, em favor das nossas crianças, asiladas na igreja...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104122824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600" b="1" i="0" u="none" strike="noStrike" baseline="0" dirty="0">
                <a:latin typeface="F1"/>
              </a:rPr>
              <a:t>O moço recebeu o depósito com respeitosa ternura.</a:t>
            </a:r>
          </a:p>
          <a:p>
            <a:pPr algn="l"/>
            <a:r>
              <a:rPr lang="pt-BR" sz="3600" b="1" i="0" u="none" strike="noStrike" baseline="0" dirty="0">
                <a:latin typeface="F1"/>
              </a:rPr>
              <a:t>Logo após, com muito esforço, Corvino pediu-lhe abrisse alguma página cristã para a leitura em voz alta.</a:t>
            </a:r>
          </a:p>
          <a:p>
            <a:pPr algn="l"/>
            <a:r>
              <a:rPr lang="pt-BR" sz="3600" b="1" i="0" u="none" strike="noStrike" baseline="0" dirty="0">
                <a:latin typeface="F1"/>
              </a:rPr>
              <a:t>Queria guardar um pensamento das Sagradas Anotações, antes de morrer.</a:t>
            </a:r>
          </a:p>
          <a:p>
            <a:pPr algn="l"/>
            <a:r>
              <a:rPr lang="pt-BR" sz="3600" b="1" i="0" u="none" strike="noStrike" baseline="0" dirty="0">
                <a:latin typeface="F1"/>
              </a:rPr>
              <a:t>Quinto Varro atendeu com presteza.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8491741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4000" b="1" i="0" u="none" strike="noStrike" baseline="0" dirty="0">
                <a:latin typeface="F1"/>
              </a:rPr>
              <a:t>Retirou, ao acaso, uma folha gasta do pergaminho, num rolo de instruções, e, à claridade bruxuleante da tocha que ardia junto ao leito, repetiu as belas palavras de Simão Pedro ao aleijado da Porta Formosa: — Ouro e prata não tenho, mas o que tenho, isso te dou». </a:t>
            </a:r>
            <a:r>
              <a:rPr lang="pt-BR" sz="4000" b="1" i="0" u="none" strike="noStrike" baseline="0" dirty="0">
                <a:latin typeface="F2"/>
              </a:rPr>
              <a:t> (Atos dos Apóstolos, capítulo 3, versículo 6)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143522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4000" b="1" i="0" u="none" strike="noStrike" baseline="0" dirty="0">
                <a:latin typeface="F1"/>
              </a:rPr>
              <a:t>Varro ausentou-se, prometendo buscar o amigo a fim de apresentá-lo ao capitão; mais tarde, entretanto, Corvino pediu-lhe fosse adiada a visita para o dia seguinte, asseverando que pretendia orar e descansar.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197842517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4000" b="1" i="0" u="none" strike="noStrike" baseline="0" dirty="0">
                <a:latin typeface="F1"/>
              </a:rPr>
              <a:t>Corvino fitou o companheiro, desenhando largo sorriso nos lábios descorados, como a dizer que oferecia naquela hora a Deus e aos homens o seu próprio coração.</a:t>
            </a:r>
          </a:p>
          <a:p>
            <a:pPr algn="l"/>
            <a:r>
              <a:rPr lang="pt-BR" sz="4000" b="1" i="0" u="none" strike="noStrike" baseline="0" dirty="0">
                <a:latin typeface="F1"/>
              </a:rPr>
              <a:t>Compridos instantes desdobraram-se pesados e aflitivos.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216416038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600" b="1" i="0" u="none" strike="noStrike" baseline="0" dirty="0">
                <a:latin typeface="F1"/>
              </a:rPr>
              <a:t>O rapaz julgou que o venerando amigo houvesse alcançado o derradeiro minuto, todavia, o ancião, qual se despertasse de curta mas concentrada prece, falou ainda:</a:t>
            </a:r>
          </a:p>
          <a:p>
            <a:pPr algn="l"/>
            <a:r>
              <a:rPr lang="pt-BR" sz="3600" b="1" i="0" u="none" strike="noStrike" baseline="0" dirty="0">
                <a:latin typeface="F1"/>
              </a:rPr>
              <a:t>— Varro, se possível... desejaria ver o céu, antes de morrer...  </a:t>
            </a:r>
          </a:p>
          <a:p>
            <a:pPr algn="l"/>
            <a:r>
              <a:rPr lang="pt-BR" sz="3600" b="1" i="0" u="none" strike="noStrike" baseline="0" dirty="0">
                <a:latin typeface="F1"/>
              </a:rPr>
              <a:t>O interpelado atendeu, de pronto.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19170498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200" b="1" i="0" u="none" strike="noStrike" baseline="0" dirty="0">
                <a:latin typeface="F1"/>
              </a:rPr>
              <a:t>Descerrou pequena abertura do interior da câmara, que funcionava à guisa de janela.</a:t>
            </a:r>
          </a:p>
          <a:p>
            <a:pPr algn="l"/>
            <a:r>
              <a:rPr lang="pt-BR" sz="3200" b="1" i="0" u="none" strike="noStrike" baseline="0" dirty="0">
                <a:latin typeface="F1"/>
              </a:rPr>
              <a:t>O vento entrou, de imediato, em lufadas fortes e frescas, apagando a luz mortiça, mas o luar, em prateado jorro, invadiu o recinto. </a:t>
            </a:r>
          </a:p>
          <a:p>
            <a:pPr algn="l"/>
            <a:r>
              <a:rPr lang="pt-BR" sz="3200" b="1" i="0" u="none" strike="noStrike" baseline="0" dirty="0">
                <a:latin typeface="F1"/>
              </a:rPr>
              <a:t>Com inexcedível carinho, o rapaz tomou o velho ao colo, dando a idéia de satisfazer a uma criança doente, e conduziu-o à magnífica visão da noite.</a:t>
            </a:r>
            <a:endParaRPr lang="pt-BR" sz="3333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148106779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200" b="1" i="0" u="none" strike="noStrike" baseline="0" dirty="0">
                <a:latin typeface="F1"/>
              </a:rPr>
              <a:t>Ao doce clarão da Lua, o semblante de </a:t>
            </a:r>
            <a:r>
              <a:rPr lang="pt-BR" sz="3200" b="1" i="0" u="none" strike="noStrike" baseline="0" dirty="0" err="1">
                <a:latin typeface="F1"/>
              </a:rPr>
              <a:t>Ápio</a:t>
            </a:r>
            <a:r>
              <a:rPr lang="pt-BR" sz="3200" b="1" i="0" u="none" strike="noStrike" baseline="0" dirty="0">
                <a:latin typeface="F1"/>
              </a:rPr>
              <a:t> Corvino assemelhava-se a vivo retrato de algum antigo profeta que surgisse, ali, de improviso, nimbado de esplendor. Seus olhos serenos e brilhantes devassaram o firmamento, onde multidões de estrelas faiscavam, sublimes..</a:t>
            </a:r>
          </a:p>
          <a:p>
            <a:pPr algn="l"/>
            <a:r>
              <a:rPr lang="pt-BR" sz="3200" b="1" i="0" u="none" strike="noStrike" baseline="0" dirty="0">
                <a:latin typeface="F1"/>
              </a:rPr>
              <a:t>Depois de um minuto de silenciosa expectativa, falou em voz apagada:</a:t>
            </a:r>
          </a:p>
          <a:p>
            <a:pPr algn="l"/>
            <a:r>
              <a:rPr lang="pt-BR" sz="3200" b="1" i="0" u="none" strike="noStrike" baseline="0" dirty="0">
                <a:latin typeface="F1"/>
              </a:rPr>
              <a:t>— Como é linda a nossa verdadeira pátria!...</a:t>
            </a:r>
            <a:endParaRPr lang="pt-BR" sz="3333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363676803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600" b="1" i="0" u="none" strike="noStrike" baseline="0" dirty="0">
                <a:latin typeface="F1"/>
              </a:rPr>
              <a:t>E, voltando-se com brandura para o moço em lágrimas, concluiu:</a:t>
            </a:r>
          </a:p>
          <a:p>
            <a:pPr algn="l"/>
            <a:r>
              <a:rPr lang="pt-BR" sz="3600" b="1" i="0" u="none" strike="noStrike" baseline="0" dirty="0">
                <a:latin typeface="F1"/>
              </a:rPr>
              <a:t>— Eis a cidade de nosso Deus!...</a:t>
            </a:r>
          </a:p>
          <a:p>
            <a:pPr algn="l"/>
            <a:r>
              <a:rPr lang="pt-BR" sz="3600" b="1" i="0" u="none" strike="noStrike" baseline="0" dirty="0">
                <a:latin typeface="F1"/>
              </a:rPr>
              <a:t>Nesse instante, contudo, o corpo do patriarca foi sacudido por uma onda de vida nova. Seu olhar, que empalidecera, devagarinho, voltou a possuir estranho brilho, como que reanimado por milagrosa força.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299869987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200" b="1" i="0" u="none" strike="noStrike" baseline="0" dirty="0">
                <a:latin typeface="F1"/>
              </a:rPr>
              <a:t>Denunciando uma alegria desvairada, bradou:</a:t>
            </a:r>
          </a:p>
          <a:p>
            <a:pPr algn="l"/>
            <a:r>
              <a:rPr lang="pt-BR" sz="3200" b="1" i="0" u="none" strike="noStrike" baseline="0" dirty="0">
                <a:latin typeface="F1"/>
              </a:rPr>
              <a:t>— Abriu-se o grande caminho!... É </a:t>
            </a:r>
            <a:r>
              <a:rPr lang="pt-BR" sz="3200" b="1" i="0" u="none" strike="noStrike" baseline="0" dirty="0" err="1">
                <a:latin typeface="F1"/>
              </a:rPr>
              <a:t>Átalo</a:t>
            </a:r>
            <a:r>
              <a:rPr lang="pt-BR" sz="3200" b="1" i="0" u="none" strike="noStrike" baseline="0" dirty="0">
                <a:latin typeface="F1"/>
              </a:rPr>
              <a:t> que vem!... Ó meu Deus, como é sublime o carro de ouro!... Centenas de estrelas brilham !... Oh !... é </a:t>
            </a:r>
            <a:r>
              <a:rPr lang="pt-BR" sz="3200" b="1" i="0" u="none" strike="noStrike" baseline="0" dirty="0" err="1">
                <a:latin typeface="F1"/>
              </a:rPr>
              <a:t>Átalo</a:t>
            </a:r>
            <a:r>
              <a:rPr lang="pt-BR" sz="3200" b="1" i="0" u="none" strike="noStrike" baseline="0" dirty="0">
                <a:latin typeface="F1"/>
              </a:rPr>
              <a:t> e Maturo, Santo e Alexandre... Alcibíades e </a:t>
            </a:r>
            <a:r>
              <a:rPr lang="pt-BR" sz="3200" b="1" i="0" u="none" strike="noStrike" baseline="0" dirty="0" err="1">
                <a:latin typeface="F1"/>
              </a:rPr>
              <a:t>Pôntico</a:t>
            </a:r>
            <a:r>
              <a:rPr lang="pt-BR" sz="3200" b="1" i="0" u="none" strike="noStrike" baseline="0" dirty="0">
                <a:latin typeface="F1"/>
              </a:rPr>
              <a:t>... </a:t>
            </a:r>
            <a:r>
              <a:rPr lang="pt-BR" sz="3200" b="1" i="0" u="none" strike="noStrike" baseline="0" dirty="0" err="1">
                <a:latin typeface="F1"/>
              </a:rPr>
              <a:t>Pontimiana</a:t>
            </a:r>
            <a:r>
              <a:rPr lang="pt-BR" sz="3200" b="1" i="0" u="none" strike="noStrike" baseline="0" dirty="0">
                <a:latin typeface="F1"/>
              </a:rPr>
              <a:t> e Blandina... (</a:t>
            </a:r>
            <a:r>
              <a:rPr lang="pt-BR" sz="3200" b="1" i="0" u="none" strike="noStrike" baseline="0" dirty="0">
                <a:latin typeface="F2"/>
              </a:rPr>
              <a:t>O agonizante recebia a visita espiritual de alguns dos mártires cristãos de </a:t>
            </a:r>
            <a:r>
              <a:rPr lang="pt-BR" sz="3200" b="1" i="0" u="none" strike="noStrike" baseline="0" dirty="0" err="1">
                <a:latin typeface="F2"/>
              </a:rPr>
              <a:t>Lião</a:t>
            </a:r>
            <a:r>
              <a:rPr lang="pt-BR" sz="3200" b="1" i="0" u="none" strike="noStrike" baseline="0" dirty="0">
                <a:latin typeface="F2"/>
              </a:rPr>
              <a:t>, flagelados no ano de 177.) </a:t>
            </a:r>
            <a:endParaRPr lang="pt-BR" sz="3333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316989846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600" b="1" i="0" u="none" strike="noStrike" baseline="0" dirty="0">
                <a:latin typeface="F1"/>
              </a:rPr>
              <a:t>O ancião ensaiava o gesto de quem se dispunha a cair de joelhos, totalmente esquecido da presença de Varro e da precariedade da própria condição física.</a:t>
            </a:r>
          </a:p>
          <a:p>
            <a:pPr algn="l"/>
            <a:r>
              <a:rPr lang="pt-BR" sz="3600" b="1" i="0" u="none" strike="noStrike" baseline="0" dirty="0">
                <a:latin typeface="F1"/>
              </a:rPr>
              <a:t>— Oh!... Senhor! quanta bondade!... não mereço!... sou indigno!... — continuava dizendo, em voz arrastada.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393479421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200" b="1" i="0" u="none" strike="noStrike" baseline="0" dirty="0">
                <a:latin typeface="F1"/>
              </a:rPr>
              <a:t>O pranto </a:t>
            </a:r>
            <a:r>
              <a:rPr lang="pt-BR" sz="3200" b="1" i="0" u="none" strike="noStrike" baseline="0" dirty="0" err="1">
                <a:latin typeface="F1"/>
              </a:rPr>
              <a:t>escorria-lhe</a:t>
            </a:r>
            <a:r>
              <a:rPr lang="pt-BR" sz="3200" b="1" i="0" u="none" strike="noStrike" baseline="0" dirty="0">
                <a:latin typeface="F1"/>
              </a:rPr>
              <a:t> agora dos olhos inexplicavelmente revigorados, contudo, Varro, cuidadosamente, reconduziu-o ao leito manchado de sangue.</a:t>
            </a:r>
          </a:p>
          <a:p>
            <a:pPr algn="l"/>
            <a:r>
              <a:rPr lang="pt-BR" sz="3200" b="1" i="0" u="none" strike="noStrike" baseline="0" dirty="0">
                <a:latin typeface="F1"/>
              </a:rPr>
              <a:t>Novamente deitado, o velhinho calou-se. Todavia, aos raios do luar que iluminava a câmara, o moço patrício viu-lhe o olhar, nas vascas da morte, coroado de indefiníveis fulgurações, parecendo fixar paisagens festivas, em santo deslumbramento.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200601206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200" b="1" i="0" u="none" strike="noStrike" baseline="0" dirty="0">
                <a:latin typeface="F1"/>
              </a:rPr>
              <a:t>Com as mãos nas dele, notou que o agonizante lhe apertava a destra, a despedir-se.</a:t>
            </a:r>
          </a:p>
          <a:p>
            <a:pPr algn="l"/>
            <a:r>
              <a:rPr lang="pt-BR" sz="3200" b="1" i="0" u="none" strike="noStrike" baseline="0" dirty="0">
                <a:latin typeface="F1"/>
              </a:rPr>
              <a:t>A corrente sanguínea parecia contida pela força mental do moribundo, interessado em satisfazer aos últimos deveres, mas, quando a tranquilidade se lhe estampou na fisionomia engelhada e nobre, o sangue jorrou abundantemente da chaga aberta, encharcando o sudário de linho.</a:t>
            </a:r>
            <a:endParaRPr lang="pt-BR" sz="3333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350006296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4000" b="1" i="0" u="none" strike="noStrike" baseline="0" dirty="0">
                <a:latin typeface="F1"/>
              </a:rPr>
              <a:t>O rapaz notou que o fatigado coração do apóstolo parou devagar, à maneira de máquina agindo sem violência. A respiração desapareceu, como a de um pássaro que adormece na morte. O corpo inteiriçou-se. </a:t>
            </a:r>
          </a:p>
          <a:p>
            <a:pPr algn="l"/>
            <a:r>
              <a:rPr lang="pt-BR" sz="4000" b="1" i="0" u="none" strike="noStrike" baseline="0" dirty="0">
                <a:latin typeface="F1"/>
              </a:rPr>
              <a:t>Varro compreendeu que era o fim.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2425954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600" b="1" i="0" u="none" strike="noStrike" baseline="0" dirty="0">
                <a:latin typeface="F1"/>
              </a:rPr>
              <a:t>O jovem afastou-se na direção da proa, onde passou a entender-se com alguns marinheiros. Tentou avistar-se com o comandante, mas Hélcio Lúcio, em companhia de Flávio </a:t>
            </a:r>
            <a:r>
              <a:rPr lang="pt-BR" sz="3600" b="1" i="0" u="none" strike="noStrike" baseline="0" dirty="0" err="1">
                <a:latin typeface="F1"/>
              </a:rPr>
              <a:t>Súbrio</a:t>
            </a:r>
            <a:r>
              <a:rPr lang="pt-BR" sz="3600" b="1" i="0" u="none" strike="noStrike" baseline="0" dirty="0">
                <a:latin typeface="F1"/>
              </a:rPr>
              <a:t> e de mais dois patrícios destacados, trocava idéias com eles, em mesa distante, conversando animadamente.</a:t>
            </a:r>
          </a:p>
          <a:p>
            <a:pPr algn="l"/>
            <a:r>
              <a:rPr lang="pt-BR" sz="3600" b="1" i="0" u="none" strike="noStrike" baseline="0" dirty="0">
                <a:latin typeface="F1"/>
              </a:rPr>
              <a:t>Anoitecera de todo.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112457276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4000" b="1" i="0" u="none" strike="noStrike" baseline="0" dirty="0">
                <a:latin typeface="F1"/>
              </a:rPr>
              <a:t>Sentindo-se, então, vergastado por uma dor sem limites, abraçou-se ao cadáver, suplicando:</a:t>
            </a:r>
          </a:p>
          <a:p>
            <a:pPr algn="l"/>
            <a:r>
              <a:rPr lang="pt-BR" sz="4000" b="1" i="0" u="none" strike="noStrike" baseline="0" dirty="0">
                <a:latin typeface="F1"/>
              </a:rPr>
              <a:t>— Corvino, meu amigo, meu pai!... Não me abandones! De onde estiveres, protege-me os passos. Não me deixes cair em tentação. 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78204839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200" b="1" i="0" u="none" strike="noStrike" baseline="0" dirty="0">
                <a:latin typeface="F1"/>
              </a:rPr>
              <a:t>Fortalece-me o ânimo fraco! Dá-me fé, paciência, coragem... Os soluços do jovem repetiam-se abafados, quando a porta foi escancarada, estrepitosamente, e </a:t>
            </a:r>
            <a:r>
              <a:rPr lang="pt-BR" sz="3200" b="1" i="0" u="none" strike="noStrike" baseline="0" dirty="0" err="1">
                <a:latin typeface="F1"/>
              </a:rPr>
              <a:t>Súbrio</a:t>
            </a:r>
            <a:r>
              <a:rPr lang="pt-BR" sz="3200" b="1" i="0" u="none" strike="noStrike" baseline="0" dirty="0">
                <a:latin typeface="F1"/>
              </a:rPr>
              <a:t> entrou com uma tocha, iluminando o quadro doloroso. Vendo o rapaz agarrado ao morto, sacudiu-o, violento, exclamando:</a:t>
            </a:r>
          </a:p>
          <a:p>
            <a:pPr algn="l"/>
            <a:r>
              <a:rPr lang="pt-BR" sz="3200" b="1" i="0" u="none" strike="noStrike" baseline="0" dirty="0">
                <a:latin typeface="F1"/>
              </a:rPr>
              <a:t>— Louco! que fazes? O tempo é precioso. Em breves minutos, Hélcio virá. É indispensável que não te encontre. Embriaguei-o para salvar-te. Não poderá ver o semblante do morto.</a:t>
            </a:r>
            <a:endParaRPr lang="pt-BR" sz="3333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220426487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4000" b="1" i="0" u="none" strike="noStrike" baseline="0" dirty="0">
                <a:latin typeface="F1"/>
              </a:rPr>
              <a:t>Afastou Quinto Varro, brutalmente, e envolveu o corpo agora inerte no grande lençol, que foi amarrado, acima da cabeça hirta. Em seguida, dirigiu-se, de novo, ao rapaz, em voz baixa e enérgica.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410113617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600" b="1" i="0" u="none" strike="noStrike" baseline="0" dirty="0">
                <a:latin typeface="F1"/>
              </a:rPr>
              <a:t>— A esquerda, encontrarás uma escada, esperando-te e, sob a escada, há um bote que eu mesmo preparei. Foge nele. O vento levar-te-á para a costa. Mas, ouve! busca outras terras e muda de nome. A partir de hoje, para Roma e para a tua família, estás sepultado nas águas.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349700728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4000" b="1" i="0" u="none" strike="noStrike" baseline="0" dirty="0">
                <a:latin typeface="F1"/>
              </a:rPr>
              <a:t>O moço quis reagir e enfrentar dignamente a situação, contudo, lembrou que, se Corvino lhe havia tomado o lugar na morte, cabia-lhe substitui-lo na vida, e, sentindo numa das mãos o peso da bolsa que o herói lhe havia confiado, silenciou, humilde, em lágrimas.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111446245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4000" b="1" i="0" u="none" strike="noStrike" baseline="0" dirty="0">
                <a:latin typeface="F1"/>
              </a:rPr>
              <a:t>— Conduze contigo a bagagem do velho, mas deixa os teus documentos — avisou Flávio </a:t>
            </a:r>
            <a:r>
              <a:rPr lang="pt-BR" sz="4000" b="1" i="0" u="none" strike="noStrike" baseline="0" dirty="0" err="1">
                <a:latin typeface="F1"/>
              </a:rPr>
              <a:t>Súbrio</a:t>
            </a:r>
            <a:r>
              <a:rPr lang="pt-BR" sz="4000" b="1" i="0" u="none" strike="noStrike" baseline="0" dirty="0">
                <a:latin typeface="F1"/>
              </a:rPr>
              <a:t>, decidido —; </a:t>
            </a:r>
            <a:r>
              <a:rPr lang="pt-BR" sz="4000" b="1" i="0" u="none" strike="noStrike" baseline="0" dirty="0" err="1">
                <a:latin typeface="F1"/>
              </a:rPr>
              <a:t>Opílio</a:t>
            </a:r>
            <a:r>
              <a:rPr lang="pt-BR" sz="4000" b="1" i="0" u="none" strike="noStrike" baseline="0" dirty="0">
                <a:latin typeface="F1"/>
              </a:rPr>
              <a:t> </a:t>
            </a:r>
            <a:r>
              <a:rPr lang="pt-BR" sz="4000" b="1" i="0" u="none" strike="noStrike" baseline="0" dirty="0" err="1">
                <a:latin typeface="F1"/>
              </a:rPr>
              <a:t>Vetúrio</a:t>
            </a:r>
            <a:r>
              <a:rPr lang="pt-BR" sz="4000" b="1" i="0" u="none" strike="noStrike" baseline="0" dirty="0">
                <a:latin typeface="F1"/>
              </a:rPr>
              <a:t> deve certificar-se de que desapareceste para sempre.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221387200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200" b="1" i="0" u="none" strike="noStrike" baseline="0" dirty="0">
                <a:latin typeface="F1"/>
              </a:rPr>
              <a:t>Todavia, quando o jovem reunira nas mãos a herança do apóstolo, o bastão de Hélcio Lúcio tocou rudemente a porta.</a:t>
            </a:r>
          </a:p>
          <a:p>
            <a:pPr algn="l"/>
            <a:r>
              <a:rPr lang="pt-BR" sz="3200" b="1" i="0" u="none" strike="noStrike" baseline="0" dirty="0" err="1">
                <a:latin typeface="F1"/>
              </a:rPr>
              <a:t>Súbrio</a:t>
            </a:r>
            <a:r>
              <a:rPr lang="pt-BR" sz="3200" b="1" i="0" u="none" strike="noStrike" baseline="0" dirty="0">
                <a:latin typeface="F1"/>
              </a:rPr>
              <a:t> arrastou Varro para trás de um armário de bordo e atendeu.</a:t>
            </a:r>
          </a:p>
          <a:p>
            <a:pPr algn="l"/>
            <a:r>
              <a:rPr lang="pt-BR" sz="3200" b="1" i="0" u="none" strike="noStrike" baseline="0" dirty="0">
                <a:latin typeface="F1"/>
              </a:rPr>
              <a:t>O comandante ébrio entrou, desferiu uma gargalhada seca, ao observar o fardo ensanguentado, e falou:</a:t>
            </a:r>
          </a:p>
          <a:p>
            <a:pPr algn="l"/>
            <a:r>
              <a:rPr lang="pt-BR" sz="3200" b="1" i="0" u="none" strike="noStrike" baseline="0" dirty="0">
                <a:latin typeface="F1"/>
              </a:rPr>
              <a:t>— Muito bem, </a:t>
            </a:r>
            <a:r>
              <a:rPr lang="pt-BR" sz="3200" b="1" i="0" u="none" strike="noStrike" baseline="0" dirty="0" err="1">
                <a:latin typeface="F1"/>
              </a:rPr>
              <a:t>Súbrio</a:t>
            </a:r>
            <a:r>
              <a:rPr lang="pt-BR" sz="3200" b="1" i="0" u="none" strike="noStrike" baseline="0" dirty="0">
                <a:latin typeface="F1"/>
              </a:rPr>
              <a:t>! A tua eficiência é de pasmar. Tudo pronto?</a:t>
            </a:r>
            <a:endParaRPr lang="pt-BR" sz="3333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18536537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200" b="1" i="0" u="none" strike="noStrike" baseline="0" dirty="0">
                <a:latin typeface="F1"/>
              </a:rPr>
              <a:t>— Perfeitamente — esclareceu o assessor, em atitude servil.</a:t>
            </a:r>
          </a:p>
          <a:p>
            <a:pPr algn="l"/>
            <a:r>
              <a:rPr lang="pt-BR" sz="3200" b="1" i="0" u="none" strike="noStrike" baseline="0" dirty="0">
                <a:latin typeface="F1"/>
              </a:rPr>
              <a:t>Cambaleando, Hélcio aplicou algumas bastonadas no cadáver e observou:</a:t>
            </a:r>
          </a:p>
          <a:p>
            <a:pPr algn="l"/>
            <a:r>
              <a:rPr lang="pt-BR" sz="3200" b="1" i="0" u="none" strike="noStrike" baseline="0" dirty="0">
                <a:latin typeface="F1"/>
              </a:rPr>
              <a:t>— Grande maroto, o nosso </a:t>
            </a:r>
            <a:r>
              <a:rPr lang="pt-BR" sz="3200" b="1" i="0" u="none" strike="noStrike" baseline="0" dirty="0" err="1">
                <a:latin typeface="F1"/>
              </a:rPr>
              <a:t>Opílio</a:t>
            </a:r>
            <a:r>
              <a:rPr lang="pt-BR" sz="3200" b="1" i="0" u="none" strike="noStrike" baseline="0" dirty="0">
                <a:latin typeface="F1"/>
              </a:rPr>
              <a:t>. Este pobretão de Varro poderia ter sido liquidado em qualquer viela de Roma. Por que semelhante homenagem, a de matá-lo no mar? Enfim, compreendo. Um patrício decente nunca deve ferir a sensibilidade de uma bela mulher.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402214625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600" b="1" i="0" u="none" strike="noStrike" baseline="0" dirty="0">
                <a:latin typeface="F1"/>
              </a:rPr>
              <a:t>Reclamou do auxiliar a documentação do morto e, em voz pitoresca, determinou:</a:t>
            </a:r>
          </a:p>
          <a:p>
            <a:pPr algn="l"/>
            <a:r>
              <a:rPr lang="pt-BR" sz="3600" b="1" i="0" u="none" strike="noStrike" baseline="0" dirty="0">
                <a:latin typeface="F1"/>
              </a:rPr>
              <a:t>— Dá comida aos peixes, ainda hoje, e não nos esqueçamos de esclarecer a nobre Cíntia Júlia de que o marido, em missão de vigilância contra a praga nazarena, foi assassinado por escravos cristãos na galera...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205736496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600" b="1" i="0" u="none" strike="noStrike" baseline="0" dirty="0">
                <a:latin typeface="F1"/>
              </a:rPr>
              <a:t>Com uma risada sarcástica, acentuou:</a:t>
            </a:r>
          </a:p>
          <a:p>
            <a:pPr algn="l"/>
            <a:r>
              <a:rPr lang="pt-BR" sz="3600" b="1" i="0" u="none" strike="noStrike" baseline="0" dirty="0">
                <a:latin typeface="F1"/>
              </a:rPr>
              <a:t>— </a:t>
            </a:r>
            <a:r>
              <a:rPr lang="pt-BR" sz="3600" b="1" i="0" u="none" strike="noStrike" baseline="0" dirty="0" err="1">
                <a:latin typeface="F1"/>
              </a:rPr>
              <a:t>Vetúrio</a:t>
            </a:r>
            <a:r>
              <a:rPr lang="pt-BR" sz="3600" b="1" i="0" u="none" strike="noStrike" baseline="0" dirty="0">
                <a:latin typeface="F1"/>
              </a:rPr>
              <a:t> incumbir-se-á de dizer o resto. O comandante despediu-se e, instado por </a:t>
            </a:r>
            <a:r>
              <a:rPr lang="pt-BR" sz="3600" b="1" i="0" u="none" strike="noStrike" baseline="0" dirty="0" err="1">
                <a:latin typeface="F1"/>
              </a:rPr>
              <a:t>Súbrio</a:t>
            </a:r>
            <a:r>
              <a:rPr lang="pt-BR" sz="3600" b="1" i="0" u="none" strike="noStrike" baseline="0" dirty="0">
                <a:latin typeface="F1"/>
              </a:rPr>
              <a:t>, Varro lançou um derradeiro olhar nos despojos do amigo. Carregando consigo as lembranças dele, afastou-se em passos vacilantes, desceu a escada de serviço e instalou-se no bote minúsculo.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3697529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4000" b="1" i="0" u="none" strike="noStrike" baseline="0" dirty="0">
                <a:latin typeface="F1"/>
              </a:rPr>
              <a:t>Temendo a obrigação de sorver bebidas fortes, Varro refugiara-se em si mesmo.</a:t>
            </a:r>
          </a:p>
          <a:p>
            <a:pPr algn="l"/>
            <a:r>
              <a:rPr lang="pt-BR" sz="4000" b="1" i="0" u="none" strike="noStrike" baseline="0" dirty="0">
                <a:latin typeface="F1"/>
              </a:rPr>
              <a:t>Procurou a câmara em que se alojara, de modo a oferecer algum alimento ao velho companheiro, mas Corvino parecia dormir tranquilamente.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303743732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600" b="1" i="0" u="none" strike="noStrike" baseline="0" dirty="0">
                <a:latin typeface="F1"/>
              </a:rPr>
              <a:t>Sozinho, na noite fria e clara, demorou-se longamente, no barco, pensando, pensando...</a:t>
            </a:r>
          </a:p>
          <a:p>
            <a:pPr algn="l"/>
            <a:r>
              <a:rPr lang="pt-BR" sz="3600" b="1" i="0" u="none" strike="noStrike" baseline="0" dirty="0">
                <a:latin typeface="F1"/>
              </a:rPr>
              <a:t>O vento, a silvar, parecia </a:t>
            </a:r>
            <a:r>
              <a:rPr lang="pt-BR" sz="3600" b="1" i="0" u="none" strike="noStrike" baseline="0" dirty="0" err="1">
                <a:latin typeface="F1"/>
              </a:rPr>
              <a:t>lamber-lhe</a:t>
            </a:r>
            <a:r>
              <a:rPr lang="pt-BR" sz="3600" b="1" i="0" u="none" strike="noStrike" baseline="0" dirty="0">
                <a:latin typeface="F1"/>
              </a:rPr>
              <a:t> o pranto, induzindo-o a marchar para a frente, mas o moço, pungido por amarga incerteza, no íntimo desejava arrojar-se ao mar e igualmente morrer.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182116076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4000" b="1" i="0" u="none" strike="noStrike" baseline="0" dirty="0">
                <a:latin typeface="F1"/>
              </a:rPr>
              <a:t>Corvino, porém, </a:t>
            </a:r>
            <a:r>
              <a:rPr lang="pt-BR" sz="4000" b="1" i="0" u="none" strike="noStrike" baseline="0" dirty="0" err="1">
                <a:latin typeface="F1"/>
              </a:rPr>
              <a:t>marcara-lhe</a:t>
            </a:r>
            <a:r>
              <a:rPr lang="pt-BR" sz="4000" b="1" i="0" u="none" strike="noStrike" baseline="0" dirty="0">
                <a:latin typeface="F1"/>
              </a:rPr>
              <a:t> o coração para o resto da vida. O sacrifício dele impunha-lhe valorosa coragem. Era necessário lutar. Para Cíntia e para o filhinho querido não mais existia, entretanto, havia um claro na igreja de </a:t>
            </a:r>
            <a:r>
              <a:rPr lang="pt-BR" sz="4000" b="1" i="0" u="none" strike="noStrike" baseline="0" dirty="0" err="1">
                <a:latin typeface="F1"/>
              </a:rPr>
              <a:t>Lião</a:t>
            </a:r>
            <a:r>
              <a:rPr lang="pt-BR" sz="4000" b="1" i="0" u="none" strike="noStrike" baseline="0" dirty="0">
                <a:latin typeface="F1"/>
              </a:rPr>
              <a:t>, que lhe competia preencher.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270155909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600" b="1" i="0" u="none" strike="noStrike" baseline="0" dirty="0">
                <a:latin typeface="F1"/>
              </a:rPr>
              <a:t>Custasse o que custasse, alcançaria as </a:t>
            </a:r>
            <a:r>
              <a:rPr lang="pt-BR" sz="3600" b="1" i="0" u="none" strike="noStrike" baseline="0" dirty="0" err="1">
                <a:latin typeface="F1"/>
              </a:rPr>
              <a:t>Gálias</a:t>
            </a:r>
            <a:r>
              <a:rPr lang="pt-BR" sz="3600" b="1" i="0" u="none" strike="noStrike" baseline="0" dirty="0">
                <a:latin typeface="F1"/>
              </a:rPr>
              <a:t> com a resolução de devotar-se à grande causa.</a:t>
            </a:r>
          </a:p>
          <a:p>
            <a:pPr algn="l"/>
            <a:r>
              <a:rPr lang="pt-BR" sz="3600" b="1" i="0" u="none" strike="noStrike" baseline="0" dirty="0">
                <a:latin typeface="F1"/>
              </a:rPr>
              <a:t>Confiando-se a Deus, o moço desamarrou o bote e, com uma e outra remada, rendeu-se à ventania.</a:t>
            </a:r>
          </a:p>
          <a:p>
            <a:pPr algn="l"/>
            <a:r>
              <a:rPr lang="pt-BR" sz="3600" b="1" i="0" u="none" strike="noStrike" baseline="0" dirty="0">
                <a:latin typeface="F1"/>
              </a:rPr>
              <a:t>Indiferente aos perigos da viagem, não experimentou qualquer temor da solidão sobre o abismo.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166132823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4000" b="1" i="0" u="none" strike="noStrike" baseline="0" dirty="0">
                <a:latin typeface="F1"/>
              </a:rPr>
              <a:t>Arrastado fortemente sobre as águas, deu em extensa praia ao amanhecer.</a:t>
            </a:r>
          </a:p>
          <a:p>
            <a:pPr algn="l"/>
            <a:r>
              <a:rPr lang="pt-BR" sz="4000" b="1" i="0" u="none" strike="noStrike" baseline="0" dirty="0">
                <a:latin typeface="F1"/>
              </a:rPr>
              <a:t>Trocou de vestimenta, envergando a túnica surrada de Corvino e, resoluto, atirou o nobre traje patrício ao mar, deliberando volver ao mundo na feição de outro homem.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19140449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200" b="1" i="0" u="none" strike="noStrike" baseline="0" dirty="0">
                <a:latin typeface="F1"/>
              </a:rPr>
              <a:t>Acolhido numa aldeia litorânea, onde conseguiu alimento, peregrinou até alcançar </a:t>
            </a:r>
            <a:r>
              <a:rPr lang="pt-BR" sz="3200" b="1" i="0" u="none" strike="noStrike" baseline="0" dirty="0" err="1">
                <a:latin typeface="F1"/>
              </a:rPr>
              <a:t>Tarracina</a:t>
            </a:r>
            <a:r>
              <a:rPr lang="pt-BR" sz="3200" b="1" i="0" u="none" strike="noStrike" baseline="0" dirty="0">
                <a:latin typeface="F1"/>
              </a:rPr>
              <a:t>, florescente cidade balneária do Lácio.</a:t>
            </a:r>
          </a:p>
          <a:p>
            <a:pPr algn="l"/>
            <a:r>
              <a:rPr lang="pt-BR" sz="3200" b="1" i="0" u="none" strike="noStrike" baseline="0" dirty="0">
                <a:latin typeface="F1"/>
              </a:rPr>
              <a:t>Não teve dificuldade para identificar o domicilio de alguns companheiros de fé. Apesar do terror que espalhava na vida pública, o governo de Bassiano-Caracala deixava os cristãos em relativo repouso, embora a severa vigilância com que lhes seguia os movimentos.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321635254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4000" b="1" i="0" u="none" strike="noStrike" baseline="0" dirty="0">
                <a:latin typeface="F1"/>
              </a:rPr>
              <a:t>Declarando-se caminheiro do Evangelho em trânsito para as </a:t>
            </a:r>
            <a:r>
              <a:rPr lang="pt-BR" sz="4000" b="1" i="0" u="none" strike="noStrike" baseline="0" dirty="0" err="1">
                <a:latin typeface="F1"/>
              </a:rPr>
              <a:t>Gálias</a:t>
            </a:r>
            <a:r>
              <a:rPr lang="pt-BR" sz="4000" b="1" i="0" u="none" strike="noStrike" baseline="0" dirty="0">
                <a:latin typeface="F1"/>
              </a:rPr>
              <a:t>, Varro, fatigado e enfermo, encontrou socorro na residência de Dácio </a:t>
            </a:r>
            <a:r>
              <a:rPr lang="pt-BR" sz="4000" b="1" i="0" u="none" strike="noStrike" baseline="0" dirty="0" err="1">
                <a:latin typeface="F1"/>
              </a:rPr>
              <a:t>Acúrsio</a:t>
            </a:r>
            <a:r>
              <a:rPr lang="pt-BR" sz="4000" b="1" i="0" u="none" strike="noStrike" baseline="0" dirty="0">
                <a:latin typeface="F1"/>
              </a:rPr>
              <a:t>, piedoso varão que mantinha um albergue destinado a indigentes.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310408691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4400" b="1" i="0" u="none" strike="noStrike" baseline="0" dirty="0">
                <a:latin typeface="F1"/>
              </a:rPr>
              <a:t>Amparado por amigos anônimos, delirou três dias e três noites, em febre alta; todavia, a mocidade robusta venceu a moléstia que o absorvera, de assalto.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88139828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4000" b="1" i="0" u="none" strike="noStrike" baseline="0" dirty="0">
                <a:latin typeface="F1"/>
              </a:rPr>
              <a:t>Porque nada pudesse informar, a princípio, com referência a si próprio, e em face das mensagens que conduzia, da parte dos cristãos de Roma aos confrades lioneses, nas quais o portador era nomeado como sendo o “irmão Corvino», por essa designação passou a ser tratado entre as suas novas relações.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370171136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4000" b="1" i="0" u="none" strike="noStrike" baseline="0" dirty="0">
                <a:latin typeface="F1"/>
              </a:rPr>
              <a:t>Animado de inspiração superior, ensinou a Boa Nova, pregando em lágrimas, e a comunidade de </a:t>
            </a:r>
            <a:r>
              <a:rPr lang="pt-BR" sz="4000" b="1" i="0" u="none" strike="noStrike" baseline="0" dirty="0" err="1">
                <a:latin typeface="F1"/>
              </a:rPr>
              <a:t>Tarracina</a:t>
            </a:r>
            <a:r>
              <a:rPr lang="pt-BR" sz="4000" b="1" i="0" u="none" strike="noStrike" baseline="0" dirty="0">
                <a:latin typeface="F1"/>
              </a:rPr>
              <a:t>, tangida nas fibras mais íntimas, não obstante desejasse retê-lo, auxiliou-o em sua viagem para as </a:t>
            </a:r>
            <a:r>
              <a:rPr lang="pt-BR" sz="4000" b="1" i="0" u="none" strike="noStrike" baseline="0" dirty="0" err="1">
                <a:latin typeface="F1"/>
              </a:rPr>
              <a:t>Gálias</a:t>
            </a:r>
            <a:r>
              <a:rPr lang="pt-BR" sz="4000" b="1" i="0" u="none" strike="noStrike" baseline="0" dirty="0">
                <a:latin typeface="F1"/>
              </a:rPr>
              <a:t>, onde o rapaz aportou, depois de inúmeras dificuldades e enormes privações.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408951350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200" b="1" i="0" u="none" strike="noStrike" baseline="0" dirty="0">
                <a:latin typeface="F1"/>
              </a:rPr>
              <a:t>Findo certo período de permanência em </a:t>
            </a:r>
            <a:r>
              <a:rPr lang="pt-BR" sz="3200" b="1" i="0" u="none" strike="noStrike" baseline="0" dirty="0" err="1">
                <a:latin typeface="F1"/>
              </a:rPr>
              <a:t>Massília</a:t>
            </a:r>
            <a:r>
              <a:rPr lang="pt-BR" sz="3200" b="1" i="0" u="none" strike="noStrike" baseline="0" dirty="0">
                <a:latin typeface="F1"/>
              </a:rPr>
              <a:t>, chegou finalmente à cidade a que se destinava.</a:t>
            </a:r>
          </a:p>
          <a:p>
            <a:pPr algn="l"/>
            <a:r>
              <a:rPr lang="pt-BR" sz="3200" b="1" i="0" u="none" strike="noStrike" baseline="0" dirty="0" err="1">
                <a:latin typeface="F1"/>
              </a:rPr>
              <a:t>Lião</a:t>
            </a:r>
            <a:r>
              <a:rPr lang="pt-BR" sz="3200" b="1" i="0" u="none" strike="noStrike" baseline="0" dirty="0">
                <a:latin typeface="F1"/>
              </a:rPr>
              <a:t>, pela sua admirável posição geográfica, desde a ocupação do procônsul </a:t>
            </a:r>
            <a:r>
              <a:rPr lang="pt-BR" sz="3200" b="1" i="0" u="none" strike="noStrike" baseline="0" dirty="0" err="1">
                <a:latin typeface="F1"/>
              </a:rPr>
              <a:t>Munácio</a:t>
            </a:r>
            <a:r>
              <a:rPr lang="pt-BR" sz="3200" b="1" i="0" u="none" strike="noStrike" baseline="0" dirty="0">
                <a:latin typeface="F1"/>
              </a:rPr>
              <a:t> </a:t>
            </a:r>
            <a:r>
              <a:rPr lang="pt-BR" sz="3200" b="1" i="0" u="none" strike="noStrike" baseline="0" dirty="0" err="1">
                <a:latin typeface="F1"/>
              </a:rPr>
              <a:t>Planco</a:t>
            </a:r>
            <a:r>
              <a:rPr lang="pt-BR" sz="3200" b="1" i="0" u="none" strike="noStrike" baseline="0" dirty="0">
                <a:latin typeface="F1"/>
              </a:rPr>
              <a:t>, tornara-se expressivo centro político administrativo do mundo gaulês. Para ela convergiam diversas estradas importantes, convertendo-se, por isso mesmo, em residência quase que obrigatória de numerosas personalidades representativas da nobreza romana.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3981897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4400" b="1" i="0" u="none" strike="noStrike" baseline="0" dirty="0">
                <a:latin typeface="F1"/>
              </a:rPr>
              <a:t>Vendo que Hélcio Lúcio e os amigos prosseguiam bebendo e jogando ruidosamente, a distância, o jovem patrício subiu à proa e buscou solitário recanto para dar largos vôos ao pensamento.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43485312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4000" b="1" i="0" u="none" strike="noStrike" baseline="0" dirty="0" err="1">
                <a:latin typeface="F1"/>
              </a:rPr>
              <a:t>Vipsânio</a:t>
            </a:r>
            <a:r>
              <a:rPr lang="pt-BR" sz="4000" b="1" i="0" u="none" strike="noStrike" baseline="0" dirty="0">
                <a:latin typeface="F1"/>
              </a:rPr>
              <a:t> Agripa, o genro de Otávio, </a:t>
            </a:r>
            <a:r>
              <a:rPr lang="pt-BR" sz="4000" b="1" i="0" u="none" strike="noStrike" baseline="0" dirty="0" err="1">
                <a:latin typeface="F1"/>
              </a:rPr>
              <a:t>fortalecera-lhe</a:t>
            </a:r>
            <a:r>
              <a:rPr lang="pt-BR" sz="4000" b="1" i="0" u="none" strike="noStrike" baseline="0" dirty="0">
                <a:latin typeface="F1"/>
              </a:rPr>
              <a:t> a situação privilegiada, </a:t>
            </a:r>
            <a:r>
              <a:rPr lang="pt-BR" sz="4000" b="1" i="0" u="none" strike="noStrike" baseline="0" dirty="0" err="1">
                <a:latin typeface="F1"/>
              </a:rPr>
              <a:t>ampliando-lhe</a:t>
            </a:r>
            <a:r>
              <a:rPr lang="pt-BR" sz="4000" b="1" i="0" u="none" strike="noStrike" baseline="0" dirty="0">
                <a:latin typeface="F1"/>
              </a:rPr>
              <a:t> as vias de comunicação. Áulicos da corte de Cláudio haviam construído nela magníficos palácios. As ciências e as artes, o comércio e a indústria aí floresciam com imensa vitalidade.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315932545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4400" b="1" i="0" u="none" strike="noStrike" baseline="0" dirty="0">
                <a:latin typeface="F1"/>
              </a:rPr>
              <a:t>Dentro de seus muros, reuniam-se, anualmente, junto do famoso altar de Roma e Augusto, as grandes assembléias do «</a:t>
            </a:r>
            <a:r>
              <a:rPr lang="pt-BR" sz="4400" b="1" i="0" u="none" strike="noStrike" baseline="0" dirty="0" err="1">
                <a:latin typeface="F1"/>
              </a:rPr>
              <a:t>Concilium</a:t>
            </a:r>
            <a:r>
              <a:rPr lang="pt-BR" sz="4400" b="1" i="0" u="none" strike="noStrike" baseline="0" dirty="0">
                <a:latin typeface="F1"/>
              </a:rPr>
              <a:t> </a:t>
            </a:r>
            <a:r>
              <a:rPr lang="pt-BR" sz="4400" b="1" i="0" u="none" strike="noStrike" baseline="0" dirty="0" err="1">
                <a:latin typeface="F1"/>
              </a:rPr>
              <a:t>Calliarum</a:t>
            </a:r>
            <a:r>
              <a:rPr lang="pt-BR" sz="4400" b="1" i="0" u="none" strike="noStrike" baseline="0" dirty="0">
                <a:latin typeface="F1"/>
              </a:rPr>
              <a:t>», no qual cada cidade das três </a:t>
            </a:r>
            <a:r>
              <a:rPr lang="pt-BR" sz="4400" b="1" i="0" u="none" strike="noStrike" baseline="0" dirty="0" err="1">
                <a:latin typeface="F1"/>
              </a:rPr>
              <a:t>Gálias</a:t>
            </a:r>
            <a:r>
              <a:rPr lang="pt-BR" sz="4400" b="1" i="0" u="none" strike="noStrike" baseline="0" dirty="0">
                <a:latin typeface="F1"/>
              </a:rPr>
              <a:t> possuía o seu representante.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132889365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600" b="1" i="0" u="none" strike="noStrike" baseline="0" dirty="0">
                <a:latin typeface="F1"/>
              </a:rPr>
              <a:t>As festas do primeiro dia de agosto, em memória do grande imperador Caio Júlio César Otaviano, eram aí celebradas com significativas solenidades. Numerosas embaixadas e milhares de estrangeiros aí se congregavam em cerimônias brilhantes, em que o juramento de fidelidade aos deuses e às autoridades se renovava, com jubilosas manifestações.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391836785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4000" b="1" i="0" u="none" strike="noStrike" baseline="0" dirty="0">
                <a:latin typeface="F1"/>
              </a:rPr>
              <a:t>A cidade, que fora em outro tempo a metrópole dos </a:t>
            </a:r>
            <a:r>
              <a:rPr lang="pt-BR" sz="4000" b="1" i="0" u="none" strike="noStrike" baseline="0" dirty="0" err="1">
                <a:latin typeface="F1"/>
              </a:rPr>
              <a:t>segusiavos</a:t>
            </a:r>
            <a:r>
              <a:rPr lang="pt-BR" sz="4000" b="1" i="0" u="none" strike="noStrike" baseline="0" dirty="0">
                <a:latin typeface="F1"/>
              </a:rPr>
              <a:t>, desde a ocupação imperial passara a viver sob o mais apurado gosto latino. Situada na confluência de dois rios, o Ródano e o Saona, oferecia aos habitantes as melhores condições de conforto.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345412595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600" b="1" i="0" u="none" strike="noStrike" baseline="0" dirty="0">
                <a:latin typeface="F1"/>
              </a:rPr>
              <a:t>Dominada pela influência patrícia, mostrava ruas e parques bem cuidados, templos e monumentos de grande beleza, teatros e balneários, além de vilas soberbas, a se destacarem do casario vulgar, como pequenos castelos encantadores, emoldurados em jardins e vinhedos, onde magistrados e guerreiros, artistas e libertos ricos da capital do mundo se insulavam para gozar a vida.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264719598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600" b="1" i="0" u="none" strike="noStrike" baseline="0" dirty="0">
                <a:latin typeface="F1"/>
              </a:rPr>
              <a:t>Ao tempo de Bassiano-Caracala, a quem servira de berço, </a:t>
            </a:r>
            <a:r>
              <a:rPr lang="pt-BR" sz="3600" b="1" i="0" u="none" strike="noStrike" baseline="0" dirty="0" err="1">
                <a:latin typeface="F1"/>
              </a:rPr>
              <a:t>Lião</a:t>
            </a:r>
            <a:r>
              <a:rPr lang="pt-BR" sz="3600" b="1" i="0" u="none" strike="noStrike" baseline="0" dirty="0">
                <a:latin typeface="F1"/>
              </a:rPr>
              <a:t> alcançara imenso esplendor.</a:t>
            </a:r>
          </a:p>
          <a:p>
            <a:pPr algn="l"/>
            <a:r>
              <a:rPr lang="pt-BR" sz="3600" b="1" i="0" u="none" strike="noStrike" baseline="0" dirty="0">
                <a:latin typeface="F1"/>
              </a:rPr>
              <a:t>O novo césar, por várias vezes, dispensara-lhe graças especiais. </a:t>
            </a:r>
          </a:p>
          <a:p>
            <a:pPr algn="l"/>
            <a:r>
              <a:rPr lang="pt-BR" sz="3600" b="1" i="0" u="none" strike="noStrike" baseline="0" dirty="0">
                <a:latin typeface="F1"/>
              </a:rPr>
              <a:t>A corte aí se reunia, frequentemente, em jogos e comemorações. </a:t>
            </a:r>
          </a:p>
        </p:txBody>
      </p:sp>
    </p:spTree>
    <p:extLst>
      <p:ext uri="{BB962C8B-B14F-4D97-AF65-F5344CB8AC3E}">
        <p14:creationId xmlns:p14="http://schemas.microsoft.com/office/powerpoint/2010/main" val="91398900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200" b="1" i="0" u="none" strike="noStrike" baseline="0" dirty="0">
                <a:latin typeface="F1"/>
              </a:rPr>
              <a:t>Contudo, apesar da proteção que o imperador concedia ao torrão pátrio, a cidade guardava, ainda, em 217, dolorosas e vivas reminiscências da matança de 202, determinada por </a:t>
            </a:r>
            <a:r>
              <a:rPr lang="pt-BR" sz="3200" b="1" i="0" u="none" strike="noStrike" baseline="0" dirty="0" err="1">
                <a:latin typeface="F1"/>
              </a:rPr>
              <a:t>Séptimo</a:t>
            </a:r>
            <a:r>
              <a:rPr lang="pt-BR" sz="3200" b="1" i="0" u="none" strike="noStrike" baseline="0" dirty="0">
                <a:latin typeface="F1"/>
              </a:rPr>
              <a:t> Severo. Anos depois do triunfo sobre o General Décio </a:t>
            </a:r>
            <a:r>
              <a:rPr lang="pt-BR" sz="3200" b="1" i="0" u="none" strike="noStrike" baseline="0" dirty="0" err="1">
                <a:latin typeface="F1"/>
              </a:rPr>
              <a:t>Clódio</a:t>
            </a:r>
            <a:r>
              <a:rPr lang="pt-BR" sz="3200" b="1" i="0" u="none" strike="noStrike" baseline="0" dirty="0">
                <a:latin typeface="F1"/>
              </a:rPr>
              <a:t> </a:t>
            </a:r>
            <a:r>
              <a:rPr lang="pt-BR" sz="3200" b="1" i="0" u="none" strike="noStrike" baseline="0" dirty="0" err="1">
                <a:latin typeface="F1"/>
              </a:rPr>
              <a:t>Séptimo</a:t>
            </a:r>
            <a:r>
              <a:rPr lang="pt-BR" sz="3200" b="1" i="0" u="none" strike="noStrike" baseline="0" dirty="0">
                <a:latin typeface="F1"/>
              </a:rPr>
              <a:t> Albino, o eleito das legiões da Bretanha, morto em 197, instigado por seus conselheiros, o vencedor de </a:t>
            </a:r>
            <a:r>
              <a:rPr lang="pt-BR" sz="3200" b="1" i="0" u="none" strike="noStrike" baseline="0" dirty="0" err="1">
                <a:latin typeface="F1"/>
              </a:rPr>
              <a:t>Pescênio</a:t>
            </a:r>
            <a:r>
              <a:rPr lang="pt-BR" sz="3200" b="1" i="0" u="none" strike="noStrike" baseline="0" dirty="0">
                <a:latin typeface="F1"/>
              </a:rPr>
              <a:t> Niger promulgou um edito de perseguição.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361133041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600" b="1" i="0" u="none" strike="noStrike" baseline="0" dirty="0">
                <a:latin typeface="F1"/>
              </a:rPr>
              <a:t>Autoridades inescrupulosas, depois de senhorearem o patrimônio de todos os cidadãos contrários à política dominante, realizaram tremenda carnificina de cristãos, dentro da cidade de </a:t>
            </a:r>
            <a:r>
              <a:rPr lang="pt-BR" sz="3600" b="1" i="0" u="none" strike="noStrike" baseline="0" dirty="0" err="1">
                <a:latin typeface="F1"/>
              </a:rPr>
              <a:t>Lião</a:t>
            </a:r>
            <a:r>
              <a:rPr lang="pt-BR" sz="3600" b="1" i="0" u="none" strike="noStrike" baseline="0" dirty="0">
                <a:latin typeface="F1"/>
              </a:rPr>
              <a:t> e nas localidades vizinhas.</a:t>
            </a:r>
          </a:p>
          <a:p>
            <a:pPr algn="l"/>
            <a:r>
              <a:rPr lang="pt-BR" sz="3600" b="1" i="0" u="none" strike="noStrike" baseline="0" dirty="0">
                <a:latin typeface="F1"/>
              </a:rPr>
              <a:t>Milhares de seguidores do Cristo haviam sido flagelados e conduzidos à morte.</a:t>
            </a:r>
            <a:endParaRPr lang="pt-BR" sz="3333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145202727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600" b="1" i="0" u="none" strike="noStrike" baseline="0" dirty="0">
                <a:latin typeface="F1"/>
              </a:rPr>
              <a:t>Por vários dias perdurou a perseguição, com assassínios em massa.</a:t>
            </a:r>
          </a:p>
          <a:p>
            <a:pPr algn="l"/>
            <a:r>
              <a:rPr lang="pt-BR" sz="3600" b="1" i="0" u="none" strike="noStrike" baseline="0" dirty="0">
                <a:latin typeface="F1"/>
              </a:rPr>
              <a:t>Postes de martírio, espetáculos de feras, cruzes, machados, fogueiras, lapidações, chicotes e punhais, sem nos reportarmos às cenas de selvageria para com mulheres e crianças indefesas, foram postos em prática por tropas inconscientes.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143193864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600" b="1" i="0" u="none" strike="noStrike" baseline="0" dirty="0">
                <a:latin typeface="F1"/>
              </a:rPr>
              <a:t>Durante a matança, </a:t>
            </a:r>
            <a:r>
              <a:rPr lang="pt-BR" sz="3600" b="1" i="0" u="none" strike="noStrike" baseline="0" dirty="0" err="1">
                <a:latin typeface="F1"/>
              </a:rPr>
              <a:t>Ireneu</a:t>
            </a:r>
            <a:r>
              <a:rPr lang="pt-BR" sz="3600" b="1" i="0" u="none" strike="noStrike" baseline="0" dirty="0">
                <a:latin typeface="F1"/>
              </a:rPr>
              <a:t>, o grande bispo e orientador da coletividade evangélica da cidade, foi torturado, com todos os requintes da violência perversa, até ao último suspiro. Nascido na Ásia Menor, fora aprendiz de Policarpo, o abnegado e mui venerado sacerdote de Esmirna, que, por sua vez, havia recebido a fé por intermédio do apóstolo João, o evangelista.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3570257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4400" b="1" i="0" u="none" strike="noStrike" baseline="0" dirty="0">
                <a:latin typeface="F1"/>
              </a:rPr>
              <a:t>Sentia sede de meditação e prece e suspirava por alguns minutos de silêncio, nos quais, a sós consigo, pudesse rememorar os sucessos dos últimos dias.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253866744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600" b="1" i="0" u="none" strike="noStrike" baseline="0" dirty="0">
                <a:latin typeface="F1"/>
              </a:rPr>
              <a:t>A igreja de </a:t>
            </a:r>
            <a:r>
              <a:rPr lang="pt-BR" sz="3600" b="1" i="0" u="none" strike="noStrike" baseline="0" dirty="0" err="1">
                <a:latin typeface="F1"/>
              </a:rPr>
              <a:t>Lião</a:t>
            </a:r>
            <a:r>
              <a:rPr lang="pt-BR" sz="3600" b="1" i="0" u="none" strike="noStrike" baseline="0" dirty="0">
                <a:latin typeface="F1"/>
              </a:rPr>
              <a:t>, em razão disso, sentia-se depositária das mais vivas tradições do Evangelho. Possuía relíquias do filho de </a:t>
            </a:r>
            <a:r>
              <a:rPr lang="pt-BR" sz="3600" b="1" i="0" u="none" strike="noStrike" baseline="0" dirty="0" err="1">
                <a:latin typeface="F1"/>
              </a:rPr>
              <a:t>Zebedeu</a:t>
            </a:r>
            <a:r>
              <a:rPr lang="pt-BR" sz="3600" b="1" i="0" u="none" strike="noStrike" baseline="0" dirty="0">
                <a:latin typeface="F1"/>
              </a:rPr>
              <a:t> e de outros vultos do Cristianismo nascente, que lhe fortaleciam o ânimo na fé. Em seu círculo  de profunda iluminação espiritual achava-se quase intacto o espírito piedoso da comunidade de Jerusalém.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174298047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4000" b="1" i="0" u="none" strike="noStrike" baseline="0" dirty="0">
                <a:latin typeface="F1"/>
              </a:rPr>
              <a:t>Enquanto Roma fora iniciada por batismos de sangue, ao tempo de Nero, a comunidade lionesa começara o serviço de evangelização em relativa calma.</a:t>
            </a:r>
          </a:p>
          <a:p>
            <a:pPr algn="l"/>
            <a:r>
              <a:rPr lang="pt-BR" sz="4000" b="1" i="0" u="none" strike="noStrike" baseline="0" dirty="0">
                <a:latin typeface="F1"/>
              </a:rPr>
              <a:t>Emissários da Palestina, da Frígia, da Síria, da Acaia e do Egito visitavam-na, incessantemente.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375354935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200" b="1" i="0" u="none" strike="noStrike" baseline="0" dirty="0">
                <a:latin typeface="F1"/>
              </a:rPr>
              <a:t>As epístolas enviadas da Ásia </a:t>
            </a:r>
            <a:r>
              <a:rPr lang="pt-BR" sz="3200" b="1" i="0" u="none" strike="noStrike" baseline="0" dirty="0" err="1">
                <a:latin typeface="F1"/>
              </a:rPr>
              <a:t>clareavam-lhe</a:t>
            </a:r>
            <a:r>
              <a:rPr lang="pt-BR" sz="3200" b="1" i="0" u="none" strike="noStrike" baseline="0" dirty="0">
                <a:latin typeface="F1"/>
              </a:rPr>
              <a:t> a marcha.</a:t>
            </a:r>
          </a:p>
          <a:p>
            <a:pPr algn="l"/>
            <a:r>
              <a:rPr lang="pt-BR" sz="3200" b="1" i="0" u="none" strike="noStrike" baseline="0" dirty="0">
                <a:latin typeface="F1"/>
              </a:rPr>
              <a:t>Por esse motivo, era o centro de porfiados estudos teológicos, no campo das interpretações.</a:t>
            </a:r>
          </a:p>
          <a:p>
            <a:pPr algn="l"/>
            <a:r>
              <a:rPr lang="pt-BR" sz="3200" b="1" i="0" u="none" strike="noStrike" baseline="0" dirty="0" err="1">
                <a:latin typeface="F1"/>
              </a:rPr>
              <a:t>Ireneu</a:t>
            </a:r>
            <a:r>
              <a:rPr lang="pt-BR" sz="3200" b="1" i="0" u="none" strike="noStrike" baseline="0" dirty="0">
                <a:latin typeface="F1"/>
              </a:rPr>
              <a:t> dedicara-se a minuciosas observações da Escritura. Manejando o grego e o latim com grande mestria, escreveu expressivos trabalhos, refutando os adversários da Boa Nova, preservando as tradições apostólicas e orientando os diversos serviços da edificação cristã.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266388044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3200" b="1" i="0" u="none" strike="noStrike" baseline="0" dirty="0">
                <a:latin typeface="F1"/>
              </a:rPr>
              <a:t>Mas a coletividade não se caracterizava tão somente pelas realizações intelectuais.</a:t>
            </a:r>
          </a:p>
          <a:p>
            <a:pPr algn="l"/>
            <a:r>
              <a:rPr lang="pt-BR" sz="3200" b="1" i="0" u="none" strike="noStrike" baseline="0" dirty="0">
                <a:latin typeface="F1"/>
              </a:rPr>
              <a:t>Fazendo do santuário consagrado a São João o centro dos seus trabalhos de ordem geral, a igreja primava pelas obras de assistência.</a:t>
            </a:r>
          </a:p>
          <a:p>
            <a:pPr algn="l"/>
            <a:r>
              <a:rPr lang="pt-BR" sz="3200" b="1" i="0" u="none" strike="noStrike" baseline="0" dirty="0">
                <a:latin typeface="F1"/>
              </a:rPr>
              <a:t>Dificilmente, à distância de séculos, poderá alguém perceber, com exatidão, a sublimidade do Cristianismo primitivo.</a:t>
            </a:r>
            <a:endParaRPr lang="pt-BR" sz="3333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358830278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4000" b="1" i="0" u="none" strike="noStrike" baseline="0" dirty="0">
                <a:latin typeface="F1"/>
              </a:rPr>
              <a:t>Experimentados pela dor, amavam-se os irmãos na fé, segundo os padrões do Senhor.</a:t>
            </a:r>
          </a:p>
          <a:p>
            <a:pPr algn="l"/>
            <a:r>
              <a:rPr lang="pt-BR" sz="4000" b="1" i="0" u="none" strike="noStrike" baseline="0" dirty="0">
                <a:latin typeface="F1"/>
              </a:rPr>
              <a:t>Em toda a parte, a organização evangélica orava para servir e dar, em vez de orar para ser servida e receber.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243263137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4000" b="1" i="0" u="none" strike="noStrike" baseline="0" dirty="0">
                <a:latin typeface="F1"/>
              </a:rPr>
              <a:t>Os cristãos eram conhecidos pela capacidade de sacrifício pessoal, a bem de todos, pela boa vontade, pela humildade sincera, pela cooperação fraternal e pela diligência que empregavam no aperfeiçoamento de si mesmos.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249913106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4000" b="1" i="0" u="none" strike="noStrike" baseline="0" dirty="0">
                <a:latin typeface="F1"/>
              </a:rPr>
              <a:t>Amavam-se reciprocamente, estendendo os raios de sua abnegação afetiva por todos os núcleos da luta humana, jamais traindo a vocação de ajudar sem recompensa, ainda mesmo diante dos mais renitentes algozes.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374951835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4400" b="1" i="0" u="none" strike="noStrike" baseline="0" dirty="0">
                <a:latin typeface="F1"/>
              </a:rPr>
              <a:t>Ao invés de fomentarem discórdia e revolta, entre os companheiros jungidos à canga da escravidão, honravam no trabalho digno a melhor maneira de amparar-lhes a libertação.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128074079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4000" b="1" i="0" u="none" strike="noStrike" baseline="0" dirty="0">
                <a:latin typeface="F1"/>
              </a:rPr>
              <a:t>Sabiam apagar os pruridos do egoísmo para abrigarem, sob o próprio teto, os remanescentes das perseguições. Inflamados de fé na imortalidade da alma, não receavam a morte. Os companheiros martirizados partiam como soldados de Jesus, cujas famílias, na retaguarda, lhes cabia proteger e educar.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945951335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106363"/>
            <a:ext cx="10966450" cy="7031038"/>
          </a:xfrm>
        </p:spPr>
        <p:txBody>
          <a:bodyPr>
            <a:normAutofit/>
          </a:bodyPr>
          <a:lstStyle/>
          <a:p>
            <a:pPr algn="l"/>
            <a:endParaRPr lang="pt-BR" sz="1800" b="1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pt-BR" sz="4400" b="1" i="0" u="none" strike="noStrike" baseline="0" dirty="0">
                <a:latin typeface="F1"/>
              </a:rPr>
              <a:t>Assim é que a comunidade de </a:t>
            </a:r>
            <a:r>
              <a:rPr lang="pt-BR" sz="4400" b="1" i="0" u="none" strike="noStrike" baseline="0" dirty="0" err="1">
                <a:latin typeface="F1"/>
              </a:rPr>
              <a:t>Lião</a:t>
            </a:r>
            <a:r>
              <a:rPr lang="pt-BR" sz="4400" b="1" i="0" u="none" strike="noStrike" baseline="0" dirty="0">
                <a:latin typeface="F1"/>
              </a:rPr>
              <a:t> guardava sob a sua custódia de amor centenas de velhos, enfermos, mutilados, mulheres, jovens e crianças.</a:t>
            </a:r>
            <a:endParaRPr lang="pt-BR" sz="400000" b="1" dirty="0">
              <a:latin typeface="F1"/>
            </a:endParaRPr>
          </a:p>
        </p:txBody>
      </p:sp>
    </p:spTree>
    <p:extLst>
      <p:ext uri="{BB962C8B-B14F-4D97-AF65-F5344CB8AC3E}">
        <p14:creationId xmlns:p14="http://schemas.microsoft.com/office/powerpoint/2010/main" val="1790687237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1214</TotalTime>
  <Words>5227</Words>
  <Application>Microsoft Office PowerPoint</Application>
  <PresentationFormat>Widescreen</PresentationFormat>
  <Paragraphs>275</Paragraphs>
  <Slides>100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100</vt:i4>
      </vt:variant>
    </vt:vector>
  </HeadingPairs>
  <TitlesOfParts>
    <vt:vector size="107" baseType="lpstr">
      <vt:lpstr>Arial</vt:lpstr>
      <vt:lpstr>Century Gothic</vt:lpstr>
      <vt:lpstr>F1</vt:lpstr>
      <vt:lpstr>F2</vt:lpstr>
      <vt:lpstr>Tahoma</vt:lpstr>
      <vt:lpstr>Wingdings 3</vt:lpstr>
      <vt:lpstr>Cacho</vt:lpstr>
      <vt:lpstr>AS VIRTUDES E OS VÍCIOS DOS PERSONAGENS DOS ROMANCES DE EMMANUEL </vt:lpstr>
      <vt:lpstr>Apresentação do PowerPoint</vt:lpstr>
      <vt:lpstr>  MÓDULO 9  AS VIRTUDES DE QUINTO VARRO EM AVE CRISTO – 4ª. PARTE Encontro 4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VIRTUDES E OS VÍCIOS DOS PERSONAGENS DOS ROMANCES DE EMMANUEL</dc:title>
  <dc:creator>Alírio de Cerqueira</dc:creator>
  <cp:lastModifiedBy>Alirio Cerqueira Filho</cp:lastModifiedBy>
  <cp:revision>17</cp:revision>
  <dcterms:created xsi:type="dcterms:W3CDTF">2022-01-17T00:07:55Z</dcterms:created>
  <dcterms:modified xsi:type="dcterms:W3CDTF">2024-07-22T02:14:29Z</dcterms:modified>
</cp:coreProperties>
</file>