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56" r:id="rId2"/>
    <p:sldId id="728" r:id="rId3"/>
    <p:sldId id="257" r:id="rId4"/>
    <p:sldId id="906" r:id="rId5"/>
    <p:sldId id="907" r:id="rId6"/>
    <p:sldId id="908" r:id="rId7"/>
    <p:sldId id="909" r:id="rId8"/>
    <p:sldId id="910" r:id="rId9"/>
    <p:sldId id="911" r:id="rId10"/>
    <p:sldId id="912" r:id="rId11"/>
    <p:sldId id="913" r:id="rId12"/>
    <p:sldId id="914" r:id="rId13"/>
    <p:sldId id="915" r:id="rId14"/>
    <p:sldId id="916" r:id="rId15"/>
    <p:sldId id="917" r:id="rId16"/>
    <p:sldId id="918" r:id="rId17"/>
    <p:sldId id="919" r:id="rId18"/>
    <p:sldId id="920" r:id="rId19"/>
    <p:sldId id="921" r:id="rId20"/>
    <p:sldId id="922" r:id="rId21"/>
    <p:sldId id="923" r:id="rId22"/>
    <p:sldId id="924" r:id="rId23"/>
    <p:sldId id="925" r:id="rId24"/>
    <p:sldId id="926" r:id="rId25"/>
    <p:sldId id="927" r:id="rId26"/>
    <p:sldId id="928" r:id="rId27"/>
    <p:sldId id="929" r:id="rId28"/>
    <p:sldId id="930" r:id="rId29"/>
    <p:sldId id="931" r:id="rId30"/>
    <p:sldId id="932" r:id="rId31"/>
    <p:sldId id="933" r:id="rId32"/>
    <p:sldId id="934" r:id="rId33"/>
    <p:sldId id="935" r:id="rId34"/>
    <p:sldId id="936" r:id="rId35"/>
    <p:sldId id="937" r:id="rId36"/>
    <p:sldId id="938" r:id="rId37"/>
    <p:sldId id="939" r:id="rId38"/>
    <p:sldId id="940" r:id="rId39"/>
    <p:sldId id="941" r:id="rId40"/>
    <p:sldId id="942" r:id="rId41"/>
    <p:sldId id="943" r:id="rId42"/>
    <p:sldId id="944" r:id="rId43"/>
    <p:sldId id="945" r:id="rId44"/>
    <p:sldId id="946" r:id="rId45"/>
    <p:sldId id="947" r:id="rId46"/>
    <p:sldId id="948" r:id="rId47"/>
    <p:sldId id="949" r:id="rId48"/>
    <p:sldId id="950" r:id="rId49"/>
    <p:sldId id="951" r:id="rId50"/>
    <p:sldId id="952" r:id="rId51"/>
    <p:sldId id="953" r:id="rId52"/>
    <p:sldId id="954" r:id="rId53"/>
    <p:sldId id="955" r:id="rId54"/>
    <p:sldId id="956" r:id="rId55"/>
    <p:sldId id="957" r:id="rId56"/>
    <p:sldId id="958" r:id="rId57"/>
    <p:sldId id="959" r:id="rId58"/>
    <p:sldId id="960" r:id="rId59"/>
    <p:sldId id="961" r:id="rId60"/>
    <p:sldId id="962" r:id="rId61"/>
    <p:sldId id="963" r:id="rId62"/>
    <p:sldId id="964" r:id="rId63"/>
    <p:sldId id="965" r:id="rId64"/>
    <p:sldId id="966" r:id="rId65"/>
    <p:sldId id="967" r:id="rId66"/>
    <p:sldId id="968" r:id="rId67"/>
    <p:sldId id="969" r:id="rId68"/>
    <p:sldId id="970" r:id="rId69"/>
    <p:sldId id="971" r:id="rId70"/>
    <p:sldId id="972" r:id="rId71"/>
    <p:sldId id="974" r:id="rId72"/>
    <p:sldId id="973" r:id="rId73"/>
    <p:sldId id="975" r:id="rId74"/>
    <p:sldId id="976" r:id="rId75"/>
    <p:sldId id="977" r:id="rId76"/>
    <p:sldId id="978" r:id="rId77"/>
    <p:sldId id="979" r:id="rId78"/>
    <p:sldId id="980" r:id="rId79"/>
    <p:sldId id="981" r:id="rId80"/>
    <p:sldId id="982" r:id="rId81"/>
    <p:sldId id="983" r:id="rId82"/>
    <p:sldId id="984" r:id="rId83"/>
    <p:sldId id="985" r:id="rId84"/>
    <p:sldId id="986" r:id="rId85"/>
    <p:sldId id="987" r:id="rId86"/>
    <p:sldId id="988" r:id="rId87"/>
    <p:sldId id="989" r:id="rId88"/>
    <p:sldId id="990" r:id="rId89"/>
    <p:sldId id="991" r:id="rId90"/>
    <p:sldId id="992" r:id="rId91"/>
    <p:sldId id="993" r:id="rId92"/>
    <p:sldId id="994" r:id="rId93"/>
    <p:sldId id="339" r:id="rId9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651" autoAdjust="0"/>
    <p:restoredTop sz="94660"/>
  </p:normalViewPr>
  <p:slideViewPr>
    <p:cSldViewPr snapToGrid="0">
      <p:cViewPr varScale="1">
        <p:scale>
          <a:sx n="85" d="100"/>
          <a:sy n="85" d="100"/>
        </p:scale>
        <p:origin x="744"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BR"/>
              <a:t>Clique para editar o título Mestre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648170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smtClean="0"/>
              <a:pPr/>
              <a:t>7/14/2024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64510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smtClean="0"/>
              <a:pPr/>
              <a:t>7/14/2024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800712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BR"/>
              <a:t>Clique para editar o título Mestre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7/14/2024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4714261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7/14/2024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53347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7/14/2024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58886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9556010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BR"/>
              <a:t>Clique para editar o título Mestre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13442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BR"/>
              <a:t>Clique para editar o título Mestre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03553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smtClean="0"/>
              <a:pPr/>
              <a:t>7/14/2024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83803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7/14/2024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365992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a:t>Clique para editar o título Mestre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7/14/2024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355226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7/14/2024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16133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7/14/2024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93799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BR"/>
              <a:t>Clique para editar o título Mestre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7/14/2024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63368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7/14/2024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414410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7/14/2024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2767199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E2272E-52E8-435A-BDD3-3C912A861114}"/>
              </a:ext>
            </a:extLst>
          </p:cNvPr>
          <p:cNvSpPr>
            <a:spLocks noGrp="1"/>
          </p:cNvSpPr>
          <p:nvPr>
            <p:ph type="ctrTitle"/>
          </p:nvPr>
        </p:nvSpPr>
        <p:spPr/>
        <p:txBody>
          <a:bodyPr>
            <a:normAutofit fontScale="90000"/>
          </a:bodyPr>
          <a:lstStyle/>
          <a:p>
            <a:pPr algn="ctr"/>
            <a:r>
              <a:rPr lang="pt-BR" altLang="pt-BR" sz="5400" b="1" dirty="0">
                <a:solidFill>
                  <a:srgbClr val="002060"/>
                </a:solidFill>
                <a:latin typeface="Tahoma" panose="020B0604030504040204" pitchFamily="34" charset="0"/>
              </a:rPr>
              <a:t>AS VIRTUDES E OS VÍCIOS DOS PERSONAGENS DOS ROMANCES DE EMMANUEL</a:t>
            </a:r>
            <a:br>
              <a:rPr lang="pt-BR" altLang="pt-BR" sz="5400" b="1" i="1" dirty="0">
                <a:solidFill>
                  <a:srgbClr val="FFFF00"/>
                </a:solidFill>
                <a:latin typeface="Tahoma" panose="020B0604030504040204" pitchFamily="34" charset="0"/>
              </a:rPr>
            </a:br>
            <a:endParaRPr lang="pt-BR" dirty="0"/>
          </a:p>
        </p:txBody>
      </p:sp>
      <p:sp>
        <p:nvSpPr>
          <p:cNvPr id="3" name="Subtítulo 2">
            <a:extLst>
              <a:ext uri="{FF2B5EF4-FFF2-40B4-BE49-F238E27FC236}">
                <a16:creationId xmlns:a16="http://schemas.microsoft.com/office/drawing/2014/main" id="{678C5A7D-793A-4950-80C1-60B223F4481D}"/>
              </a:ext>
            </a:extLst>
          </p:cNvPr>
          <p:cNvSpPr>
            <a:spLocks noGrp="1"/>
          </p:cNvSpPr>
          <p:nvPr>
            <p:ph type="subTitle" idx="1"/>
          </p:nvPr>
        </p:nvSpPr>
        <p:spPr>
          <a:xfrm>
            <a:off x="2589213" y="4777379"/>
            <a:ext cx="9404519" cy="1126283"/>
          </a:xfrm>
        </p:spPr>
        <p:txBody>
          <a:bodyPr>
            <a:normAutofit/>
          </a:bodyPr>
          <a:lstStyle/>
          <a:p>
            <a:endParaRPr lang="pt-BR" sz="2000" b="1"/>
          </a:p>
          <a:p>
            <a:r>
              <a:rPr lang="pt-BR" sz="2000" b="1"/>
              <a:t>FEDERAÇÃO </a:t>
            </a:r>
            <a:r>
              <a:rPr lang="pt-BR" sz="2000" b="1" dirty="0"/>
              <a:t>ESPÍRITA DO ESTADO DE MATO GROSSO – PROJETO ESPIRITIZAR</a:t>
            </a:r>
          </a:p>
        </p:txBody>
      </p:sp>
    </p:spTree>
    <p:extLst>
      <p:ext uri="{BB962C8B-B14F-4D97-AF65-F5344CB8AC3E}">
        <p14:creationId xmlns:p14="http://schemas.microsoft.com/office/powerpoint/2010/main" val="2949629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 Oh! sem dúvida — suspirou o rapaz —, se a alguma coisa aspiro no mundo é ao ingresso nas fileiras dos escravos do Senhor.</a:t>
            </a:r>
          </a:p>
          <a:p>
            <a:pPr algn="l"/>
            <a:r>
              <a:rPr lang="pt-BR" sz="4000" b="1" i="0" u="none" strike="noStrike" baseline="0" dirty="0">
                <a:latin typeface="F1"/>
              </a:rPr>
              <a:t>— Então, meu filho, cogitemos dos desígnios do Cristo e olvidemos nossos desejos.</a:t>
            </a:r>
            <a:endParaRPr lang="pt-BR" sz="400000" b="1" dirty="0">
              <a:latin typeface="F1"/>
            </a:endParaRPr>
          </a:p>
        </p:txBody>
      </p:sp>
    </p:spTree>
    <p:extLst>
      <p:ext uri="{BB962C8B-B14F-4D97-AF65-F5344CB8AC3E}">
        <p14:creationId xmlns:p14="http://schemas.microsoft.com/office/powerpoint/2010/main" val="1059836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E, fitando o céu pela janela humilde, deixando perceber que solicitava a inspiração do Alto, acrescentou:</a:t>
            </a:r>
          </a:p>
          <a:p>
            <a:pPr algn="l"/>
            <a:r>
              <a:rPr lang="pt-BR" sz="3600" b="1" i="0" u="none" strike="noStrike" baseline="0" dirty="0">
                <a:latin typeface="F1"/>
              </a:rPr>
              <a:t>— Antes de tudo, não condenes tua mulher. Quem somos nós para sondar o coração do próximo? poderíamos, acaso, torcer o sentimento de outra alma, usando a maldade e a violência? Quem de nós estará irrepreensível para castigar?</a:t>
            </a:r>
            <a:endParaRPr lang="pt-BR" sz="400000" b="1" dirty="0">
              <a:latin typeface="F1"/>
            </a:endParaRPr>
          </a:p>
        </p:txBody>
      </p:sp>
    </p:spTree>
    <p:extLst>
      <p:ext uri="{BB962C8B-B14F-4D97-AF65-F5344CB8AC3E}">
        <p14:creationId xmlns:p14="http://schemas.microsoft.com/office/powerpoint/2010/main" val="1154780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400" b="1" i="0" u="none" strike="noStrike" baseline="0" dirty="0">
                <a:latin typeface="F1"/>
              </a:rPr>
              <a:t>— Todavia, como extinguir o mal, se não nos dispomos a combatê-lo? — ajuizou Varro, gravemente.</a:t>
            </a:r>
          </a:p>
          <a:p>
            <a:pPr algn="l"/>
            <a:r>
              <a:rPr lang="pt-BR" sz="4400" b="1" i="0" u="none" strike="noStrike" baseline="0" dirty="0">
                <a:latin typeface="F1"/>
              </a:rPr>
              <a:t>O ancião sorriu e considerou:</a:t>
            </a:r>
            <a:endParaRPr lang="pt-BR" sz="400000" b="1" dirty="0">
              <a:latin typeface="F1"/>
            </a:endParaRPr>
          </a:p>
        </p:txBody>
      </p:sp>
    </p:spTree>
    <p:extLst>
      <p:ext uri="{BB962C8B-B14F-4D97-AF65-F5344CB8AC3E}">
        <p14:creationId xmlns:p14="http://schemas.microsoft.com/office/powerpoint/2010/main" val="12717926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 Acreditas, porém, que possamos vencê-lo à força de palavras bem feitas? Admites, porventura, que o Mestre haja descido das Alturas, simplesmente para falar? Jesus viveu as próprias lições, guerreando a sombra com a luz que irradiava de si mesmo, até ao derradeiro sacrifício. Achamo-nos num mundo envolvido em trevas e não possuímos outras tochas para clareá-lo, senão a nossa alma, que precisamos inflamar no verdadeiro amor.</a:t>
            </a:r>
            <a:endParaRPr lang="pt-BR" sz="333300" b="1" dirty="0">
              <a:latin typeface="F1"/>
            </a:endParaRPr>
          </a:p>
        </p:txBody>
      </p:sp>
    </p:spTree>
    <p:extLst>
      <p:ext uri="{BB962C8B-B14F-4D97-AF65-F5344CB8AC3E}">
        <p14:creationId xmlns:p14="http://schemas.microsoft.com/office/powerpoint/2010/main" val="12099901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O Evangelho não é somente uma propaganda de idéias libertadoras. Acima de tudo, é a construção dum mundo novo pela edificação moral do novo homem. Até agora, a civilização tem mantido a mulher, nossa mãe e nossa irmã, no nível de mercadoria vulgar. Durante milênios, dela fizemos nossa escrava, vendendo-a, explorando-a, apedrejando-a ou matando-a, sem que as leis nos considerem passíveis de julgamento.</a:t>
            </a:r>
            <a:endParaRPr lang="pt-BR" sz="333300" b="1" dirty="0">
              <a:latin typeface="F1"/>
            </a:endParaRPr>
          </a:p>
        </p:txBody>
      </p:sp>
    </p:spTree>
    <p:extLst>
      <p:ext uri="{BB962C8B-B14F-4D97-AF65-F5344CB8AC3E}">
        <p14:creationId xmlns:p14="http://schemas.microsoft.com/office/powerpoint/2010/main" val="39798497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O Evangelho não é somente uma propaganda de idéias libertadoras. Acima de tudo, é a construção dum mundo novo pela edificação moral do novo homem. Até agora, a civilização tem mantido a mulher, nossa mãe e nossa irmã, no nível de mercadoria vulgar. Durante milênios, dela fizemos nossa escrava, vendendo-a, explorando-a, apedrejando-a ou matando-a, sem que as leis nos considerem passíveis de julgamento.</a:t>
            </a:r>
            <a:endParaRPr lang="pt-BR" sz="333300" b="1" dirty="0">
              <a:latin typeface="F1"/>
            </a:endParaRPr>
          </a:p>
        </p:txBody>
      </p:sp>
    </p:spTree>
    <p:extLst>
      <p:ext uri="{BB962C8B-B14F-4D97-AF65-F5344CB8AC3E}">
        <p14:creationId xmlns:p14="http://schemas.microsoft.com/office/powerpoint/2010/main" val="17273316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Mas, não será ela igualmente um ser humano? Viverá indene de fraquezas iguais às nossas? Por que conferir-lhe tratamento inferior àquele que dispensamos aos cavalos, se dela recebemos a bênção da vida? Em todas as fases do apostolado divino, Jesus dignificou-a, </a:t>
            </a:r>
            <a:r>
              <a:rPr lang="pt-BR" sz="3200" b="1" i="0" u="none" strike="noStrike" baseline="0" dirty="0" err="1">
                <a:latin typeface="F1"/>
              </a:rPr>
              <a:t>santificando-lhe</a:t>
            </a:r>
            <a:r>
              <a:rPr lang="pt-BR" sz="3200" b="1" i="0" u="none" strike="noStrike" baseline="0" dirty="0">
                <a:latin typeface="F1"/>
              </a:rPr>
              <a:t> a missão sublime. Recordando-lhe o ensinamento, será lícito repetir — quem de nós, em sã consciência, pode atirar a primeira pedra.</a:t>
            </a:r>
            <a:endParaRPr lang="pt-BR" sz="333300" b="1" dirty="0">
              <a:latin typeface="F1"/>
            </a:endParaRPr>
          </a:p>
        </p:txBody>
      </p:sp>
    </p:spTree>
    <p:extLst>
      <p:ext uri="{BB962C8B-B14F-4D97-AF65-F5344CB8AC3E}">
        <p14:creationId xmlns:p14="http://schemas.microsoft.com/office/powerpoint/2010/main" val="7912774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E, fixando significativamente os dois ouvintes, acentuou:</a:t>
            </a:r>
          </a:p>
          <a:p>
            <a:pPr algn="l"/>
            <a:r>
              <a:rPr lang="pt-BR" sz="3600" b="1" i="0" u="none" strike="noStrike" baseline="0" dirty="0">
                <a:latin typeface="F1"/>
              </a:rPr>
              <a:t>— O Cristianismo, para redimir as criaturas, exige uma vanguarda de espíritos decididos a </a:t>
            </a:r>
            <a:r>
              <a:rPr lang="pt-BR" sz="3600" b="1" i="0" u="none" strike="noStrike" baseline="0" dirty="0" err="1">
                <a:latin typeface="F1"/>
              </a:rPr>
              <a:t>executar-lhe</a:t>
            </a:r>
            <a:r>
              <a:rPr lang="pt-BR" sz="3600" b="1" i="0" u="none" strike="noStrike" baseline="0" dirty="0">
                <a:latin typeface="F1"/>
              </a:rPr>
              <a:t> o plano de ação.</a:t>
            </a:r>
          </a:p>
          <a:p>
            <a:pPr algn="l"/>
            <a:r>
              <a:rPr lang="pt-BR" sz="3600" b="1" i="0" u="none" strike="noStrike" baseline="0" dirty="0">
                <a:latin typeface="F1"/>
              </a:rPr>
              <a:t>— No entanto — ponderou o jovem romano, algo tímido —, poderemos negar que Cíntia esteja em erro?</a:t>
            </a:r>
            <a:endParaRPr lang="pt-BR" sz="333300" b="1" dirty="0">
              <a:latin typeface="F1"/>
            </a:endParaRPr>
          </a:p>
        </p:txBody>
      </p:sp>
    </p:spTree>
    <p:extLst>
      <p:ext uri="{BB962C8B-B14F-4D97-AF65-F5344CB8AC3E}">
        <p14:creationId xmlns:p14="http://schemas.microsoft.com/office/powerpoint/2010/main" val="25759487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 Meu filho, quem ateia fogo ao campo da própria vida, de certo seguirá sob as chamas do incêndio. Compadece-te dos transviados! Não serão suficientemente infelizes por si mesmos?</a:t>
            </a:r>
          </a:p>
          <a:p>
            <a:pPr algn="l"/>
            <a:r>
              <a:rPr lang="pt-BR" sz="3600" b="1" i="0" u="none" strike="noStrike" baseline="0" dirty="0">
                <a:latin typeface="F1"/>
              </a:rPr>
              <a:t>— E meu filho? — perguntou Varro com a voz embargada de pranto.</a:t>
            </a:r>
          </a:p>
          <a:p>
            <a:pPr algn="l"/>
            <a:r>
              <a:rPr lang="pt-BR" sz="3600" b="1" i="0" u="none" strike="noStrike" baseline="0" dirty="0">
                <a:latin typeface="F1"/>
              </a:rPr>
              <a:t>— Compreendo-te a aflição.</a:t>
            </a:r>
            <a:endParaRPr lang="pt-BR" sz="400000" b="1" dirty="0">
              <a:latin typeface="F1"/>
            </a:endParaRPr>
          </a:p>
        </p:txBody>
      </p:sp>
    </p:spTree>
    <p:extLst>
      <p:ext uri="{BB962C8B-B14F-4D97-AF65-F5344CB8AC3E}">
        <p14:creationId xmlns:p14="http://schemas.microsoft.com/office/powerpoint/2010/main" val="23507487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E, vagueando o olhar lúcido pela sala estreita, Corvino pareceu mostrar um fragmento do próprio coração, acrescentando:</a:t>
            </a:r>
          </a:p>
          <a:p>
            <a:pPr algn="l"/>
            <a:r>
              <a:rPr lang="pt-BR" sz="4000" b="1" i="0" u="none" strike="noStrike" baseline="0" dirty="0">
                <a:latin typeface="F1"/>
              </a:rPr>
              <a:t>— Noutro tempo, bebi no mesmo cálice. Afastar-me dos filhinhos foi para mim a visitação de terrível angústia.</a:t>
            </a:r>
            <a:endParaRPr lang="pt-BR" sz="400000" b="1" dirty="0">
              <a:latin typeface="F1"/>
            </a:endParaRPr>
          </a:p>
        </p:txBody>
      </p:sp>
    </p:spTree>
    <p:extLst>
      <p:ext uri="{BB962C8B-B14F-4D97-AF65-F5344CB8AC3E}">
        <p14:creationId xmlns:p14="http://schemas.microsoft.com/office/powerpoint/2010/main" val="2203677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a:extLst>
              <a:ext uri="{FF2B5EF4-FFF2-40B4-BE49-F238E27FC236}">
                <a16:creationId xmlns:a16="http://schemas.microsoft.com/office/drawing/2014/main" id="{5DA0C6E0-F60A-45D7-AA66-FF4226FB6F80}"/>
              </a:ext>
            </a:extLst>
          </p:cNvPr>
          <p:cNvPicPr>
            <a:picLocks noChangeAspect="1"/>
          </p:cNvPicPr>
          <p:nvPr/>
        </p:nvPicPr>
        <p:blipFill>
          <a:blip r:embed="rId2"/>
          <a:stretch>
            <a:fillRect/>
          </a:stretch>
        </p:blipFill>
        <p:spPr>
          <a:xfrm>
            <a:off x="2175028" y="630315"/>
            <a:ext cx="9241908" cy="5789677"/>
          </a:xfrm>
          <a:prstGeom prst="rect">
            <a:avLst/>
          </a:prstGeom>
        </p:spPr>
      </p:pic>
    </p:spTree>
    <p:extLst>
      <p:ext uri="{BB962C8B-B14F-4D97-AF65-F5344CB8AC3E}">
        <p14:creationId xmlns:p14="http://schemas.microsoft.com/office/powerpoint/2010/main" val="18890220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Peregrinei, dilacerado, como folha relegada ao remoinho do vento, mas acabei percebendo que os filhos são de Deus, antes de pousarem docemente em nossas mãos. Entendo-te o infortúnio. Morrer mil vezes, sob qualquer gênero de tortura, é padecimento menor que esse da separação de uma flor viva que desejaríamos reter ao tronco do nosso destino.</a:t>
            </a:r>
            <a:endParaRPr lang="pt-BR" sz="400000" b="1" dirty="0">
              <a:latin typeface="F1"/>
            </a:endParaRPr>
          </a:p>
        </p:txBody>
      </p:sp>
    </p:spTree>
    <p:extLst>
      <p:ext uri="{BB962C8B-B14F-4D97-AF65-F5344CB8AC3E}">
        <p14:creationId xmlns:p14="http://schemas.microsoft.com/office/powerpoint/2010/main" val="2250927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 Entretanto — comentou o patrício, amargurado —, não seria justo defender um inocente, reclamando para nós o direito de protegê-lo e educá-lo?</a:t>
            </a:r>
          </a:p>
          <a:p>
            <a:pPr algn="l"/>
            <a:r>
              <a:rPr lang="pt-BR" sz="3600" b="1" i="0" u="none" strike="noStrike" baseline="0" dirty="0">
                <a:latin typeface="F1"/>
              </a:rPr>
              <a:t>— Quem te ouviria, contudo, a voz, quando uma insignificante ordem imperial poderá sufocar-te os gritos?</a:t>
            </a:r>
            <a:endParaRPr lang="pt-BR" sz="333300" b="1" dirty="0">
              <a:latin typeface="F1"/>
            </a:endParaRPr>
          </a:p>
        </p:txBody>
      </p:sp>
    </p:spTree>
    <p:extLst>
      <p:ext uri="{BB962C8B-B14F-4D97-AF65-F5344CB8AC3E}">
        <p14:creationId xmlns:p14="http://schemas.microsoft.com/office/powerpoint/2010/main" val="11425572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E além do mais — aduziu o ancião, afetuosamente —, se estamos interessados em servir ao Cristo, como impor a outrem o fel que a luta nos constrange a sorver? A esposa poderá não ter sido generosa para com o teu coração, mas provavelmente será abnegada mãe do pequenino. Não será, pois, mais aconselhável aguardar as determinações do Altíssimo, na graça do tempo?</a:t>
            </a:r>
            <a:endParaRPr lang="pt-BR" sz="400000" b="1" dirty="0">
              <a:latin typeface="F1"/>
            </a:endParaRPr>
          </a:p>
        </p:txBody>
      </p:sp>
    </p:spTree>
    <p:extLst>
      <p:ext uri="{BB962C8B-B14F-4D97-AF65-F5344CB8AC3E}">
        <p14:creationId xmlns:p14="http://schemas.microsoft.com/office/powerpoint/2010/main" val="9440315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Detendo-se na dolorosa expressão fisionômica do pai desventurado, Corvino observou, depois de longa pausa:</a:t>
            </a:r>
          </a:p>
          <a:p>
            <a:pPr algn="l"/>
            <a:r>
              <a:rPr lang="pt-BR" sz="3600" b="1" i="0" u="none" strike="noStrike" baseline="0" dirty="0">
                <a:latin typeface="F1"/>
              </a:rPr>
              <a:t>— Não te submetas ao frio do desengano, anulando os próprios recursos. A dor pode ser comparada a volumosa corrente de um rio, suscetível de conduzir-nos à felicidade na terra firme, ou de afogar-nos, quando não sabemos sobrenadar. </a:t>
            </a:r>
            <a:endParaRPr lang="pt-BR" sz="400000" b="1" dirty="0">
              <a:latin typeface="F1"/>
            </a:endParaRPr>
          </a:p>
        </p:txBody>
      </p:sp>
    </p:spTree>
    <p:extLst>
      <p:ext uri="{BB962C8B-B14F-4D97-AF65-F5344CB8AC3E}">
        <p14:creationId xmlns:p14="http://schemas.microsoft.com/office/powerpoint/2010/main" val="15820799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Ouve-nos, o Evangelho não é apenas um trilho de acesso ao júbilo celestial, depois da morte. É uma luz para a nossa existência neste mundo mesmo, que devemos transformar em Reino de Deus. Não te recordas da visita de Nicodemos ao Divino Mestre, quando o Senhor asseverou convincente: —“importa renascer de novo”?</a:t>
            </a:r>
            <a:endParaRPr lang="pt-BR" sz="400000" b="1" dirty="0">
              <a:latin typeface="F1"/>
            </a:endParaRPr>
          </a:p>
        </p:txBody>
      </p:sp>
    </p:spTree>
    <p:extLst>
      <p:ext uri="{BB962C8B-B14F-4D97-AF65-F5344CB8AC3E}">
        <p14:creationId xmlns:p14="http://schemas.microsoft.com/office/powerpoint/2010/main" val="5203837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Ante o sinal afirmativo de Quinto Varro, o ancião continuou:</a:t>
            </a:r>
          </a:p>
          <a:p>
            <a:pPr algn="l"/>
            <a:r>
              <a:rPr lang="pt-BR" sz="3600" b="1" i="0" u="none" strike="noStrike" baseline="0" dirty="0">
                <a:latin typeface="F1"/>
              </a:rPr>
              <a:t>— Também sofri muito, quando, ainda jovem, me decidi ao trabalho da fé.</a:t>
            </a:r>
          </a:p>
          <a:p>
            <a:pPr algn="l"/>
            <a:r>
              <a:rPr lang="pt-BR" sz="3600" b="1" i="0" u="none" strike="noStrike" baseline="0" dirty="0">
                <a:latin typeface="F1"/>
              </a:rPr>
              <a:t>Repudiado por todos, fui compelido a distanciar-me das </a:t>
            </a:r>
            <a:r>
              <a:rPr lang="pt-BR" sz="3600" b="1" i="0" u="none" strike="noStrike" baseline="0" dirty="0" err="1">
                <a:latin typeface="F1"/>
              </a:rPr>
              <a:t>Gálias</a:t>
            </a:r>
            <a:r>
              <a:rPr lang="pt-BR" sz="3600" b="1" i="0" u="none" strike="noStrike" baseline="0" dirty="0">
                <a:latin typeface="F1"/>
              </a:rPr>
              <a:t>, onde nasci, demorando-me por dez anos consecutivos em Alexandria, onde renovei os meus conhecimentos.</a:t>
            </a:r>
            <a:endParaRPr lang="pt-BR" sz="400000" b="1" dirty="0">
              <a:latin typeface="F1"/>
            </a:endParaRPr>
          </a:p>
        </p:txBody>
      </p:sp>
    </p:spTree>
    <p:extLst>
      <p:ext uri="{BB962C8B-B14F-4D97-AF65-F5344CB8AC3E}">
        <p14:creationId xmlns:p14="http://schemas.microsoft.com/office/powerpoint/2010/main" val="28381848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A igreja de lá permanece aberta às mais amplas considerações, em torno do destino e do ser. As idéias de Pitágoras são ali mantidas num grande centro de estudos, com real proveito, e, depois de ouvir atenciosamente padres ilustres e adeptos mais esclarecidos, convenci-me de que renascemos muitas vezes, na Terra. O corpo é passageira vestidura de nossa alma que nunca morre.</a:t>
            </a:r>
            <a:endParaRPr lang="pt-BR" sz="400000" b="1" dirty="0">
              <a:latin typeface="F1"/>
            </a:endParaRPr>
          </a:p>
        </p:txBody>
      </p:sp>
    </p:spTree>
    <p:extLst>
      <p:ext uri="{BB962C8B-B14F-4D97-AF65-F5344CB8AC3E}">
        <p14:creationId xmlns:p14="http://schemas.microsoft.com/office/powerpoint/2010/main" val="22751978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O túmulo é ressurreição. Tornaremos à carne, tantas vezes quantas se fizerem necessárias, até que tenhamos alijado todas as impurezas do íntimo, como o metal nobre que tolera o cadinho purificador, até que arroje para longe dele a escória que o desfigura.</a:t>
            </a:r>
            <a:endParaRPr lang="pt-BR" sz="400000" b="1" dirty="0">
              <a:latin typeface="F1"/>
            </a:endParaRPr>
          </a:p>
        </p:txBody>
      </p:sp>
    </p:spTree>
    <p:extLst>
      <p:ext uri="{BB962C8B-B14F-4D97-AF65-F5344CB8AC3E}">
        <p14:creationId xmlns:p14="http://schemas.microsoft.com/office/powerpoint/2010/main" val="12808331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Corvino fez ligeiro intervalo, como a dar oportunidade à reflexão dos ouvintes, e prosseguiu:</a:t>
            </a:r>
          </a:p>
          <a:p>
            <a:pPr algn="l"/>
            <a:r>
              <a:rPr lang="pt-BR" sz="3600" b="1" i="0" u="none" strike="noStrike" baseline="0" dirty="0">
                <a:latin typeface="F1"/>
              </a:rPr>
              <a:t>— Jesus não falava simplesmente ao homem que passa, mas, acima de tudo, ao espírito imperecível. Em certo passo dos seus sublimes ensinamentos, adverte: “melhor será entrares na vida aleijado que, tendo duas mãos, te aproveitares delas para a descida às regiões inferiores”.</a:t>
            </a:r>
            <a:endParaRPr lang="pt-BR" sz="400000" b="1" dirty="0">
              <a:latin typeface="F1"/>
            </a:endParaRPr>
          </a:p>
        </p:txBody>
      </p:sp>
    </p:spTree>
    <p:extLst>
      <p:ext uri="{BB962C8B-B14F-4D97-AF65-F5344CB8AC3E}">
        <p14:creationId xmlns:p14="http://schemas.microsoft.com/office/powerpoint/2010/main" val="12629317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Refere-se o Cristo ao mundo, como escola em que procuramos o nosso próprio burilamento. Cada qual de nós vem à Terra, com os problemas de que necessita. A provação é remédio salutar. A dificuldade é degrau na grande subida. Nossos antepassados, os druidas, ensinavam que nos achamos num mundo de viagens ou num campo de reiteradas experiências, a fim de que possamos alcançar, mais tarde, os astros da luz divina para sermos um com Deus, nosso Pai.</a:t>
            </a:r>
            <a:endParaRPr lang="pt-BR" sz="333300" b="1" dirty="0">
              <a:latin typeface="F1"/>
            </a:endParaRPr>
          </a:p>
        </p:txBody>
      </p:sp>
    </p:spTree>
    <p:extLst>
      <p:ext uri="{BB962C8B-B14F-4D97-AF65-F5344CB8AC3E}">
        <p14:creationId xmlns:p14="http://schemas.microsoft.com/office/powerpoint/2010/main" val="910116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E2272E-52E8-435A-BDD3-3C912A861114}"/>
              </a:ext>
            </a:extLst>
          </p:cNvPr>
          <p:cNvSpPr>
            <a:spLocks noGrp="1"/>
          </p:cNvSpPr>
          <p:nvPr>
            <p:ph type="ctrTitle"/>
          </p:nvPr>
        </p:nvSpPr>
        <p:spPr>
          <a:xfrm>
            <a:off x="2491558" y="4405544"/>
            <a:ext cx="8915399" cy="2262781"/>
          </a:xfrm>
        </p:spPr>
        <p:txBody>
          <a:bodyPr>
            <a:normAutofit fontScale="90000"/>
          </a:bodyPr>
          <a:lstStyle/>
          <a:p>
            <a:pPr algn="ctr"/>
            <a:br>
              <a:rPr lang="pt-BR" altLang="pt-BR" sz="5400" b="1" dirty="0">
                <a:solidFill>
                  <a:srgbClr val="002060"/>
                </a:solidFill>
                <a:latin typeface="Arial" panose="020B0604020202020204" pitchFamily="34" charset="0"/>
                <a:cs typeface="Arial" panose="020B0604020202020204" pitchFamily="34" charset="0"/>
              </a:rPr>
            </a:br>
            <a:br>
              <a:rPr lang="pt-BR" altLang="pt-BR" sz="5400" b="1" dirty="0">
                <a:solidFill>
                  <a:srgbClr val="002060"/>
                </a:solidFill>
                <a:latin typeface="Arial" panose="020B0604020202020204" pitchFamily="34" charset="0"/>
                <a:cs typeface="Arial" panose="020B0604020202020204" pitchFamily="34" charset="0"/>
              </a:rPr>
            </a:br>
            <a:r>
              <a:rPr lang="pt-BR" altLang="pt-BR" sz="5400" b="1" dirty="0">
                <a:solidFill>
                  <a:srgbClr val="002060"/>
                </a:solidFill>
                <a:latin typeface="Arial" panose="020B0604020202020204" pitchFamily="34" charset="0"/>
                <a:cs typeface="Arial" panose="020B0604020202020204" pitchFamily="34" charset="0"/>
              </a:rPr>
              <a:t>MÓDULO 9</a:t>
            </a:r>
            <a:br>
              <a:rPr lang="pt-BR" altLang="pt-BR" sz="5400" b="1" dirty="0">
                <a:solidFill>
                  <a:srgbClr val="002060"/>
                </a:solidFill>
                <a:latin typeface="Arial" panose="020B0604020202020204" pitchFamily="34" charset="0"/>
                <a:cs typeface="Arial" panose="020B0604020202020204" pitchFamily="34" charset="0"/>
              </a:rPr>
            </a:br>
            <a:br>
              <a:rPr lang="pt-BR" altLang="pt-BR" sz="5400" b="1" dirty="0">
                <a:solidFill>
                  <a:srgbClr val="002060"/>
                </a:solidFill>
                <a:latin typeface="Arial" panose="020B0604020202020204" pitchFamily="34" charset="0"/>
                <a:cs typeface="Arial" panose="020B0604020202020204" pitchFamily="34" charset="0"/>
              </a:rPr>
            </a:br>
            <a:r>
              <a:rPr lang="pt-BR" altLang="pt-BR" sz="5400" b="1" dirty="0">
                <a:solidFill>
                  <a:srgbClr val="002060"/>
                </a:solidFill>
                <a:latin typeface="Arial" panose="020B0604020202020204" pitchFamily="34" charset="0"/>
                <a:cs typeface="Arial" panose="020B0604020202020204" pitchFamily="34" charset="0"/>
              </a:rPr>
              <a:t>AS VIRTUDES DE QUINTO VARRO EM AVE CRISTO – 3ª. PARTE</a:t>
            </a:r>
            <a:br>
              <a:rPr lang="pt-BR" altLang="pt-BR" sz="5400" b="1" dirty="0">
                <a:solidFill>
                  <a:srgbClr val="002060"/>
                </a:solidFill>
                <a:latin typeface="Arial" panose="020B0604020202020204" pitchFamily="34" charset="0"/>
                <a:cs typeface="Arial" panose="020B0604020202020204" pitchFamily="34" charset="0"/>
              </a:rPr>
            </a:br>
            <a:r>
              <a:rPr lang="pt-BR" altLang="pt-BR" sz="5400" b="1" dirty="0">
                <a:solidFill>
                  <a:srgbClr val="002060"/>
                </a:solidFill>
                <a:latin typeface="Arial" panose="020B0604020202020204" pitchFamily="34" charset="0"/>
                <a:cs typeface="Arial" panose="020B0604020202020204" pitchFamily="34" charset="0"/>
              </a:rPr>
              <a:t>Encontro 3</a:t>
            </a:r>
            <a:br>
              <a:rPr lang="pt-BR" altLang="pt-BR" sz="5400" b="1" i="1" dirty="0">
                <a:solidFill>
                  <a:srgbClr val="FFFF00"/>
                </a:solidFill>
                <a:latin typeface="Tahoma" panose="020B0604030504040204" pitchFamily="34" charset="0"/>
              </a:rPr>
            </a:br>
            <a:endParaRPr lang="pt-BR" dirty="0"/>
          </a:p>
        </p:txBody>
      </p:sp>
    </p:spTree>
    <p:extLst>
      <p:ext uri="{BB962C8B-B14F-4D97-AF65-F5344CB8AC3E}">
        <p14:creationId xmlns:p14="http://schemas.microsoft.com/office/powerpoint/2010/main" val="13094232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Criamos o sofrimento, desacatando as Leis Universais e suportamo-lo para regressar à harmoniosa comunhão com elas. A justiça é perfeita. Ninguém chora sem necessidade. A pedra suporta a pressão do instrumento que a desgasta, a fim de brilhar, soberana. A fera é conduzida à prisão para domesticar-se.</a:t>
            </a:r>
            <a:endParaRPr lang="pt-BR" sz="333300" b="1" dirty="0">
              <a:latin typeface="F1"/>
            </a:endParaRPr>
          </a:p>
        </p:txBody>
      </p:sp>
    </p:spTree>
    <p:extLst>
      <p:ext uri="{BB962C8B-B14F-4D97-AF65-F5344CB8AC3E}">
        <p14:creationId xmlns:p14="http://schemas.microsoft.com/office/powerpoint/2010/main" val="4062908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O homem luta e padece para aprender a reaprender, aperfeiçoando-se cada vez mais. A Terra não é o único teatro da vida. Não disse o próprio Senhor — a quem pretendemos servir — que “existem muitas moradas na Casa de Nosso Pai”? O trabalho é a escada luminosa para outras esferas, onde nos reencontraremos, como pássaros que, depois de se perderem uns dos outros, sob as rajadas do inverno, se reagrupam de novo ao sol abençoado da primavera...</a:t>
            </a:r>
            <a:endParaRPr lang="pt-BR" sz="333300" b="1" dirty="0">
              <a:latin typeface="F1"/>
            </a:endParaRPr>
          </a:p>
        </p:txBody>
      </p:sp>
    </p:spTree>
    <p:extLst>
      <p:ext uri="{BB962C8B-B14F-4D97-AF65-F5344CB8AC3E}">
        <p14:creationId xmlns:p14="http://schemas.microsoft.com/office/powerpoint/2010/main" val="9346020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Passando a mão pelos cabelos brancos, o velho acentuou:</a:t>
            </a:r>
          </a:p>
          <a:p>
            <a:pPr algn="l"/>
            <a:r>
              <a:rPr lang="pt-BR" sz="3200" b="1" i="0" u="none" strike="noStrike" baseline="0" dirty="0">
                <a:latin typeface="F1"/>
              </a:rPr>
              <a:t>— Tenho a cabeça tocada pela neve do desencanto... Muitas vezes, a agonia me visitou a alma cheia de sonhos... Em torno de meus pés, a terra fria me solicita o corpo alquebrado, mas dentro do meu coração a esperança é um sol que me abrasa, revelando em suas projeções resplendentes o glorioso caminho do futuro... Somos eternos, Varro! Amanhã, reunir-nos-emos, felizes, no lar da eternidade, sem o pranto da separação ou da morte...</a:t>
            </a:r>
            <a:endParaRPr lang="pt-BR" sz="400000" b="1" dirty="0">
              <a:latin typeface="F1"/>
            </a:endParaRPr>
          </a:p>
        </p:txBody>
      </p:sp>
    </p:spTree>
    <p:extLst>
      <p:ext uri="{BB962C8B-B14F-4D97-AF65-F5344CB8AC3E}">
        <p14:creationId xmlns:p14="http://schemas.microsoft.com/office/powerpoint/2010/main" val="4247211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Ouvindo aquelas palavras, repletas de convicção e de ternura, o moço patrício aquietou o espírito atormentado.</a:t>
            </a:r>
          </a:p>
          <a:p>
            <a:pPr algn="l"/>
            <a:r>
              <a:rPr lang="pt-BR" sz="4000" b="1" i="0" u="none" strike="noStrike" baseline="0" dirty="0">
                <a:latin typeface="F1"/>
              </a:rPr>
              <a:t>Mais alguns minutos de animadora conversação correram céleres e, algo refeito, dispôs-se a partir.</a:t>
            </a:r>
            <a:endParaRPr lang="pt-BR" sz="400000" b="1" dirty="0">
              <a:latin typeface="F1"/>
            </a:endParaRPr>
          </a:p>
        </p:txBody>
      </p:sp>
    </p:spTree>
    <p:extLst>
      <p:ext uri="{BB962C8B-B14F-4D97-AF65-F5344CB8AC3E}">
        <p14:creationId xmlns:p14="http://schemas.microsoft.com/office/powerpoint/2010/main" val="23370351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Uma biga ligeira, por ele solicitada, esperava-o a reduzida distância.</a:t>
            </a:r>
          </a:p>
          <a:p>
            <a:pPr algn="l"/>
            <a:r>
              <a:rPr lang="pt-BR" sz="3200" b="1" i="0" u="none" strike="noStrike" baseline="0" dirty="0">
                <a:latin typeface="F1"/>
              </a:rPr>
              <a:t>Quando o galope dos cavalos se fundiu no grande silêncio, à porta do templo doméstico, o jovem, mais tranquilo, notou que poucas estrelas ainda fulguravam palidamente, enquanto o firmamento se tingia de rubro.</a:t>
            </a:r>
          </a:p>
          <a:p>
            <a:pPr algn="l"/>
            <a:r>
              <a:rPr lang="pt-BR" sz="3200" b="1" i="0" u="none" strike="noStrike" baseline="0" dirty="0">
                <a:latin typeface="F1"/>
              </a:rPr>
              <a:t>Alvorejava a manhã...</a:t>
            </a:r>
            <a:endParaRPr lang="pt-BR" sz="333300" b="1" dirty="0">
              <a:latin typeface="F1"/>
            </a:endParaRPr>
          </a:p>
        </p:txBody>
      </p:sp>
    </p:spTree>
    <p:extLst>
      <p:ext uri="{BB962C8B-B14F-4D97-AF65-F5344CB8AC3E}">
        <p14:creationId xmlns:p14="http://schemas.microsoft.com/office/powerpoint/2010/main" val="4718495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Varro, contemplando o formoso céu romano e pedindo a Jesus lhe conservasse a fé haurida no entendimento com o velho cristão gaulês, na estrada de </a:t>
            </a:r>
            <a:r>
              <a:rPr lang="pt-BR" sz="3600" b="1" i="0" u="none" strike="noStrike" baseline="0" dirty="0" err="1">
                <a:latin typeface="F1"/>
              </a:rPr>
              <a:t>Óstia</a:t>
            </a:r>
            <a:r>
              <a:rPr lang="pt-BR" sz="3600" b="1" i="0" u="none" strike="noStrike" baseline="0" dirty="0">
                <a:latin typeface="F1"/>
              </a:rPr>
              <a:t>, julgou encontrar naquela madrugada de surpreendente beleza o símbolo do novo dia que lhe marcava agora o destino.</a:t>
            </a:r>
            <a:endParaRPr lang="pt-BR" sz="400000" b="1" dirty="0">
              <a:latin typeface="F1"/>
            </a:endParaRPr>
          </a:p>
        </p:txBody>
      </p:sp>
    </p:spTree>
    <p:extLst>
      <p:ext uri="{BB962C8B-B14F-4D97-AF65-F5344CB8AC3E}">
        <p14:creationId xmlns:p14="http://schemas.microsoft.com/office/powerpoint/2010/main" val="3610332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Dois dias sucederam-se uniformes para Quinto Varro que, apático e melancólico, ouvia no lar as queixas infindáveis da esposa, </a:t>
            </a:r>
            <a:r>
              <a:rPr lang="pt-BR" sz="4000" b="1" i="0" u="none" strike="noStrike" baseline="0" dirty="0" err="1">
                <a:latin typeface="F1"/>
              </a:rPr>
              <a:t>azorragando-lhe</a:t>
            </a:r>
            <a:r>
              <a:rPr lang="pt-BR" sz="4000" b="1" i="0" u="none" strike="noStrike" baseline="0" dirty="0">
                <a:latin typeface="F1"/>
              </a:rPr>
              <a:t> os princípios com o látego da crítica insidiosa e contundente.</a:t>
            </a:r>
            <a:endParaRPr lang="pt-BR" sz="400000" b="1" dirty="0">
              <a:latin typeface="F1"/>
            </a:endParaRPr>
          </a:p>
        </p:txBody>
      </p:sp>
    </p:spTree>
    <p:extLst>
      <p:ext uri="{BB962C8B-B14F-4D97-AF65-F5344CB8AC3E}">
        <p14:creationId xmlns:p14="http://schemas.microsoft.com/office/powerpoint/2010/main" val="13768873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Embora as mágoas lhe oprimissem a alma, não deixou perceber qualquer sinal de desaprovação à conduta de Cíntia, que prosseguia ao lado de </a:t>
            </a:r>
            <a:r>
              <a:rPr lang="pt-BR" sz="4000" b="1" i="0" u="none" strike="noStrike" baseline="0" dirty="0" err="1">
                <a:latin typeface="F1"/>
              </a:rPr>
              <a:t>Vetúrio</a:t>
            </a:r>
            <a:r>
              <a:rPr lang="pt-BR" sz="4000" b="1" i="0" u="none" strike="noStrike" baseline="0" dirty="0">
                <a:latin typeface="F1"/>
              </a:rPr>
              <a:t>, entre excursões e entendimentos.</a:t>
            </a:r>
            <a:endParaRPr lang="pt-BR" sz="400000" b="1" dirty="0">
              <a:latin typeface="F1"/>
            </a:endParaRPr>
          </a:p>
        </p:txBody>
      </p:sp>
    </p:spTree>
    <p:extLst>
      <p:ext uri="{BB962C8B-B14F-4D97-AF65-F5344CB8AC3E}">
        <p14:creationId xmlns:p14="http://schemas.microsoft.com/office/powerpoint/2010/main" val="21843494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Recebendo, porém, a recomendação de partir na direção de um porto da Acaia, não conseguiu sopitar o anseio de renovação do qual se via possuído. </a:t>
            </a:r>
          </a:p>
          <a:p>
            <a:pPr algn="l"/>
            <a:r>
              <a:rPr lang="pt-BR" sz="3600" b="1" i="0" u="none" strike="noStrike" baseline="0" dirty="0">
                <a:latin typeface="F1"/>
              </a:rPr>
              <a:t>Procurou </a:t>
            </a:r>
            <a:r>
              <a:rPr lang="pt-BR" sz="3600" b="1" i="0" u="none" strike="noStrike" baseline="0" dirty="0" err="1">
                <a:latin typeface="F1"/>
              </a:rPr>
              <a:t>Opílio</a:t>
            </a:r>
            <a:r>
              <a:rPr lang="pt-BR" sz="3600" b="1" i="0" u="none" strike="noStrike" baseline="0" dirty="0">
                <a:latin typeface="F1"/>
              </a:rPr>
              <a:t>, pessoalmente, e recebido por ele, com largas demonstrações de cavalheirismo, expôs o que desejava. Sentia-se necessitado de vida nova. Pretendia abandonar o tráfego marítimo e consagrar-se a tarefas diferentes, em Roma.</a:t>
            </a:r>
            <a:endParaRPr lang="pt-BR" sz="400000" b="1" dirty="0">
              <a:latin typeface="F1"/>
            </a:endParaRPr>
          </a:p>
        </p:txBody>
      </p:sp>
    </p:spTree>
    <p:extLst>
      <p:ext uri="{BB962C8B-B14F-4D97-AF65-F5344CB8AC3E}">
        <p14:creationId xmlns:p14="http://schemas.microsoft.com/office/powerpoint/2010/main" val="2941231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Contudo, confessava, com desapontamento, os débitos que o retinham ao serviço na frota.</a:t>
            </a:r>
          </a:p>
          <a:p>
            <a:pPr algn="l"/>
            <a:r>
              <a:rPr lang="pt-BR" sz="4000" b="1" i="0" u="none" strike="noStrike" baseline="0" dirty="0">
                <a:latin typeface="F1"/>
              </a:rPr>
              <a:t>Devia tão vasta soma ao chefe da organização que ignorava como encetar a mudança de caminho.</a:t>
            </a:r>
            <a:endParaRPr lang="pt-BR" sz="400000" b="1" dirty="0">
              <a:latin typeface="F1"/>
            </a:endParaRPr>
          </a:p>
        </p:txBody>
      </p:sp>
    </p:spTree>
    <p:extLst>
      <p:ext uri="{BB962C8B-B14F-4D97-AF65-F5344CB8AC3E}">
        <p14:creationId xmlns:p14="http://schemas.microsoft.com/office/powerpoint/2010/main" val="1295005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Nunca sentira Varro tamanha paz nos túmulos. Reconhecendo-se na posição de um homem expulso do próprio lar, sentia agora na multidão anônima dos companheiros a sua própria família. Detinha-se nos semblantes desconhecidos, com mais simpatia e interesse, e pensava consigo mesmo que naquela fileira de criaturas, que ansiosamente buscavam os ensinamentos do Senhor, talvez existissem mais dolorosos dramas que o dele e chagas mais profundas a lhes sangrarem nos corações.</a:t>
            </a:r>
            <a:endParaRPr lang="pt-BR" sz="400000" b="1" dirty="0">
              <a:latin typeface="F1"/>
            </a:endParaRPr>
          </a:p>
        </p:txBody>
      </p:sp>
    </p:spTree>
    <p:extLst>
      <p:ext uri="{BB962C8B-B14F-4D97-AF65-F5344CB8AC3E}">
        <p14:creationId xmlns:p14="http://schemas.microsoft.com/office/powerpoint/2010/main" val="37655343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err="1">
                <a:latin typeface="F1"/>
              </a:rPr>
              <a:t>Vetúrio</a:t>
            </a:r>
            <a:r>
              <a:rPr lang="pt-BR" sz="3600" b="1" i="0" u="none" strike="noStrike" baseline="0" dirty="0">
                <a:latin typeface="F1"/>
              </a:rPr>
              <a:t>, revelando grande surpresa, buscou disfarçar os verdadeiros pensamentos que lhe brotavam no raciocínio. Risonho e acolhedor, abeirou-se do visitante, afirmando, peremptório, que jamais o considerara empregado e sim companheiro de trabalho, que nada lhe ficava a dever. Declarou </a:t>
            </a:r>
            <a:r>
              <a:rPr lang="pt-BR" sz="3600" b="1" i="0" u="none" strike="noStrike" baseline="0" dirty="0" err="1">
                <a:latin typeface="F1"/>
              </a:rPr>
              <a:t>compreender-lhe</a:t>
            </a:r>
            <a:r>
              <a:rPr lang="pt-BR" sz="3600" b="1" i="0" u="none" strike="noStrike" baseline="0" dirty="0">
                <a:latin typeface="F1"/>
              </a:rPr>
              <a:t> a fadiga e </a:t>
            </a:r>
            <a:r>
              <a:rPr lang="pt-BR" sz="3600" b="1" i="0" u="none" strike="noStrike" baseline="0" dirty="0" err="1">
                <a:latin typeface="F1"/>
              </a:rPr>
              <a:t>justificou-lhe</a:t>
            </a:r>
            <a:r>
              <a:rPr lang="pt-BR" sz="3600" b="1" i="0" u="none" strike="noStrike" baseline="0" dirty="0">
                <a:latin typeface="F1"/>
              </a:rPr>
              <a:t> o propósito de reajustar-se na vida romana.</a:t>
            </a:r>
            <a:endParaRPr lang="pt-BR" sz="400000" b="1" dirty="0">
              <a:latin typeface="F1"/>
            </a:endParaRPr>
          </a:p>
        </p:txBody>
      </p:sp>
    </p:spTree>
    <p:extLst>
      <p:ext uri="{BB962C8B-B14F-4D97-AF65-F5344CB8AC3E}">
        <p14:creationId xmlns:p14="http://schemas.microsoft.com/office/powerpoint/2010/main" val="24916167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400" b="1" i="0" u="none" strike="noStrike" baseline="0" dirty="0">
                <a:latin typeface="F1"/>
              </a:rPr>
              <a:t>Corado de vergonha, Varro recebeu dele a plena quitação de todas as dívidas. </a:t>
            </a:r>
            <a:r>
              <a:rPr lang="pt-BR" sz="4400" b="1" i="0" u="none" strike="noStrike" baseline="0" dirty="0" err="1">
                <a:latin typeface="F1"/>
              </a:rPr>
              <a:t>Opílio</a:t>
            </a:r>
            <a:r>
              <a:rPr lang="pt-BR" sz="4400" b="1" i="0" u="none" strike="noStrike" baseline="0" dirty="0">
                <a:latin typeface="F1"/>
              </a:rPr>
              <a:t> não só lhe fazia semelhante concessão, como também se colocava à disposição dele para qualquer novo empreendimento.</a:t>
            </a:r>
            <a:endParaRPr lang="pt-BR" sz="400000" b="1" dirty="0">
              <a:latin typeface="F1"/>
            </a:endParaRPr>
          </a:p>
        </p:txBody>
      </p:sp>
    </p:spTree>
    <p:extLst>
      <p:ext uri="{BB962C8B-B14F-4D97-AF65-F5344CB8AC3E}">
        <p14:creationId xmlns:p14="http://schemas.microsoft.com/office/powerpoint/2010/main" val="18391969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Indagou delicadamente dos planos que já houvesse delineado para o futuro, mas o esposo de Cíntia, atônito com o fingimento do interlocutor, mal sabia responder, alinhando monossílabos que lhe denunciavam a insegurança.</a:t>
            </a:r>
            <a:endParaRPr lang="pt-BR" sz="400000" b="1" dirty="0">
              <a:latin typeface="F1"/>
            </a:endParaRPr>
          </a:p>
        </p:txBody>
      </p:sp>
    </p:spTree>
    <p:extLst>
      <p:ext uri="{BB962C8B-B14F-4D97-AF65-F5344CB8AC3E}">
        <p14:creationId xmlns:p14="http://schemas.microsoft.com/office/powerpoint/2010/main" val="15029629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800" b="1" i="0" u="none" strike="noStrike" baseline="0" dirty="0">
                <a:latin typeface="F1"/>
              </a:rPr>
              <a:t>Despediram-se, cordialmente, prometendo </a:t>
            </a:r>
            <a:r>
              <a:rPr lang="pt-BR" sz="4800" b="1" i="0" u="none" strike="noStrike" baseline="0" dirty="0" err="1">
                <a:latin typeface="F1"/>
              </a:rPr>
              <a:t>Opílio</a:t>
            </a:r>
            <a:r>
              <a:rPr lang="pt-BR" sz="4800" b="1" i="0" u="none" strike="noStrike" baseline="0" dirty="0">
                <a:latin typeface="F1"/>
              </a:rPr>
              <a:t> acompanhar-lhe a trajetória, com carinho fraternal.</a:t>
            </a:r>
            <a:endParaRPr lang="pt-BR" sz="400000" b="1" dirty="0">
              <a:latin typeface="F1"/>
            </a:endParaRPr>
          </a:p>
        </p:txBody>
      </p:sp>
    </p:spTree>
    <p:extLst>
      <p:ext uri="{BB962C8B-B14F-4D97-AF65-F5344CB8AC3E}">
        <p14:creationId xmlns:p14="http://schemas.microsoft.com/office/powerpoint/2010/main" val="5038723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Sentindo-se profundamente desajustado, Quinto Varro dirigiu-se ao Fórum, na perspectiva de encontrar alguém que lhe pudesse conseguir trabalho honrado; entretanto, a sociedade da época parecia dividir-se entre senhores poderosos e escravos misérrimos. Não havia lugar para quem quisesse viver de serviço enobrecedor. Os próprios libertos da cidade ausentavam-se para regiões distantes do Lácio, buscando renovação e independência.</a:t>
            </a:r>
            <a:endParaRPr lang="pt-BR" sz="333300" b="1" dirty="0">
              <a:latin typeface="F1"/>
            </a:endParaRPr>
          </a:p>
        </p:txBody>
      </p:sp>
    </p:spTree>
    <p:extLst>
      <p:ext uri="{BB962C8B-B14F-4D97-AF65-F5344CB8AC3E}">
        <p14:creationId xmlns:p14="http://schemas.microsoft.com/office/powerpoint/2010/main" val="7794212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Efetuou variadas tentativas em vão.</a:t>
            </a:r>
          </a:p>
          <a:p>
            <a:pPr algn="l"/>
            <a:r>
              <a:rPr lang="pt-BR" sz="3600" b="1" i="0" u="none" strike="noStrike" baseline="0" dirty="0">
                <a:latin typeface="F1"/>
              </a:rPr>
              <a:t>Ninguém desejava ocupar braços honestos com remuneração condigna. Alegava-se que os tempos corriam difíceis, salientava-se a retração dos negócios com a provável queda de Bassiano dum momento para outro.</a:t>
            </a:r>
            <a:endParaRPr lang="pt-BR" sz="333300" b="1" dirty="0">
              <a:latin typeface="F1"/>
            </a:endParaRPr>
          </a:p>
        </p:txBody>
      </p:sp>
    </p:spTree>
    <p:extLst>
      <p:ext uri="{BB962C8B-B14F-4D97-AF65-F5344CB8AC3E}">
        <p14:creationId xmlns:p14="http://schemas.microsoft.com/office/powerpoint/2010/main" val="16210797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As insanidades governamentais tocavam a termo e os partidários de </a:t>
            </a:r>
            <a:r>
              <a:rPr lang="pt-BR" sz="3600" b="1" i="0" u="none" strike="noStrike" baseline="0" dirty="0" err="1">
                <a:latin typeface="F1"/>
              </a:rPr>
              <a:t>Macrino</a:t>
            </a:r>
            <a:r>
              <a:rPr lang="pt-BR" sz="3600" b="1" i="0" u="none" strike="noStrike" baseline="0" dirty="0">
                <a:latin typeface="F1"/>
              </a:rPr>
              <a:t>, o prefeito dos pretorianos, prometiam revolta. Vivia Roma sob regime de terror. Milhares de pessoas haviam sido mortas, em pouco mais de cinco anos, por assassinos livres que desfrutavam polpudas recompensas.</a:t>
            </a:r>
            <a:endParaRPr lang="pt-BR" sz="400000" b="1" dirty="0">
              <a:latin typeface="F1"/>
            </a:endParaRPr>
          </a:p>
        </p:txBody>
      </p:sp>
    </p:spTree>
    <p:extLst>
      <p:ext uri="{BB962C8B-B14F-4D97-AF65-F5344CB8AC3E}">
        <p14:creationId xmlns:p14="http://schemas.microsoft.com/office/powerpoint/2010/main" val="11378728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O jovem patrício, algo desalentado, fixava a multidão que ia e vinha, na praça pública, indiferente aos problemas que lhe torturavam a alma, quando lhe apareceu Flávio </a:t>
            </a:r>
            <a:r>
              <a:rPr lang="pt-BR" sz="4000" b="1" i="0" u="none" strike="noStrike" baseline="0" dirty="0" err="1">
                <a:latin typeface="F1"/>
              </a:rPr>
              <a:t>Súbrio</a:t>
            </a:r>
            <a:r>
              <a:rPr lang="pt-BR" sz="4000" b="1" i="0" u="none" strike="noStrike" baseline="0" dirty="0">
                <a:latin typeface="F1"/>
              </a:rPr>
              <a:t>, velho soldado de duvidosa reputação, abrindo-lhe braços acolhedores.</a:t>
            </a:r>
            <a:endParaRPr lang="pt-BR" sz="400000" b="1" dirty="0">
              <a:latin typeface="F1"/>
            </a:endParaRPr>
          </a:p>
        </p:txBody>
      </p:sp>
    </p:spTree>
    <p:extLst>
      <p:ext uri="{BB962C8B-B14F-4D97-AF65-F5344CB8AC3E}">
        <p14:creationId xmlns:p14="http://schemas.microsoft.com/office/powerpoint/2010/main" val="15927004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Homem maduro, mas ágil e manhoso, </a:t>
            </a:r>
            <a:r>
              <a:rPr lang="pt-BR" sz="4000" b="1" i="0" u="none" strike="noStrike" baseline="0" dirty="0" err="1">
                <a:latin typeface="F1"/>
              </a:rPr>
              <a:t>Súbrio</a:t>
            </a:r>
            <a:r>
              <a:rPr lang="pt-BR" sz="4000" b="1" i="0" u="none" strike="noStrike" baseline="0" dirty="0">
                <a:latin typeface="F1"/>
              </a:rPr>
              <a:t> fora ferido em serviço do Estado, ao manter a ordem nas </a:t>
            </a:r>
            <a:r>
              <a:rPr lang="pt-BR" sz="4000" b="1" i="0" u="none" strike="noStrike" baseline="0" dirty="0" err="1">
                <a:latin typeface="F1"/>
              </a:rPr>
              <a:t>Gálias</a:t>
            </a:r>
            <a:r>
              <a:rPr lang="pt-BR" sz="4000" b="1" i="0" u="none" strike="noStrike" baseline="0" dirty="0">
                <a:latin typeface="F1"/>
              </a:rPr>
              <a:t>, razão por que, agora coxo, era utilizado por vários nobres em expedientes secretos.</a:t>
            </a:r>
            <a:endParaRPr lang="pt-BR" sz="400000" b="1" dirty="0">
              <a:latin typeface="F1"/>
            </a:endParaRPr>
          </a:p>
        </p:txBody>
      </p:sp>
    </p:spTree>
    <p:extLst>
      <p:ext uri="{BB962C8B-B14F-4D97-AF65-F5344CB8AC3E}">
        <p14:creationId xmlns:p14="http://schemas.microsoft.com/office/powerpoint/2010/main" val="7487494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Longe de suspeitar estivesse ele atado aos interesses do perseguidor de sua família, Varro correspondeu, afetuoso, ao gesto de fraternidade que lhe era oferecido.</a:t>
            </a:r>
            <a:endParaRPr lang="pt-BR" sz="400000" b="1" dirty="0">
              <a:latin typeface="F1"/>
            </a:endParaRPr>
          </a:p>
        </p:txBody>
      </p:sp>
    </p:spTree>
    <p:extLst>
      <p:ext uri="{BB962C8B-B14F-4D97-AF65-F5344CB8AC3E}">
        <p14:creationId xmlns:p14="http://schemas.microsoft.com/office/powerpoint/2010/main" val="3467853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Sustentava </a:t>
            </a:r>
            <a:r>
              <a:rPr lang="pt-BR" sz="3600" b="1" i="0" u="none" strike="noStrike" baseline="0" dirty="0" err="1">
                <a:latin typeface="F1"/>
              </a:rPr>
              <a:t>Lisipo</a:t>
            </a:r>
            <a:r>
              <a:rPr lang="pt-BR" sz="3600" b="1" i="0" u="none" strike="noStrike" baseline="0" dirty="0">
                <a:latin typeface="F1"/>
              </a:rPr>
              <a:t> no braço robusto, como se houvera reencontrado a alegria de ser útil a alguém e, pelos olhares felizes que permutavam entre si, pareciam ambos agradecer a influência de Jesus, que concedia ao velho afetuoso a graça de amparar-se num filho e ao moço infortunado a ventura de encontrar um pai a quem poderia servir.</a:t>
            </a:r>
            <a:endParaRPr lang="pt-BR" sz="400000" b="1" dirty="0">
              <a:latin typeface="F1"/>
            </a:endParaRPr>
          </a:p>
        </p:txBody>
      </p:sp>
    </p:spTree>
    <p:extLst>
      <p:ext uri="{BB962C8B-B14F-4D97-AF65-F5344CB8AC3E}">
        <p14:creationId xmlns:p14="http://schemas.microsoft.com/office/powerpoint/2010/main" val="9385431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Aliás, aquela expressão prazenteira </a:t>
            </a:r>
            <a:r>
              <a:rPr lang="pt-BR" sz="4000" b="1" i="0" u="none" strike="noStrike" baseline="0" dirty="0" err="1">
                <a:latin typeface="F1"/>
              </a:rPr>
              <a:t>constituía-lhe</a:t>
            </a:r>
            <a:r>
              <a:rPr lang="pt-BR" sz="4000" b="1" i="0" u="none" strike="noStrike" baseline="0" dirty="0">
                <a:latin typeface="F1"/>
              </a:rPr>
              <a:t> valioso incentivo na posição de incerteza em que se achava, O súbito aparecimento do antigo soldado poderia ser o início de alguma empresa feliz.</a:t>
            </a:r>
            <a:endParaRPr lang="pt-BR" sz="400000" b="1" dirty="0">
              <a:latin typeface="F1"/>
            </a:endParaRPr>
          </a:p>
        </p:txBody>
      </p:sp>
    </p:spTree>
    <p:extLst>
      <p:ext uri="{BB962C8B-B14F-4D97-AF65-F5344CB8AC3E}">
        <p14:creationId xmlns:p14="http://schemas.microsoft.com/office/powerpoint/2010/main" val="19402439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400" b="1" i="0" u="none" strike="noStrike" baseline="0" dirty="0">
                <a:latin typeface="F1"/>
              </a:rPr>
              <a:t>A conversação foi encetada com êxito.</a:t>
            </a:r>
          </a:p>
          <a:p>
            <a:pPr algn="l"/>
            <a:r>
              <a:rPr lang="pt-BR" sz="4400" b="1" i="0" u="none" strike="noStrike" baseline="0" dirty="0">
                <a:latin typeface="F1"/>
              </a:rPr>
              <a:t>Depois de cumprimentá-lo, o </a:t>
            </a:r>
            <a:r>
              <a:rPr lang="pt-BR" sz="4400" b="1" i="0" u="none" strike="noStrike" baseline="0" dirty="0" err="1">
                <a:latin typeface="F1"/>
              </a:rPr>
              <a:t>ex-legionário</a:t>
            </a:r>
            <a:r>
              <a:rPr lang="pt-BR" sz="4400" b="1" i="0" u="none" strike="noStrike" baseline="0" dirty="0">
                <a:latin typeface="F1"/>
              </a:rPr>
              <a:t> atacou o assunto que o trazia, acentuando:</a:t>
            </a:r>
            <a:endParaRPr lang="pt-BR" sz="400000" b="1" dirty="0">
              <a:latin typeface="F1"/>
            </a:endParaRPr>
          </a:p>
        </p:txBody>
      </p:sp>
    </p:spTree>
    <p:extLst>
      <p:ext uri="{BB962C8B-B14F-4D97-AF65-F5344CB8AC3E}">
        <p14:creationId xmlns:p14="http://schemas.microsoft.com/office/powerpoint/2010/main" val="407357339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 Filho de Júpiter, como agradecer aos deuses o favor de encontrar-te? </a:t>
            </a:r>
            <a:r>
              <a:rPr lang="pt-BR" sz="3600" b="1" i="0" u="none" strike="noStrike" baseline="0" dirty="0" err="1">
                <a:latin typeface="F1"/>
              </a:rPr>
              <a:t>Serápis</a:t>
            </a:r>
            <a:r>
              <a:rPr lang="pt-BR" sz="3600" b="1" i="0" u="none" strike="noStrike" baseline="0" dirty="0">
                <a:latin typeface="F1"/>
              </a:rPr>
              <a:t> compadeceu-se de minha perna doente e guiou-me os passos. Comprometi-me a buscar-te, mas os tempos andam secos e um carro é privilégio de senadores. Felizmente, porém, não foi necessário moer os ossos na caminhada difícil.</a:t>
            </a:r>
            <a:endParaRPr lang="pt-BR" sz="333300" b="1" dirty="0">
              <a:latin typeface="F1"/>
            </a:endParaRPr>
          </a:p>
        </p:txBody>
      </p:sp>
    </p:spTree>
    <p:extLst>
      <p:ext uri="{BB962C8B-B14F-4D97-AF65-F5344CB8AC3E}">
        <p14:creationId xmlns:p14="http://schemas.microsoft.com/office/powerpoint/2010/main" val="285941703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O moço patrício sorria, intrigado, e antes que pudesse ensaiar qualquer pergunta, </a:t>
            </a:r>
            <a:r>
              <a:rPr lang="pt-BR" sz="4000" b="1" i="0" u="none" strike="noStrike" baseline="0" dirty="0" err="1">
                <a:latin typeface="F1"/>
              </a:rPr>
              <a:t>Súbrio</a:t>
            </a:r>
            <a:r>
              <a:rPr lang="pt-BR" sz="4000" b="1" i="0" u="none" strike="noStrike" baseline="0" dirty="0">
                <a:latin typeface="F1"/>
              </a:rPr>
              <a:t> relanceou o olhar astuto em torno, como se quisesse perscrutar o ambiente, e falou, baixando a voz:</a:t>
            </a:r>
            <a:endParaRPr lang="pt-BR" sz="400000" b="1" dirty="0">
              <a:latin typeface="F1"/>
            </a:endParaRPr>
          </a:p>
        </p:txBody>
      </p:sp>
    </p:spTree>
    <p:extLst>
      <p:ext uri="{BB962C8B-B14F-4D97-AF65-F5344CB8AC3E}">
        <p14:creationId xmlns:p14="http://schemas.microsoft.com/office/powerpoint/2010/main" val="42392529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 Meu caro Varro, sei que te desvelas por nossos compatriotas perseguidos, os cristãos. Francamente, por mim, não sei como separar-me dos numes domésticos e preferirei sempre uma festa de Apolo a qualquer reunião nos cemitérios, no entanto, estou convencido de que há muita gente boa no labirinto das catacumbas.</a:t>
            </a:r>
            <a:endParaRPr lang="pt-BR" sz="400000" b="1" dirty="0">
              <a:latin typeface="F1"/>
            </a:endParaRPr>
          </a:p>
        </p:txBody>
      </p:sp>
    </p:spTree>
    <p:extLst>
      <p:ext uri="{BB962C8B-B14F-4D97-AF65-F5344CB8AC3E}">
        <p14:creationId xmlns:p14="http://schemas.microsoft.com/office/powerpoint/2010/main" val="18579664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Ignoro se frequentas o culto detestado, mas não desconheço a tua simpatia por ele. Com sinceridade, não posso atinar com a epidemia de sofrimento voluntário que presenciamos há tantos anos.</a:t>
            </a:r>
          </a:p>
          <a:p>
            <a:pPr algn="l"/>
            <a:r>
              <a:rPr lang="pt-BR" sz="3600" b="1" i="0" u="none" strike="noStrike" baseline="0" dirty="0">
                <a:latin typeface="F1"/>
              </a:rPr>
              <a:t>Nesse ponto das considerações, ajeitou mentirosa expressão de tristeza na máscara facial e prosseguiu:</a:t>
            </a:r>
            <a:endParaRPr lang="pt-BR" sz="400000" b="1" dirty="0">
              <a:latin typeface="F1"/>
            </a:endParaRPr>
          </a:p>
        </p:txBody>
      </p:sp>
    </p:spTree>
    <p:extLst>
      <p:ext uri="{BB962C8B-B14F-4D97-AF65-F5344CB8AC3E}">
        <p14:creationId xmlns:p14="http://schemas.microsoft.com/office/powerpoint/2010/main" val="386929153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 Apesar de minha indiferença para com o Cristianismo, aprendi com os nossos antepassados que devemos fazer o bem. Acredito haver soado o instante de prestares assinalado serviço à causa desprezada. Não compreendo a  fé nazarena, responsável por tanta flagelação e tanta morte, contudo, </a:t>
            </a:r>
            <a:r>
              <a:rPr lang="pt-BR" sz="3200" b="1" i="0" u="none" strike="noStrike" baseline="0" dirty="0" err="1">
                <a:latin typeface="F1"/>
              </a:rPr>
              <a:t>apiado-me</a:t>
            </a:r>
            <a:r>
              <a:rPr lang="pt-BR" sz="3200" b="1" i="0" u="none" strike="noStrike" baseline="0" dirty="0">
                <a:latin typeface="F1"/>
              </a:rPr>
              <a:t> das vítimas. Por isso, filho dileto de Júpiter, não menoscabes a missão que as circunstâncias te oferecem.</a:t>
            </a:r>
            <a:endParaRPr lang="pt-BR" sz="333300" b="1" dirty="0">
              <a:latin typeface="F1"/>
            </a:endParaRPr>
          </a:p>
        </p:txBody>
      </p:sp>
    </p:spTree>
    <p:extLst>
      <p:ext uri="{BB962C8B-B14F-4D97-AF65-F5344CB8AC3E}">
        <p14:creationId xmlns:p14="http://schemas.microsoft.com/office/powerpoint/2010/main" val="411925510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Ante a muda ansiedade do interlocutor, acrescentou:</a:t>
            </a:r>
          </a:p>
          <a:p>
            <a:pPr algn="l"/>
            <a:r>
              <a:rPr lang="pt-BR" sz="4000" b="1" i="0" u="none" strike="noStrike" baseline="0" dirty="0">
                <a:latin typeface="F1"/>
              </a:rPr>
              <a:t>— O pretor Galo, advertido por </a:t>
            </a:r>
            <a:r>
              <a:rPr lang="pt-BR" sz="4000" b="1" i="0" u="none" strike="noStrike" baseline="0" dirty="0" err="1">
                <a:latin typeface="F1"/>
              </a:rPr>
              <a:t>Macrino</a:t>
            </a:r>
            <a:r>
              <a:rPr lang="pt-BR" sz="4000" b="1" i="0" u="none" strike="noStrike" baseline="0" dirty="0">
                <a:latin typeface="F1"/>
              </a:rPr>
              <a:t>, necessita do concurso de alguém para certo serviço em Cartago. Admito que, se efetuado por ti, poderá transformar-se em precioso aviso aos cristãos da África. </a:t>
            </a:r>
            <a:endParaRPr lang="pt-BR" sz="400000" b="1" dirty="0">
              <a:latin typeface="F1"/>
            </a:endParaRPr>
          </a:p>
        </p:txBody>
      </p:sp>
    </p:spTree>
    <p:extLst>
      <p:ext uri="{BB962C8B-B14F-4D97-AF65-F5344CB8AC3E}">
        <p14:creationId xmlns:p14="http://schemas.microsoft.com/office/powerpoint/2010/main" val="200998977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Varro, mais com o propósito de colocar-se em trabalho digno que com a idéia de erigir-se em salvador da comunidade, perguntou sobre a tarefa a executar.</a:t>
            </a:r>
          </a:p>
          <a:p>
            <a:pPr algn="l"/>
            <a:r>
              <a:rPr lang="pt-BR" sz="4000" b="1" i="0" u="none" strike="noStrike" baseline="0" dirty="0">
                <a:latin typeface="F1"/>
              </a:rPr>
              <a:t>Mostrando entusiasmo bem estudado, </a:t>
            </a:r>
            <a:r>
              <a:rPr lang="pt-BR" sz="4000" b="1" i="0" u="none" strike="noStrike" baseline="0" dirty="0" err="1">
                <a:latin typeface="F1"/>
              </a:rPr>
              <a:t>Súbrio</a:t>
            </a:r>
            <a:r>
              <a:rPr lang="pt-BR" sz="4000" b="1" i="0" u="none" strike="noStrike" baseline="0" dirty="0">
                <a:latin typeface="F1"/>
              </a:rPr>
              <a:t> esclareceu que o alto dignitário chamava-o a palácio para confiar-lhe delicado negócio.</a:t>
            </a:r>
            <a:endParaRPr lang="pt-BR" sz="400000" b="1" dirty="0">
              <a:latin typeface="F1"/>
            </a:endParaRPr>
          </a:p>
        </p:txBody>
      </p:sp>
    </p:spTree>
    <p:extLst>
      <p:ext uri="{BB962C8B-B14F-4D97-AF65-F5344CB8AC3E}">
        <p14:creationId xmlns:p14="http://schemas.microsoft.com/office/powerpoint/2010/main" val="165731682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O rapaz não vacilou. </a:t>
            </a:r>
          </a:p>
          <a:p>
            <a:pPr algn="l"/>
            <a:r>
              <a:rPr lang="pt-BR" sz="3600" b="1" i="0" u="none" strike="noStrike" baseline="0" dirty="0">
                <a:latin typeface="F1"/>
              </a:rPr>
              <a:t>Acompanhando o experiente lidador, procurou Galo, na própria residência, em vista do caráter confidencial que </a:t>
            </a:r>
            <a:r>
              <a:rPr lang="pt-BR" sz="3600" b="1" i="0" u="none" strike="noStrike" baseline="0" dirty="0" err="1">
                <a:latin typeface="F1"/>
              </a:rPr>
              <a:t>Súbrio</a:t>
            </a:r>
            <a:r>
              <a:rPr lang="pt-BR" sz="3600" b="1" i="0" u="none" strike="noStrike" baseline="0" dirty="0">
                <a:latin typeface="F1"/>
              </a:rPr>
              <a:t> imprimira à conversação. O velho pretor, emoldurado nos mais arraigados costumes patrícios, recebeu-o, amenizando o rigor da etiqueta, e foi, sem rodeios, ao assunto, depois das saudações usuais.</a:t>
            </a:r>
            <a:endParaRPr lang="pt-BR" sz="400000" b="1" dirty="0">
              <a:latin typeface="F1"/>
            </a:endParaRPr>
          </a:p>
        </p:txBody>
      </p:sp>
    </p:spTree>
    <p:extLst>
      <p:ext uri="{BB962C8B-B14F-4D97-AF65-F5344CB8AC3E}">
        <p14:creationId xmlns:p14="http://schemas.microsoft.com/office/powerpoint/2010/main" val="844074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Em grande recinto iluminado, hinos de alegria precederam a palavra do pregador que, assomando à tribuna, falou com indescritível beleza, acerca do Reino de Deus, encarecendo a necessidade de paciência e de esperança.</a:t>
            </a:r>
            <a:endParaRPr lang="pt-BR" sz="400000" b="1" dirty="0">
              <a:latin typeface="F1"/>
            </a:endParaRPr>
          </a:p>
        </p:txBody>
      </p:sp>
    </p:spTree>
    <p:extLst>
      <p:ext uri="{BB962C8B-B14F-4D97-AF65-F5344CB8AC3E}">
        <p14:creationId xmlns:p14="http://schemas.microsoft.com/office/powerpoint/2010/main" val="301214202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 Varro — iniciou ele, solene —, conheço-te a lealdade aos compromissos assumidos e espero aceites importante incumbência. Nossas legiões proclamarão o novo imperador, em breves dias, e não podemos prescindir dos patriotas irrepreensíveis para auxiliar-nos a obra de reajuste social.</a:t>
            </a:r>
            <a:endParaRPr lang="pt-BR" sz="333300" b="1" dirty="0">
              <a:latin typeface="F1"/>
            </a:endParaRPr>
          </a:p>
        </p:txBody>
      </p:sp>
    </p:spTree>
    <p:extLst>
      <p:ext uri="{BB962C8B-B14F-4D97-AF65-F5344CB8AC3E}">
        <p14:creationId xmlns:p14="http://schemas.microsoft.com/office/powerpoint/2010/main" val="165974442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O hábil político mordeu os lábios murchos, revelando ocultar as verdadeiras intenções que o moviam, e continuou:</a:t>
            </a:r>
          </a:p>
          <a:p>
            <a:pPr algn="l"/>
            <a:r>
              <a:rPr lang="pt-BR" sz="3200" b="1" i="0" u="none" strike="noStrike" baseline="0" dirty="0">
                <a:latin typeface="F1"/>
              </a:rPr>
              <a:t>— Não sei se dispões de tempo adequado, de vez que não desconheço as obrigações que te prendem à frota de </a:t>
            </a:r>
            <a:r>
              <a:rPr lang="pt-BR" sz="3200" b="1" i="0" u="none" strike="noStrike" baseline="0" dirty="0" err="1">
                <a:latin typeface="F1"/>
              </a:rPr>
              <a:t>Vetúrio</a:t>
            </a:r>
            <a:r>
              <a:rPr lang="pt-BR" sz="3200" b="1" i="0" u="none" strike="noStrike" baseline="0" dirty="0">
                <a:latin typeface="F1"/>
              </a:rPr>
              <a:t>...</a:t>
            </a:r>
          </a:p>
          <a:p>
            <a:pPr algn="l"/>
            <a:r>
              <a:rPr lang="pt-BR" sz="3200" b="1" i="0" u="none" strike="noStrike" baseline="0" dirty="0">
                <a:latin typeface="F1"/>
              </a:rPr>
              <a:t>O jovem apressou-se em notificar-lhe o desligamento dos serviços habituais.</a:t>
            </a:r>
            <a:endParaRPr lang="pt-BR" sz="333300" b="1" dirty="0">
              <a:latin typeface="F1"/>
            </a:endParaRPr>
          </a:p>
        </p:txBody>
      </p:sp>
    </p:spTree>
    <p:extLst>
      <p:ext uri="{BB962C8B-B14F-4D97-AF65-F5344CB8AC3E}">
        <p14:creationId xmlns:p14="http://schemas.microsoft.com/office/powerpoint/2010/main" val="87331775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Achava-se realmente na expectativa de encargos novos.</a:t>
            </a:r>
          </a:p>
          <a:p>
            <a:pPr algn="l"/>
            <a:r>
              <a:rPr lang="pt-BR" sz="3600" b="1" i="0" u="none" strike="noStrike" baseline="0" dirty="0">
                <a:latin typeface="F1"/>
              </a:rPr>
              <a:t>O pretor sorriu, triunfante, e prosseguiu:</a:t>
            </a:r>
          </a:p>
          <a:p>
            <a:pPr algn="l"/>
            <a:r>
              <a:rPr lang="pt-BR" sz="3600" b="1" i="0" u="none" strike="noStrike" baseline="0" dirty="0">
                <a:latin typeface="F1"/>
              </a:rPr>
              <a:t>— Se me fosse possível a ausência de Roma, iria eu mesmo, entretanto... </a:t>
            </a:r>
          </a:p>
          <a:p>
            <a:pPr algn="l"/>
            <a:r>
              <a:rPr lang="pt-BR" sz="3600" b="1" i="0" u="none" strike="noStrike" baseline="0" dirty="0">
                <a:latin typeface="F1"/>
              </a:rPr>
              <a:t>Diante da frase reticenciosa, Quinto Varro indagou em que lhe poderia ser útil, ao que o magistrado ajuntou:</a:t>
            </a:r>
            <a:endParaRPr lang="pt-BR" sz="400000" b="1" dirty="0">
              <a:latin typeface="F1"/>
            </a:endParaRPr>
          </a:p>
        </p:txBody>
      </p:sp>
    </p:spTree>
    <p:extLst>
      <p:ext uri="{BB962C8B-B14F-4D97-AF65-F5344CB8AC3E}">
        <p14:creationId xmlns:p14="http://schemas.microsoft.com/office/powerpoint/2010/main" val="6213327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 Cartago deveria estar reduzida a cinzas, conforme o sábio conselho do velho Catão, mas, depois do feito brilhante de Emiliano, arrasando-a, Graco fez a loucura de reconstruir aquele ninho de serpentes. Duvido haja outra província capaz de trazer-nos maiores aborrecimentos. Se é possível combater aqui a praga dos galileus, por lá o problema é cada vez mais complicado.</a:t>
            </a:r>
            <a:endParaRPr lang="pt-BR" sz="400000" b="1" dirty="0">
              <a:latin typeface="F1"/>
            </a:endParaRPr>
          </a:p>
        </p:txBody>
      </p:sp>
    </p:spTree>
    <p:extLst>
      <p:ext uri="{BB962C8B-B14F-4D97-AF65-F5344CB8AC3E}">
        <p14:creationId xmlns:p14="http://schemas.microsoft.com/office/powerpoint/2010/main" val="142191700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Altos funcionários, damas patrícias, autoridades e homens de inteligência devotam-se ao Cristianismo, com tamanho desleixo por nossos princípios, que chegam a promover reuniões públicas para fortalecimento do proselitismo desenfreado. Não podemos, contudo, viver às cegas. Nossas providências não podem falhar.</a:t>
            </a:r>
            <a:endParaRPr lang="pt-BR" sz="400000" b="1" dirty="0">
              <a:latin typeface="F1"/>
            </a:endParaRPr>
          </a:p>
        </p:txBody>
      </p:sp>
    </p:spTree>
    <p:extLst>
      <p:ext uri="{BB962C8B-B14F-4D97-AF65-F5344CB8AC3E}">
        <p14:creationId xmlns:p14="http://schemas.microsoft.com/office/powerpoint/2010/main" val="31205462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Mergulhando os olhos indagadores no rapaz, como a </a:t>
            </a:r>
            <a:r>
              <a:rPr lang="pt-BR" sz="4000" b="1" i="0" u="none" strike="noStrike" baseline="0" dirty="0" err="1">
                <a:latin typeface="F1"/>
              </a:rPr>
              <a:t>sondar-lhe</a:t>
            </a:r>
            <a:r>
              <a:rPr lang="pt-BR" sz="4000" b="1" i="0" u="none" strike="noStrike" baseline="0" dirty="0">
                <a:latin typeface="F1"/>
              </a:rPr>
              <a:t> os mais íntimos sentimentos, interrogou:</a:t>
            </a:r>
          </a:p>
          <a:p>
            <a:pPr algn="l"/>
            <a:r>
              <a:rPr lang="pt-BR" sz="4000" b="1" i="0" u="none" strike="noStrike" baseline="0" dirty="0">
                <a:latin typeface="F1"/>
              </a:rPr>
              <a:t>— Estás habilitado a conduzir determinada mensagem ao Procônsul? </a:t>
            </a:r>
          </a:p>
          <a:p>
            <a:pPr algn="l"/>
            <a:r>
              <a:rPr lang="pt-BR" sz="4000" b="1" i="0" u="none" strike="noStrike" baseline="0" dirty="0">
                <a:latin typeface="F1"/>
              </a:rPr>
              <a:t>— Perfeitamente informou Varro, decidido.</a:t>
            </a:r>
            <a:endParaRPr lang="pt-BR" sz="400000" b="1" dirty="0">
              <a:latin typeface="F1"/>
            </a:endParaRPr>
          </a:p>
        </p:txBody>
      </p:sp>
    </p:spTree>
    <p:extLst>
      <p:ext uri="{BB962C8B-B14F-4D97-AF65-F5344CB8AC3E}">
        <p14:creationId xmlns:p14="http://schemas.microsoft.com/office/powerpoint/2010/main" val="102012018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 Tenho uma relação de quinhentas pessoas que precisamos alijar da cidade. Não obstante o edito de Bassiano, declarando cidadãos romanos todos os habitantes do mundo provincial, que passaram a desfrutar, indebitamente, direitos iguais aos nossos, concordamos na eliminação sumária de todos os portadores da mistificação nazarena.</a:t>
            </a:r>
            <a:endParaRPr lang="pt-BR" sz="400000" b="1" dirty="0">
              <a:latin typeface="F1"/>
            </a:endParaRPr>
          </a:p>
        </p:txBody>
      </p:sp>
    </p:spTree>
    <p:extLst>
      <p:ext uri="{BB962C8B-B14F-4D97-AF65-F5344CB8AC3E}">
        <p14:creationId xmlns:p14="http://schemas.microsoft.com/office/powerpoint/2010/main" val="191639441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Os principais devem responder a processos antes de sentenciados à morte ou ao cárcere, as mulheres serão poupadas, segundo a classe a que pertençam, depois de advertência justa, e os plebeus serão circunscritos em serviço nas galeras imperiais.</a:t>
            </a:r>
            <a:endParaRPr lang="pt-BR" sz="400000" b="1" dirty="0">
              <a:latin typeface="F1"/>
            </a:endParaRPr>
          </a:p>
        </p:txBody>
      </p:sp>
    </p:spTree>
    <p:extLst>
      <p:ext uri="{BB962C8B-B14F-4D97-AF65-F5344CB8AC3E}">
        <p14:creationId xmlns:p14="http://schemas.microsoft.com/office/powerpoint/2010/main" val="33661520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O moço patrício, esforçou-se por disfarçar as penosas impressões de que se via possuído, fazia sinais afirmativos com a cabeça, entendendo, por fim, o que significava a insinuação de Flávio </a:t>
            </a:r>
            <a:r>
              <a:rPr lang="pt-BR" sz="4000" b="1" i="0" u="none" strike="noStrike" baseline="0" dirty="0" err="1">
                <a:latin typeface="F1"/>
              </a:rPr>
              <a:t>Súbrio</a:t>
            </a:r>
            <a:r>
              <a:rPr lang="pt-BR" sz="4000" b="1" i="0" u="none" strike="noStrike" baseline="0" dirty="0">
                <a:latin typeface="F1"/>
              </a:rPr>
              <a:t>.</a:t>
            </a:r>
            <a:endParaRPr lang="pt-BR" sz="400000" b="1" dirty="0">
              <a:latin typeface="F1"/>
            </a:endParaRPr>
          </a:p>
        </p:txBody>
      </p:sp>
    </p:spTree>
    <p:extLst>
      <p:ext uri="{BB962C8B-B14F-4D97-AF65-F5344CB8AC3E}">
        <p14:creationId xmlns:p14="http://schemas.microsoft.com/office/powerpoint/2010/main" val="94991936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Aceitando o convite, conseguiria salvar muitos companheiros. Poderia penetrar Cartago, com tempo bastante para informar os prosseguidos. Não lhe seria difícil. Teria consigo o nome de todos os implicados. Antes de falar ao Procônsul, comunicar-se-ia com a Igreja africana.</a:t>
            </a:r>
            <a:endParaRPr lang="pt-BR" sz="400000" b="1" dirty="0">
              <a:latin typeface="F1"/>
            </a:endParaRPr>
          </a:p>
        </p:txBody>
      </p:sp>
    </p:spTree>
    <p:extLst>
      <p:ext uri="{BB962C8B-B14F-4D97-AF65-F5344CB8AC3E}">
        <p14:creationId xmlns:p14="http://schemas.microsoft.com/office/powerpoint/2010/main" val="1870415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400" b="1" i="0" u="none" strike="noStrike" baseline="0" dirty="0">
                <a:latin typeface="F1"/>
              </a:rPr>
              <a:t>Quando terminou a enternecedora alocução, </a:t>
            </a:r>
            <a:r>
              <a:rPr lang="pt-BR" sz="4400" b="1" i="0" u="none" strike="noStrike" baseline="0" dirty="0" err="1">
                <a:latin typeface="F1"/>
              </a:rPr>
              <a:t>Lisipo</a:t>
            </a:r>
            <a:r>
              <a:rPr lang="pt-BR" sz="4400" b="1" i="0" u="none" strike="noStrike" baseline="0" dirty="0">
                <a:latin typeface="F1"/>
              </a:rPr>
              <a:t> e Varro aproximaram-se para reconduzi-lo a casa.</a:t>
            </a:r>
          </a:p>
          <a:p>
            <a:pPr algn="l"/>
            <a:r>
              <a:rPr lang="pt-BR" sz="4400" b="1" i="0" u="none" strike="noStrike" baseline="0" dirty="0">
                <a:latin typeface="F1"/>
              </a:rPr>
              <a:t>Um carro, além dos sepulcros, aguardava-os, solícito.</a:t>
            </a:r>
            <a:endParaRPr lang="pt-BR" sz="333300" b="1" dirty="0">
              <a:latin typeface="F1"/>
            </a:endParaRPr>
          </a:p>
        </p:txBody>
      </p:sp>
    </p:spTree>
    <p:extLst>
      <p:ext uri="{BB962C8B-B14F-4D97-AF65-F5344CB8AC3E}">
        <p14:creationId xmlns:p14="http://schemas.microsoft.com/office/powerpoint/2010/main" val="116642574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Um mundo de possibilidades construtivas aflorava-lhe na imaginação.</a:t>
            </a:r>
          </a:p>
          <a:p>
            <a:pPr algn="l"/>
            <a:r>
              <a:rPr lang="pt-BR" sz="3600" b="1" i="0" u="none" strike="noStrike" baseline="0" dirty="0">
                <a:latin typeface="F1"/>
              </a:rPr>
              <a:t>O próprio Corvino talvez pudesse orientá-lo na execução do encargo em perspectiva.</a:t>
            </a:r>
          </a:p>
          <a:p>
            <a:pPr algn="l"/>
            <a:r>
              <a:rPr lang="pt-BR" sz="3600" b="1" i="0" u="none" strike="noStrike" baseline="0" dirty="0">
                <a:latin typeface="F1"/>
              </a:rPr>
              <a:t>— Podes viajar de hoje a dois dias? — trovejou a voz de Galo, irritado com a pausa que o moço imprimira à conversação.</a:t>
            </a:r>
            <a:endParaRPr lang="pt-BR" sz="400000" b="1" dirty="0">
              <a:latin typeface="F1"/>
            </a:endParaRPr>
          </a:p>
        </p:txBody>
      </p:sp>
    </p:spTree>
    <p:extLst>
      <p:ext uri="{BB962C8B-B14F-4D97-AF65-F5344CB8AC3E}">
        <p14:creationId xmlns:p14="http://schemas.microsoft.com/office/powerpoint/2010/main" val="222950205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 Ilustre pretor — respondeu Varro, polidamente —, estou pronto.</a:t>
            </a:r>
          </a:p>
          <a:p>
            <a:pPr algn="l"/>
            <a:r>
              <a:rPr lang="pt-BR" sz="4000" b="1" i="0" u="none" strike="noStrike" baseline="0" dirty="0">
                <a:latin typeface="F1"/>
              </a:rPr>
              <a:t>Demonstrando despedi-lo com os gestos de enfado que lhe eram característicos, o magistrado concluiu:</a:t>
            </a:r>
            <a:endParaRPr lang="pt-BR" sz="400000" b="1" dirty="0">
              <a:latin typeface="F1"/>
            </a:endParaRPr>
          </a:p>
        </p:txBody>
      </p:sp>
    </p:spTree>
    <p:extLst>
      <p:ext uri="{BB962C8B-B14F-4D97-AF65-F5344CB8AC3E}">
        <p14:creationId xmlns:p14="http://schemas.microsoft.com/office/powerpoint/2010/main" val="291746707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 Seguirás na galera comercial de Máximo Pratense, sob o comando de Hélcio Lúcio. Amanhã à noite, entregar-te-ei a mensagem aqui mesmo e poderás combinar qualquer medida, referente à excursão, com Flávio </a:t>
            </a:r>
            <a:r>
              <a:rPr lang="pt-BR" sz="3600" b="1" i="0" u="none" strike="noStrike" baseline="0" dirty="0" err="1">
                <a:latin typeface="F1"/>
              </a:rPr>
              <a:t>Súbrio</a:t>
            </a:r>
            <a:r>
              <a:rPr lang="pt-BR" sz="3600" b="1" i="0" u="none" strike="noStrike" baseline="0" dirty="0">
                <a:latin typeface="F1"/>
              </a:rPr>
              <a:t>, que seguirá na mesma embarcação, como assessor do capitão, em tarefas de ordem política junto a amigos do Prefeito, domiciliados na Numídia.</a:t>
            </a:r>
            <a:endParaRPr lang="pt-BR" sz="400000" b="1" dirty="0">
              <a:latin typeface="F1"/>
            </a:endParaRPr>
          </a:p>
        </p:txBody>
      </p:sp>
    </p:spTree>
    <p:extLst>
      <p:ext uri="{BB962C8B-B14F-4D97-AF65-F5344CB8AC3E}">
        <p14:creationId xmlns:p14="http://schemas.microsoft.com/office/powerpoint/2010/main" val="394133974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O entendimento terminara.</a:t>
            </a:r>
          </a:p>
          <a:p>
            <a:pPr algn="l"/>
            <a:r>
              <a:rPr lang="pt-BR" sz="3200" b="1" i="0" u="none" strike="noStrike" baseline="0" dirty="0">
                <a:latin typeface="F1"/>
              </a:rPr>
              <a:t>Em plena via pública, Varro, reconhecido, abraçou o </a:t>
            </a:r>
            <a:r>
              <a:rPr lang="pt-BR" sz="3200" b="1" i="0" u="none" strike="noStrike" baseline="0" dirty="0" err="1">
                <a:latin typeface="F1"/>
              </a:rPr>
              <a:t>ex-legionário</a:t>
            </a:r>
            <a:r>
              <a:rPr lang="pt-BR" sz="3200" b="1" i="0" u="none" strike="noStrike" baseline="0" dirty="0">
                <a:latin typeface="F1"/>
              </a:rPr>
              <a:t>, marcando um encontro no Fórum para o dia seguinte. </a:t>
            </a:r>
          </a:p>
          <a:p>
            <a:pPr algn="l"/>
            <a:r>
              <a:rPr lang="pt-BR" sz="3200" b="1" i="0" u="none" strike="noStrike" baseline="0" dirty="0">
                <a:latin typeface="F1"/>
              </a:rPr>
              <a:t>Embora amargosos pressentimentos lhe ocupassem o coração, com respeito ao filhinho, o jovem estava satisfeito. Alcançara, conforme supunha, o trabalho desejado.</a:t>
            </a:r>
            <a:endParaRPr lang="pt-BR" sz="400000" b="1" dirty="0">
              <a:latin typeface="F1"/>
            </a:endParaRPr>
          </a:p>
        </p:txBody>
      </p:sp>
    </p:spTree>
    <p:extLst>
      <p:ext uri="{BB962C8B-B14F-4D97-AF65-F5344CB8AC3E}">
        <p14:creationId xmlns:p14="http://schemas.microsoft.com/office/powerpoint/2010/main" val="110190929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Não se sentia inútil. Ao regressar de Cartago, certo não lhe faltariam oportunidades outras. A viagem conferir-lhe-ia meios de auxiliar os irmãos na fé, representando igualmente o primeiro degrau de acesso a responsabilidades maiores.</a:t>
            </a:r>
            <a:endParaRPr lang="pt-BR" sz="400000" b="1" dirty="0">
              <a:latin typeface="F1"/>
            </a:endParaRPr>
          </a:p>
        </p:txBody>
      </p:sp>
    </p:spTree>
    <p:extLst>
      <p:ext uri="{BB962C8B-B14F-4D97-AF65-F5344CB8AC3E}">
        <p14:creationId xmlns:p14="http://schemas.microsoft.com/office/powerpoint/2010/main" val="339779112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Depois de rápida permanência no lar, dirigiu-se à via de </a:t>
            </a:r>
            <a:r>
              <a:rPr lang="pt-BR" sz="4000" b="1" i="0" u="none" strike="noStrike" baseline="0" dirty="0" err="1">
                <a:latin typeface="F1"/>
              </a:rPr>
              <a:t>Óstia</a:t>
            </a:r>
            <a:r>
              <a:rPr lang="pt-BR" sz="4000" b="1" i="0" u="none" strike="noStrike" baseline="0" dirty="0">
                <a:latin typeface="F1"/>
              </a:rPr>
              <a:t>, ansioso por entrar em comunhão com os velhos amigos.</a:t>
            </a:r>
          </a:p>
          <a:p>
            <a:pPr algn="l"/>
            <a:r>
              <a:rPr lang="pt-BR" sz="4000" b="1" i="0" u="none" strike="noStrike" baseline="0" dirty="0">
                <a:latin typeface="F1"/>
              </a:rPr>
              <a:t>Anunciou a Corvino e </a:t>
            </a:r>
            <a:r>
              <a:rPr lang="pt-BR" sz="4000" b="1" i="0" u="none" strike="noStrike" baseline="0" dirty="0" err="1">
                <a:latin typeface="F1"/>
              </a:rPr>
              <a:t>Lisipo</a:t>
            </a:r>
            <a:r>
              <a:rPr lang="pt-BR" sz="4000" b="1" i="0" u="none" strike="noStrike" baseline="0" dirty="0">
                <a:latin typeface="F1"/>
              </a:rPr>
              <a:t> a decisão de partir.</a:t>
            </a:r>
            <a:endParaRPr lang="pt-BR" sz="400000" b="1" dirty="0">
              <a:latin typeface="F1"/>
            </a:endParaRPr>
          </a:p>
        </p:txBody>
      </p:sp>
    </p:spTree>
    <p:extLst>
      <p:ext uri="{BB962C8B-B14F-4D97-AF65-F5344CB8AC3E}">
        <p14:creationId xmlns:p14="http://schemas.microsoft.com/office/powerpoint/2010/main" val="207497716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O ancião gaulês comentou os obstáculos que vinha encontrando, para sair de Roma e, interpelado por Varro, quanto ao porto a que se destinaria, esclareceu que lhe cabia visitar a comunidade cristã de Cartago, antes de tornar a </a:t>
            </a:r>
            <a:r>
              <a:rPr lang="pt-BR" sz="4000" b="1" i="0" u="none" strike="noStrike" baseline="0" dirty="0" err="1">
                <a:latin typeface="F1"/>
              </a:rPr>
              <a:t>Lião</a:t>
            </a:r>
            <a:r>
              <a:rPr lang="pt-BR" sz="4000" b="1" i="0" u="none" strike="noStrike" baseline="0" dirty="0">
                <a:latin typeface="F1"/>
              </a:rPr>
              <a:t>, em definitivo.</a:t>
            </a:r>
            <a:endParaRPr lang="pt-BR" sz="400000" b="1" dirty="0">
              <a:latin typeface="F1"/>
            </a:endParaRPr>
          </a:p>
        </p:txBody>
      </p:sp>
    </p:spTree>
    <p:extLst>
      <p:ext uri="{BB962C8B-B14F-4D97-AF65-F5344CB8AC3E}">
        <p14:creationId xmlns:p14="http://schemas.microsoft.com/office/powerpoint/2010/main" val="371232922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O semblante do rapaz iluminou-se.</a:t>
            </a:r>
          </a:p>
          <a:p>
            <a:pPr algn="l"/>
            <a:r>
              <a:rPr lang="pt-BR" sz="4000" b="1" i="0" u="none" strike="noStrike" baseline="0" dirty="0">
                <a:latin typeface="F1"/>
              </a:rPr>
              <a:t>Porque não seguirem juntos?</a:t>
            </a:r>
          </a:p>
          <a:p>
            <a:pPr algn="l"/>
            <a:r>
              <a:rPr lang="pt-BR" sz="4000" b="1" i="0" u="none" strike="noStrike" baseline="0" dirty="0">
                <a:latin typeface="F1"/>
              </a:rPr>
              <a:t>Tinha roteiro idêntico.</a:t>
            </a:r>
          </a:p>
          <a:p>
            <a:pPr algn="l"/>
            <a:r>
              <a:rPr lang="pt-BR" sz="4000" b="1" i="0" u="none" strike="noStrike" baseline="0" dirty="0">
                <a:latin typeface="F1"/>
              </a:rPr>
              <a:t>Corvino vibrou de satisfação.</a:t>
            </a:r>
            <a:endParaRPr lang="pt-BR" sz="400000" b="1" dirty="0">
              <a:latin typeface="F1"/>
            </a:endParaRPr>
          </a:p>
        </p:txBody>
      </p:sp>
    </p:spTree>
    <p:extLst>
      <p:ext uri="{BB962C8B-B14F-4D97-AF65-F5344CB8AC3E}">
        <p14:creationId xmlns:p14="http://schemas.microsoft.com/office/powerpoint/2010/main" val="269191966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O moço patrício expôs em ligeiras palavras o seu plano de comunicar-se com Flávio </a:t>
            </a:r>
            <a:r>
              <a:rPr lang="pt-BR" sz="4000" b="1" i="0" u="none" strike="noStrike" baseline="0" dirty="0" err="1">
                <a:latin typeface="F1"/>
              </a:rPr>
              <a:t>Súbrio</a:t>
            </a:r>
            <a:r>
              <a:rPr lang="pt-BR" sz="4000" b="1" i="0" u="none" strike="noStrike" baseline="0" dirty="0">
                <a:latin typeface="F1"/>
              </a:rPr>
              <a:t>, quanto ao novo companheiro de viagem, guardando, porém, os reais objetivos da missão que o levava à África para  entendimentos posteriores com </a:t>
            </a:r>
            <a:r>
              <a:rPr lang="pt-BR" sz="4000" b="1" i="0" u="none" strike="noStrike" baseline="0" dirty="0" err="1">
                <a:latin typeface="F1"/>
              </a:rPr>
              <a:t>Ápio</a:t>
            </a:r>
            <a:r>
              <a:rPr lang="pt-BR" sz="4000" b="1" i="0" u="none" strike="noStrike" baseline="0" dirty="0">
                <a:latin typeface="F1"/>
              </a:rPr>
              <a:t> Corvino, quando estivessem a sós, no mar.</a:t>
            </a:r>
            <a:endParaRPr lang="pt-BR" sz="400000" b="1" dirty="0">
              <a:latin typeface="F1"/>
            </a:endParaRPr>
          </a:p>
        </p:txBody>
      </p:sp>
    </p:spTree>
    <p:extLst>
      <p:ext uri="{BB962C8B-B14F-4D97-AF65-F5344CB8AC3E}">
        <p14:creationId xmlns:p14="http://schemas.microsoft.com/office/powerpoint/2010/main" val="77192049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No dia seguinte, quando apresentou o assunto ao velho soldado coxo, </a:t>
            </a:r>
            <a:r>
              <a:rPr lang="pt-BR" sz="4000" b="1" i="0" u="none" strike="noStrike" baseline="0" dirty="0" err="1">
                <a:latin typeface="F1"/>
              </a:rPr>
              <a:t>Súbrio</a:t>
            </a:r>
            <a:r>
              <a:rPr lang="pt-BR" sz="4000" b="1" i="0" u="none" strike="noStrike" baseline="0" dirty="0">
                <a:latin typeface="F1"/>
              </a:rPr>
              <a:t> acolheu a idéia com indefinível sorriso, acrescentando, bem humorado:</a:t>
            </a:r>
          </a:p>
          <a:p>
            <a:pPr algn="l"/>
            <a:r>
              <a:rPr lang="pt-BR" sz="4000" b="1" i="0" u="none" strike="noStrike" baseline="0" dirty="0">
                <a:latin typeface="F1"/>
              </a:rPr>
              <a:t>— Como não? O viajante pode ser tomado à conta de um parente. Tens esse direito.</a:t>
            </a:r>
            <a:endParaRPr lang="pt-BR" sz="400000" b="1" dirty="0">
              <a:latin typeface="F1"/>
            </a:endParaRPr>
          </a:p>
        </p:txBody>
      </p:sp>
    </p:spTree>
    <p:extLst>
      <p:ext uri="{BB962C8B-B14F-4D97-AF65-F5344CB8AC3E}">
        <p14:creationId xmlns:p14="http://schemas.microsoft.com/office/powerpoint/2010/main" val="816452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E na intimidade doméstica, ante os dois velhinhos que o escutavam, surpresos, o moço patrício, pontilhando a narrativa de lágrimas, expôs o que sofria, nos recessos da vida particular, rogando a Corvino um bálsamo para as feridas que lhe oprimiam o coração.</a:t>
            </a:r>
            <a:endParaRPr lang="pt-BR" sz="400000" b="1" dirty="0">
              <a:latin typeface="F1"/>
            </a:endParaRPr>
          </a:p>
        </p:txBody>
      </p:sp>
    </p:spTree>
    <p:extLst>
      <p:ext uri="{BB962C8B-B14F-4D97-AF65-F5344CB8AC3E}">
        <p14:creationId xmlns:p14="http://schemas.microsoft.com/office/powerpoint/2010/main" val="381913306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Varro aprestou-se para a excursão de acordo com o programa previsto.</a:t>
            </a:r>
          </a:p>
          <a:p>
            <a:pPr algn="l"/>
            <a:r>
              <a:rPr lang="pt-BR" sz="3600" b="1" i="0" u="none" strike="noStrike" baseline="0" dirty="0">
                <a:latin typeface="F1"/>
              </a:rPr>
              <a:t>Comunicou à esposa a resolução de alterar os rumos do próprio destino, sendo ouvido por Cíntia com especial atenção. E, depois de particular entrevista com o pretor, despediu-se dela e de </a:t>
            </a:r>
            <a:r>
              <a:rPr lang="pt-BR" sz="3600" b="1" i="0" u="none" strike="noStrike" baseline="0" dirty="0" err="1">
                <a:latin typeface="F1"/>
              </a:rPr>
              <a:t>Taciano</a:t>
            </a:r>
            <a:r>
              <a:rPr lang="pt-BR" sz="3600" b="1" i="0" u="none" strike="noStrike" baseline="0" dirty="0">
                <a:latin typeface="F1"/>
              </a:rPr>
              <a:t>, com o espírito afogado em dolorosa emotividade.</a:t>
            </a:r>
            <a:endParaRPr lang="pt-BR" sz="333300" b="1" dirty="0">
              <a:latin typeface="F1"/>
            </a:endParaRPr>
          </a:p>
        </p:txBody>
      </p:sp>
    </p:spTree>
    <p:extLst>
      <p:ext uri="{BB962C8B-B14F-4D97-AF65-F5344CB8AC3E}">
        <p14:creationId xmlns:p14="http://schemas.microsoft.com/office/powerpoint/2010/main" val="17837088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5400" b="1" i="0" u="none" strike="noStrike" baseline="0" dirty="0">
                <a:latin typeface="F1"/>
              </a:rPr>
              <a:t>Levando expressiva documentação, embarcou em </a:t>
            </a:r>
            <a:r>
              <a:rPr lang="pt-BR" sz="5400" b="1" i="0" u="none" strike="noStrike" baseline="0" dirty="0" err="1">
                <a:latin typeface="F1"/>
              </a:rPr>
              <a:t>Óstia</a:t>
            </a:r>
            <a:r>
              <a:rPr lang="pt-BR" sz="5400" b="1" i="0" u="none" strike="noStrike" baseline="0" dirty="0">
                <a:latin typeface="F1"/>
              </a:rPr>
              <a:t>, com a alma absorvida em angustiosas expectativas.</a:t>
            </a:r>
            <a:endParaRPr lang="pt-BR" sz="400000" b="1" dirty="0">
              <a:latin typeface="F1"/>
            </a:endParaRPr>
          </a:p>
        </p:txBody>
      </p:sp>
    </p:spTree>
    <p:extLst>
      <p:ext uri="{BB962C8B-B14F-4D97-AF65-F5344CB8AC3E}">
        <p14:creationId xmlns:p14="http://schemas.microsoft.com/office/powerpoint/2010/main" val="267623143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Corvino reuniu-se a ele, agradecido. Com o amparo do jovem patrício e de Flávio </a:t>
            </a:r>
            <a:r>
              <a:rPr lang="pt-BR" sz="3200" b="1" i="0" u="none" strike="noStrike" baseline="0" dirty="0" err="1">
                <a:latin typeface="F1"/>
              </a:rPr>
              <a:t>Súbrio</a:t>
            </a:r>
            <a:r>
              <a:rPr lang="pt-BR" sz="3200" b="1" i="0" u="none" strike="noStrike" baseline="0" dirty="0">
                <a:latin typeface="F1"/>
              </a:rPr>
              <a:t>, que estranhamente se desvelava na instalação dele, dispunha-se a partilhar a câmara estreita, reservada a Quinto Varro, junto ao alojamento do capitão, na popa, mas estacou no estrado, que separava o aposento dos bancos dos remadores, parecendo admirar a soberba trirreme em que viajariam. Contemplava os mastros magníficos, contudo, alertado por Varro, satisfeito com a possibilidade de proporcionar-lhe o formoso espetáculo, o velhinho respondeu:</a:t>
            </a:r>
            <a:endParaRPr lang="pt-BR" sz="400000" b="1" dirty="0">
              <a:latin typeface="F1"/>
            </a:endParaRPr>
          </a:p>
        </p:txBody>
      </p:sp>
    </p:spTree>
    <p:extLst>
      <p:ext uri="{BB962C8B-B14F-4D97-AF65-F5344CB8AC3E}">
        <p14:creationId xmlns:p14="http://schemas.microsoft.com/office/powerpoint/2010/main" val="307599249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400" b="1" i="0" u="none" strike="noStrike" baseline="0" dirty="0">
                <a:latin typeface="F1"/>
              </a:rPr>
              <a:t>— Sim, observo a largueza do céu e do mar, batidos de sol; sinto as baforadas do vento livre que parece cantar a glória divina da Natureza, mas penso nos escravos calejados nos remos.</a:t>
            </a:r>
            <a:endParaRPr lang="pt-BR" sz="400000" b="1" dirty="0">
              <a:latin typeface="F1"/>
            </a:endParaRPr>
          </a:p>
        </p:txBody>
      </p:sp>
    </p:spTree>
    <p:extLst>
      <p:ext uri="{BB962C8B-B14F-4D97-AF65-F5344CB8AC3E}">
        <p14:creationId xmlns:p14="http://schemas.microsoft.com/office/powerpoint/2010/main" val="51171413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O pregador ia continuar, no entanto, </a:t>
            </a:r>
            <a:r>
              <a:rPr lang="pt-BR" sz="4000" b="1" i="0" u="none" strike="noStrike" baseline="0" dirty="0" err="1">
                <a:latin typeface="F1"/>
              </a:rPr>
              <a:t>Subrio</a:t>
            </a:r>
            <a:r>
              <a:rPr lang="pt-BR" sz="4000" b="1" i="0" u="none" strike="noStrike" baseline="0" dirty="0">
                <a:latin typeface="F1"/>
              </a:rPr>
              <a:t>, que exercia inexplicável vigilância sobre ele, percebeu o sentido evangélico do apontamento, mostrou maior preocupação no semblante carrancudo e dirigiu-se a Quinto Varro, exclamando:</a:t>
            </a:r>
          </a:p>
          <a:p>
            <a:pPr algn="l"/>
            <a:r>
              <a:rPr lang="pt-BR" sz="4000" b="1" i="0" u="none" strike="noStrike" baseline="0" dirty="0">
                <a:latin typeface="F1"/>
              </a:rPr>
              <a:t>— Agasalhemos teu hóspede.</a:t>
            </a:r>
            <a:endParaRPr lang="pt-BR" sz="400000" b="1" dirty="0">
              <a:latin typeface="F1"/>
            </a:endParaRPr>
          </a:p>
        </p:txBody>
      </p:sp>
    </p:spTree>
    <p:extLst>
      <p:ext uri="{BB962C8B-B14F-4D97-AF65-F5344CB8AC3E}">
        <p14:creationId xmlns:p14="http://schemas.microsoft.com/office/powerpoint/2010/main" val="317693489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O moço patrício, contrariado com a interferência, expressou o desejo de apresentá-lo a Hélcio Lúcio, mas o assessor do comandante objetou, célere:</a:t>
            </a:r>
          </a:p>
          <a:p>
            <a:pPr algn="l"/>
            <a:r>
              <a:rPr lang="pt-BR" sz="4000" b="1" i="0" u="none" strike="noStrike" baseline="0" dirty="0">
                <a:latin typeface="F1"/>
              </a:rPr>
              <a:t>— Não, agora não. Hélcio está ocupado. Aguardemos um momento propício.</a:t>
            </a:r>
            <a:endParaRPr lang="pt-BR" sz="400000" b="1" dirty="0">
              <a:latin typeface="F1"/>
            </a:endParaRPr>
          </a:p>
        </p:txBody>
      </p:sp>
    </p:spTree>
    <p:extLst>
      <p:ext uri="{BB962C8B-B14F-4D97-AF65-F5344CB8AC3E}">
        <p14:creationId xmlns:p14="http://schemas.microsoft.com/office/powerpoint/2010/main" val="418634023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400" b="1" i="0" u="none" strike="noStrike" baseline="0" dirty="0">
                <a:latin typeface="F1"/>
              </a:rPr>
              <a:t>Corvino foi internado no beliche, com a sua reduzida bagagem, que se constituía de uma túnica surrada, uma pele de cabra e uma bolsa com documentos.</a:t>
            </a:r>
            <a:endParaRPr lang="pt-BR" sz="400000" b="1" dirty="0">
              <a:latin typeface="F1"/>
            </a:endParaRPr>
          </a:p>
        </p:txBody>
      </p:sp>
    </p:spTree>
    <p:extLst>
      <p:ext uri="{BB962C8B-B14F-4D97-AF65-F5344CB8AC3E}">
        <p14:creationId xmlns:p14="http://schemas.microsoft.com/office/powerpoint/2010/main" val="405038030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Para disfarçar a desagradável impressão deixada por </a:t>
            </a:r>
            <a:r>
              <a:rPr lang="pt-BR" sz="4000" b="1" i="0" u="none" strike="noStrike" baseline="0" dirty="0" err="1">
                <a:latin typeface="F1"/>
              </a:rPr>
              <a:t>Súbrio</a:t>
            </a:r>
            <a:r>
              <a:rPr lang="pt-BR" sz="4000" b="1" i="0" u="none" strike="noStrike" baseline="0" dirty="0">
                <a:latin typeface="F1"/>
              </a:rPr>
              <a:t>, em lhe cortando abruptamente a palavra, o rapaz deixou-se ficar demoradamente junto do ancião, escolhendo aquele minuto para estudar, em companhia dele, o verdadeiro sentido de sua viagem.</a:t>
            </a:r>
            <a:endParaRPr lang="pt-BR" sz="400000" b="1" dirty="0">
              <a:latin typeface="F1"/>
            </a:endParaRPr>
          </a:p>
        </p:txBody>
      </p:sp>
    </p:spTree>
    <p:extLst>
      <p:ext uri="{BB962C8B-B14F-4D97-AF65-F5344CB8AC3E}">
        <p14:creationId xmlns:p14="http://schemas.microsoft.com/office/powerpoint/2010/main" val="7187658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Corvino escutou-o, com visível espanto.</a:t>
            </a:r>
          </a:p>
          <a:p>
            <a:pPr algn="l"/>
            <a:r>
              <a:rPr lang="pt-BR" sz="3600" b="1" i="0" u="none" strike="noStrike" baseline="0" dirty="0">
                <a:latin typeface="F1"/>
              </a:rPr>
              <a:t>Conhecia os patriarcas cartagineses e os adeptos mais destacados da importante Igreja africana.</a:t>
            </a:r>
          </a:p>
          <a:p>
            <a:pPr algn="l"/>
            <a:r>
              <a:rPr lang="pt-BR" sz="3600" b="1" i="0" u="none" strike="noStrike" baseline="0" dirty="0">
                <a:latin typeface="F1"/>
              </a:rPr>
              <a:t>Varro deu-lhe a conhecer o nome das pessoas indicadas na relação do pretor, que o valoroso missionário identificou, em grande parte.</a:t>
            </a:r>
            <a:endParaRPr lang="pt-BR" sz="400000" b="1" dirty="0">
              <a:latin typeface="F1"/>
            </a:endParaRPr>
          </a:p>
        </p:txBody>
      </p:sp>
    </p:spTree>
    <p:extLst>
      <p:ext uri="{BB962C8B-B14F-4D97-AF65-F5344CB8AC3E}">
        <p14:creationId xmlns:p14="http://schemas.microsoft.com/office/powerpoint/2010/main" val="126204971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Trocaram impressões quanto à época perigosa que vinham atravessando e assentaram providências, como velhos amigos, para os dias mais escuros do porvir, caso as tempestades políticas não fossem amainadas.</a:t>
            </a:r>
          </a:p>
          <a:p>
            <a:pPr algn="l"/>
            <a:r>
              <a:rPr lang="pt-BR" sz="3600" b="1" i="0" u="none" strike="noStrike" baseline="0" dirty="0">
                <a:latin typeface="F1"/>
              </a:rPr>
              <a:t>O ancião das </a:t>
            </a:r>
            <a:r>
              <a:rPr lang="pt-BR" sz="3600" b="1" i="0" u="none" strike="noStrike" baseline="0" dirty="0" err="1">
                <a:latin typeface="F1"/>
              </a:rPr>
              <a:t>Gálias</a:t>
            </a:r>
            <a:r>
              <a:rPr lang="pt-BR" sz="3600" b="1" i="0" u="none" strike="noStrike" baseline="0" dirty="0">
                <a:latin typeface="F1"/>
              </a:rPr>
              <a:t> falou detidamente sobre a igreja de </a:t>
            </a:r>
            <a:r>
              <a:rPr lang="pt-BR" sz="3600" b="1" i="0" u="none" strike="noStrike" baseline="0" dirty="0" err="1">
                <a:latin typeface="F1"/>
              </a:rPr>
              <a:t>Lião</a:t>
            </a:r>
            <a:r>
              <a:rPr lang="pt-BR" sz="3600" b="1" i="0" u="none" strike="noStrike" baseline="0" dirty="0">
                <a:latin typeface="F1"/>
              </a:rPr>
              <a:t>.</a:t>
            </a:r>
            <a:endParaRPr lang="pt-BR" sz="400000" b="1" dirty="0">
              <a:latin typeface="F1"/>
            </a:endParaRPr>
          </a:p>
        </p:txBody>
      </p:sp>
    </p:spTree>
    <p:extLst>
      <p:ext uri="{BB962C8B-B14F-4D97-AF65-F5344CB8AC3E}">
        <p14:creationId xmlns:p14="http://schemas.microsoft.com/office/powerpoint/2010/main" val="3734086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O velho gaulês fê-lo sentar-se e, </a:t>
            </a:r>
            <a:r>
              <a:rPr lang="pt-BR" sz="4000" b="1" i="0" u="none" strike="noStrike" baseline="0" dirty="0" err="1">
                <a:latin typeface="F1"/>
              </a:rPr>
              <a:t>acariciando-lhe</a:t>
            </a:r>
            <a:r>
              <a:rPr lang="pt-BR" sz="4000" b="1" i="0" u="none" strike="noStrike" baseline="0" dirty="0">
                <a:latin typeface="F1"/>
              </a:rPr>
              <a:t> a cabeça, como se o fizesse a um menino atormentado, indagou:</a:t>
            </a:r>
          </a:p>
          <a:p>
            <a:pPr algn="l"/>
            <a:r>
              <a:rPr lang="pt-BR" sz="4000" b="1" i="0" u="none" strike="noStrike" baseline="0" dirty="0">
                <a:latin typeface="F1"/>
              </a:rPr>
              <a:t>— Varro, aceitaste o Evangelho para que Jesus se transforme em teu servidor ou para que te convertas em servidor de Jesus?</a:t>
            </a:r>
            <a:endParaRPr lang="pt-BR" sz="400000" b="1" dirty="0">
              <a:latin typeface="F1"/>
            </a:endParaRPr>
          </a:p>
        </p:txBody>
      </p:sp>
    </p:spTree>
    <p:extLst>
      <p:ext uri="{BB962C8B-B14F-4D97-AF65-F5344CB8AC3E}">
        <p14:creationId xmlns:p14="http://schemas.microsoft.com/office/powerpoint/2010/main" val="113625505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Propunha-se, ali, consolidar o vasto movimento de assistência social, em nome do Cristo.</a:t>
            </a:r>
          </a:p>
          <a:p>
            <a:pPr algn="l"/>
            <a:r>
              <a:rPr lang="pt-BR" sz="4000" b="1" i="0" u="none" strike="noStrike" baseline="0" dirty="0">
                <a:latin typeface="F1"/>
              </a:rPr>
              <a:t>Os prosélitos não admitiam a fé inoperante. A igreja, no parecer deles, devia enriquecer-se de obras práticas, à maneira de fonte incessante de serviços redentores.</a:t>
            </a:r>
            <a:endParaRPr lang="pt-BR" sz="400000" b="1" dirty="0">
              <a:latin typeface="F1"/>
            </a:endParaRPr>
          </a:p>
        </p:txBody>
      </p:sp>
    </p:spTree>
    <p:extLst>
      <p:ext uri="{BB962C8B-B14F-4D97-AF65-F5344CB8AC3E}">
        <p14:creationId xmlns:p14="http://schemas.microsoft.com/office/powerpoint/2010/main" val="356555296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Recebiam, frequentemente, a visita de confrades da Ásia e da Frígia, dos quais obtinham instruções diretas para a materialização dos ideais evangélicos, e aceitavam a Boa Nova, não somente como senda de esperança para o Céu, mas também como plano de trabalho ativo no aperfeiçoamento do mundo.</a:t>
            </a:r>
            <a:endParaRPr lang="pt-BR" sz="333300" b="1" dirty="0">
              <a:latin typeface="F1"/>
            </a:endParaRPr>
          </a:p>
        </p:txBody>
      </p:sp>
    </p:spTree>
    <p:extLst>
      <p:ext uri="{BB962C8B-B14F-4D97-AF65-F5344CB8AC3E}">
        <p14:creationId xmlns:p14="http://schemas.microsoft.com/office/powerpoint/2010/main" val="239305781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800" b="1" i="0" u="none" strike="noStrike" baseline="0" dirty="0">
                <a:latin typeface="F1"/>
              </a:rPr>
              <a:t>E assim, de consideração a consideração e de apontamento a apontamento, permaneceram, ambos, absortos e felizes, estruturando projetos e avivando a chama rósea dos sonhos.</a:t>
            </a:r>
            <a:endParaRPr lang="pt-BR" sz="400000" b="1" dirty="0">
              <a:latin typeface="F1"/>
            </a:endParaRPr>
          </a:p>
        </p:txBody>
      </p:sp>
    </p:spTree>
    <p:extLst>
      <p:ext uri="{BB962C8B-B14F-4D97-AF65-F5344CB8AC3E}">
        <p14:creationId xmlns:p14="http://schemas.microsoft.com/office/powerpoint/2010/main" val="656741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a:extLst>
              <a:ext uri="{FF2B5EF4-FFF2-40B4-BE49-F238E27FC236}">
                <a16:creationId xmlns:a16="http://schemas.microsoft.com/office/drawing/2014/main" id="{5DA0C6E0-F60A-45D7-AA66-FF4226FB6F80}"/>
              </a:ext>
            </a:extLst>
          </p:cNvPr>
          <p:cNvPicPr>
            <a:picLocks noChangeAspect="1"/>
          </p:cNvPicPr>
          <p:nvPr/>
        </p:nvPicPr>
        <p:blipFill>
          <a:blip r:embed="rId2"/>
          <a:stretch>
            <a:fillRect/>
          </a:stretch>
        </p:blipFill>
        <p:spPr>
          <a:xfrm>
            <a:off x="2175028" y="630315"/>
            <a:ext cx="9241908" cy="5789677"/>
          </a:xfrm>
          <a:prstGeom prst="rect">
            <a:avLst/>
          </a:prstGeom>
        </p:spPr>
      </p:pic>
    </p:spTree>
    <p:extLst>
      <p:ext uri="{BB962C8B-B14F-4D97-AF65-F5344CB8AC3E}">
        <p14:creationId xmlns:p14="http://schemas.microsoft.com/office/powerpoint/2010/main" val="3129820278"/>
      </p:ext>
    </p:extLst>
  </p:cSld>
  <p:clrMapOvr>
    <a:masterClrMapping/>
  </p:clrMapOvr>
</p:sld>
</file>

<file path=ppt/theme/theme1.xml><?xml version="1.0" encoding="utf-8"?>
<a:theme xmlns:a="http://schemas.openxmlformats.org/drawingml/2006/main" name="Cacho">
  <a:themeElements>
    <a:clrScheme name="Cach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ach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ch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1006</TotalTime>
  <Words>4527</Words>
  <Application>Microsoft Office PowerPoint</Application>
  <PresentationFormat>Widescreen</PresentationFormat>
  <Paragraphs>233</Paragraphs>
  <Slides>93</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93</vt:i4>
      </vt:variant>
    </vt:vector>
  </HeadingPairs>
  <TitlesOfParts>
    <vt:vector size="99" baseType="lpstr">
      <vt:lpstr>Arial</vt:lpstr>
      <vt:lpstr>Century Gothic</vt:lpstr>
      <vt:lpstr>F1</vt:lpstr>
      <vt:lpstr>Tahoma</vt:lpstr>
      <vt:lpstr>Wingdings 3</vt:lpstr>
      <vt:lpstr>Cacho</vt:lpstr>
      <vt:lpstr>AS VIRTUDES E OS VÍCIOS DOS PERSONAGENS DOS ROMANCES DE EMMANUEL </vt:lpstr>
      <vt:lpstr>Apresentação do PowerPoint</vt:lpstr>
      <vt:lpstr>  MÓDULO 9  AS VIRTUDES DE QUINTO VARRO EM AVE CRISTO – 3ª. PARTE Encontro 3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 VIRTUDES E OS VÍCIOS DOS PERSONAGENS DOS ROMANCES DE EMMANUEL</dc:title>
  <dc:creator>Alírio de Cerqueira</dc:creator>
  <cp:lastModifiedBy>Alirio Cerqueira Filho</cp:lastModifiedBy>
  <cp:revision>15</cp:revision>
  <dcterms:created xsi:type="dcterms:W3CDTF">2022-01-17T00:07:55Z</dcterms:created>
  <dcterms:modified xsi:type="dcterms:W3CDTF">2024-07-15T02:08:19Z</dcterms:modified>
</cp:coreProperties>
</file>