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257" r:id="rId4"/>
    <p:sldId id="815" r:id="rId5"/>
    <p:sldId id="816" r:id="rId6"/>
    <p:sldId id="818" r:id="rId7"/>
    <p:sldId id="819" r:id="rId8"/>
    <p:sldId id="820" r:id="rId9"/>
    <p:sldId id="821" r:id="rId10"/>
    <p:sldId id="822" r:id="rId11"/>
    <p:sldId id="823" r:id="rId12"/>
    <p:sldId id="824" r:id="rId13"/>
    <p:sldId id="825" r:id="rId14"/>
    <p:sldId id="826" r:id="rId15"/>
    <p:sldId id="827" r:id="rId16"/>
    <p:sldId id="828" r:id="rId17"/>
    <p:sldId id="829" r:id="rId18"/>
    <p:sldId id="830" r:id="rId19"/>
    <p:sldId id="831" r:id="rId20"/>
    <p:sldId id="832" r:id="rId21"/>
    <p:sldId id="833" r:id="rId22"/>
    <p:sldId id="834" r:id="rId23"/>
    <p:sldId id="835" r:id="rId24"/>
    <p:sldId id="836" r:id="rId25"/>
    <p:sldId id="837" r:id="rId26"/>
    <p:sldId id="838" r:id="rId27"/>
    <p:sldId id="839" r:id="rId28"/>
    <p:sldId id="840" r:id="rId29"/>
    <p:sldId id="841" r:id="rId30"/>
    <p:sldId id="842" r:id="rId31"/>
    <p:sldId id="843" r:id="rId32"/>
    <p:sldId id="844" r:id="rId33"/>
    <p:sldId id="845" r:id="rId34"/>
    <p:sldId id="847" r:id="rId35"/>
    <p:sldId id="846" r:id="rId36"/>
    <p:sldId id="848" r:id="rId37"/>
    <p:sldId id="849" r:id="rId38"/>
    <p:sldId id="850" r:id="rId39"/>
    <p:sldId id="851" r:id="rId40"/>
    <p:sldId id="852" r:id="rId41"/>
    <p:sldId id="853" r:id="rId42"/>
    <p:sldId id="854" r:id="rId43"/>
    <p:sldId id="855" r:id="rId44"/>
    <p:sldId id="856" r:id="rId45"/>
    <p:sldId id="857" r:id="rId46"/>
    <p:sldId id="858" r:id="rId47"/>
    <p:sldId id="859" r:id="rId48"/>
    <p:sldId id="860" r:id="rId49"/>
    <p:sldId id="861" r:id="rId50"/>
    <p:sldId id="862" r:id="rId51"/>
    <p:sldId id="863" r:id="rId52"/>
    <p:sldId id="864" r:id="rId53"/>
    <p:sldId id="865" r:id="rId54"/>
    <p:sldId id="866" r:id="rId55"/>
    <p:sldId id="867" r:id="rId56"/>
    <p:sldId id="868" r:id="rId57"/>
    <p:sldId id="869" r:id="rId58"/>
    <p:sldId id="870" r:id="rId59"/>
    <p:sldId id="871" r:id="rId60"/>
    <p:sldId id="872" r:id="rId61"/>
    <p:sldId id="873" r:id="rId62"/>
    <p:sldId id="874" r:id="rId63"/>
    <p:sldId id="875" r:id="rId64"/>
    <p:sldId id="876" r:id="rId65"/>
    <p:sldId id="877" r:id="rId66"/>
    <p:sldId id="878" r:id="rId67"/>
    <p:sldId id="879" r:id="rId68"/>
    <p:sldId id="880" r:id="rId69"/>
    <p:sldId id="881" r:id="rId70"/>
    <p:sldId id="882" r:id="rId71"/>
    <p:sldId id="883" r:id="rId72"/>
    <p:sldId id="884" r:id="rId73"/>
    <p:sldId id="885" r:id="rId74"/>
    <p:sldId id="886" r:id="rId75"/>
    <p:sldId id="887" r:id="rId76"/>
    <p:sldId id="888" r:id="rId77"/>
    <p:sldId id="889" r:id="rId78"/>
    <p:sldId id="890" r:id="rId79"/>
    <p:sldId id="891" r:id="rId80"/>
    <p:sldId id="892" r:id="rId81"/>
    <p:sldId id="893" r:id="rId82"/>
    <p:sldId id="894" r:id="rId83"/>
    <p:sldId id="895" r:id="rId84"/>
    <p:sldId id="896" r:id="rId85"/>
    <p:sldId id="897" r:id="rId86"/>
    <p:sldId id="898" r:id="rId87"/>
    <p:sldId id="899" r:id="rId88"/>
    <p:sldId id="900" r:id="rId89"/>
    <p:sldId id="901" r:id="rId90"/>
    <p:sldId id="902" r:id="rId91"/>
    <p:sldId id="903" r:id="rId92"/>
    <p:sldId id="904" r:id="rId93"/>
    <p:sldId id="905" r:id="rId94"/>
    <p:sldId id="906" r:id="rId95"/>
    <p:sldId id="339" r:id="rId9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a:xfrm>
            <a:off x="2589213" y="4777379"/>
            <a:ext cx="9404519" cy="1126283"/>
          </a:xfrm>
        </p:spPr>
        <p:txBody>
          <a:bodyPr>
            <a:normAutofit/>
          </a:bodyPr>
          <a:lstStyle/>
          <a:p>
            <a:endParaRPr lang="pt-BR" sz="2000" b="1"/>
          </a:p>
          <a:p>
            <a:r>
              <a:rPr lang="pt-BR" sz="2000" b="1"/>
              <a:t>FEDERAÇÃO </a:t>
            </a:r>
            <a:r>
              <a:rPr lang="pt-BR" sz="2000" b="1" dirty="0"/>
              <a:t>ESPÍRITA DO ESTADO DE MATO GROSSO – PROJETO ESPIRITIZAR</a:t>
            </a: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Reconhecia-se incapaz de qualquer mensagem salvadora e eficiente ao poder administrativo. Não possuía ouro ou soldados com que pudesse impor as opiniões que lhe fervilhavam na cabeça, entretanto, não ignorava que um mundo novo se formava sobre as ruínas do velho.</a:t>
            </a:r>
            <a:endParaRPr lang="pt-BR" sz="85700" b="1" dirty="0">
              <a:latin typeface="F1"/>
            </a:endParaRPr>
          </a:p>
        </p:txBody>
      </p:sp>
    </p:spTree>
    <p:extLst>
      <p:ext uri="{BB962C8B-B14F-4D97-AF65-F5344CB8AC3E}">
        <p14:creationId xmlns:p14="http://schemas.microsoft.com/office/powerpoint/2010/main" val="3048554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Milhares de homens e mulheres modificavam-se mentalmente sob a inspiração do espírito renovador. A autocracia do patriciado lutava, desesperadamente, contra a reforma religiosa, mas o pensamento do Cristo, como que pairava acima da Terra, conclamando as almas a descerrarem novo caminho ao progresso espiritual, ainda mesmo à custa de suor e sangue no sacrifício.</a:t>
            </a:r>
            <a:endParaRPr lang="pt-BR" sz="213200" b="1" dirty="0">
              <a:latin typeface="F1"/>
            </a:endParaRPr>
          </a:p>
        </p:txBody>
      </p:sp>
    </p:spTree>
    <p:extLst>
      <p:ext uri="{BB962C8B-B14F-4D97-AF65-F5344CB8AC3E}">
        <p14:creationId xmlns:p14="http://schemas.microsoft.com/office/powerpoint/2010/main" val="280310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Abismado em reflexões, foi trazido à realidade pela esposa, Cíntia Júlia, que veio ter com ele, guardando nos braços o filhinho </a:t>
            </a:r>
            <a:r>
              <a:rPr lang="pt-BR" sz="4000" b="1" i="0" u="none" strike="noStrike" baseline="0" dirty="0" err="1">
                <a:latin typeface="F1"/>
              </a:rPr>
              <a:t>Taciano</a:t>
            </a:r>
            <a:r>
              <a:rPr lang="pt-BR" sz="4000" b="1" i="0" u="none" strike="noStrike" baseline="0" dirty="0">
                <a:latin typeface="F1"/>
              </a:rPr>
              <a:t>, com apenas um ano de idade, a sorrir, doce e terno, como se fora um anjo arrebatado ao berço celeste.</a:t>
            </a:r>
            <a:endParaRPr lang="pt-BR" sz="400000" b="1" dirty="0">
              <a:latin typeface="F1"/>
            </a:endParaRPr>
          </a:p>
        </p:txBody>
      </p:sp>
    </p:spTree>
    <p:extLst>
      <p:ext uri="{BB962C8B-B14F-4D97-AF65-F5344CB8AC3E}">
        <p14:creationId xmlns:p14="http://schemas.microsoft.com/office/powerpoint/2010/main" val="63966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Cíntia revelava nos olhos escuros a chama da vivacidade feminil, deixando entrever, de imediato, a trama das paixões que lhe desbordavam da alma inquieta. Largo peplo de nevado linho </a:t>
            </a:r>
            <a:r>
              <a:rPr lang="pt-BR" sz="3200" b="1" i="0" u="none" strike="noStrike" baseline="0" dirty="0" err="1">
                <a:latin typeface="F1"/>
              </a:rPr>
              <a:t>realçava-lhe</a:t>
            </a:r>
            <a:r>
              <a:rPr lang="pt-BR" sz="3200" b="1" i="0" u="none" strike="noStrike" baseline="0" dirty="0">
                <a:latin typeface="F1"/>
              </a:rPr>
              <a:t> as formas de madona e menina, evocando o perfil brejeiro e lindo de alguma ninfa que se houvera repentinamente transformado em mulher, contrastando com a severa expressão do marido, que parecia infinitamente distanciado da companheira pelas afinidades psíquicas.</a:t>
            </a:r>
            <a:endParaRPr lang="pt-BR" sz="333300" b="1" dirty="0">
              <a:latin typeface="F1"/>
            </a:endParaRPr>
          </a:p>
        </p:txBody>
      </p:sp>
    </p:spTree>
    <p:extLst>
      <p:ext uri="{BB962C8B-B14F-4D97-AF65-F5344CB8AC3E}">
        <p14:creationId xmlns:p14="http://schemas.microsoft.com/office/powerpoint/2010/main" val="734302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Quinto Varro, não obstante muito moço, trazia a máscara fisionômica do filósofo, habituado a permanente mergulho no oceano das idéias.</a:t>
            </a:r>
          </a:p>
          <a:p>
            <a:pPr algn="l"/>
            <a:r>
              <a:rPr lang="pt-BR" sz="4000" b="1" i="0" u="none" strike="noStrike" baseline="0" dirty="0">
                <a:latin typeface="F1"/>
              </a:rPr>
              <a:t>No contentamento de uma cotovia palradora, Cíntia reportou-se à festa de </a:t>
            </a:r>
            <a:r>
              <a:rPr lang="pt-BR" sz="4000" b="1" i="0" u="none" strike="noStrike" baseline="0" dirty="0" err="1">
                <a:latin typeface="F1"/>
              </a:rPr>
              <a:t>Ulpia</a:t>
            </a:r>
            <a:r>
              <a:rPr lang="pt-BR" sz="4000" b="1" i="0" u="none" strike="noStrike" baseline="0" dirty="0">
                <a:latin typeface="F1"/>
              </a:rPr>
              <a:t> Sabina, a que comparecera na véspera, junto de </a:t>
            </a:r>
            <a:r>
              <a:rPr lang="pt-BR" sz="4000" b="1" i="0" u="none" strike="noStrike" baseline="0" dirty="0" err="1">
                <a:latin typeface="F1"/>
              </a:rPr>
              <a:t>Vetúrio</a:t>
            </a:r>
            <a:r>
              <a:rPr lang="pt-BR" sz="4000" b="1" i="0" u="none" strike="noStrike" baseline="0" dirty="0">
                <a:latin typeface="F1"/>
              </a:rPr>
              <a:t>, que lhe fora desvelado parceiro.</a:t>
            </a:r>
            <a:endParaRPr lang="pt-BR" sz="400000" b="1" dirty="0">
              <a:latin typeface="F1"/>
            </a:endParaRPr>
          </a:p>
        </p:txBody>
      </p:sp>
    </p:spTree>
    <p:extLst>
      <p:ext uri="{BB962C8B-B14F-4D97-AF65-F5344CB8AC3E}">
        <p14:creationId xmlns:p14="http://schemas.microsoft.com/office/powerpoint/2010/main" val="2582159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Deteve-se, entusiástica, na descrição dos bailados de invenção da própria dona da casa, que aproveitara a vocação de escravas jovens, tentando repetir para o esposo, com harmoniosa voz, alguns trechos da música simbólica.</a:t>
            </a:r>
            <a:endParaRPr lang="pt-BR" sz="400000" b="1" dirty="0">
              <a:latin typeface="F1"/>
            </a:endParaRPr>
          </a:p>
        </p:txBody>
      </p:sp>
    </p:spTree>
    <p:extLst>
      <p:ext uri="{BB962C8B-B14F-4D97-AF65-F5344CB8AC3E}">
        <p14:creationId xmlns:p14="http://schemas.microsoft.com/office/powerpoint/2010/main" val="3662888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Varro sorria, condescendente, qual se fora um pai austero e bondoso escutando as infantilidades de uma filha, e pronunciava, de quando em quando, uma ou outra frase curta de compreensão e encorajamento.</a:t>
            </a:r>
            <a:endParaRPr lang="pt-BR" sz="400000" b="1" dirty="0">
              <a:latin typeface="F1"/>
            </a:endParaRPr>
          </a:p>
        </p:txBody>
      </p:sp>
    </p:spTree>
    <p:extLst>
      <p:ext uri="{BB962C8B-B14F-4D97-AF65-F5344CB8AC3E}">
        <p14:creationId xmlns:p14="http://schemas.microsoft.com/office/powerpoint/2010/main" val="1383288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 certa altura da conversação, fixando a esposa, como quem pretendia tocar em assunto mais sério, observou:</a:t>
            </a:r>
          </a:p>
          <a:p>
            <a:pPr algn="l"/>
            <a:r>
              <a:rPr lang="pt-BR" sz="4000" b="1" i="0" u="none" strike="noStrike" baseline="0" dirty="0">
                <a:latin typeface="F1"/>
              </a:rPr>
              <a:t>— Sabes, querida, que hoje à noite será possível ouvir uma das vozes mais autorizadas do nosso movimento nas </a:t>
            </a:r>
            <a:r>
              <a:rPr lang="pt-BR" sz="4000" b="1" i="0" u="none" strike="noStrike" baseline="0" dirty="0" err="1">
                <a:latin typeface="F1"/>
              </a:rPr>
              <a:t>Gálias</a:t>
            </a:r>
            <a:r>
              <a:rPr lang="pt-BR" sz="4000" b="1" i="0" u="none" strike="noStrike" baseline="0" dirty="0">
                <a:latin typeface="F1"/>
              </a:rPr>
              <a:t>?</a:t>
            </a:r>
            <a:endParaRPr lang="pt-BR" sz="400000" b="1" dirty="0">
              <a:latin typeface="F1"/>
            </a:endParaRPr>
          </a:p>
        </p:txBody>
      </p:sp>
    </p:spTree>
    <p:extLst>
      <p:ext uri="{BB962C8B-B14F-4D97-AF65-F5344CB8AC3E}">
        <p14:creationId xmlns:p14="http://schemas.microsoft.com/office/powerpoint/2010/main" val="178290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 talvez porque a mulher silenciasse, pensativa, continuou:</a:t>
            </a:r>
          </a:p>
          <a:p>
            <a:pPr algn="l"/>
            <a:r>
              <a:rPr lang="pt-BR" sz="3600" b="1" i="0" u="none" strike="noStrike" baseline="0" dirty="0">
                <a:latin typeface="F1"/>
              </a:rPr>
              <a:t>— Refiro-me a </a:t>
            </a:r>
            <a:r>
              <a:rPr lang="pt-BR" sz="3600" b="1" i="0" u="none" strike="noStrike" baseline="0" dirty="0" err="1">
                <a:latin typeface="F1"/>
              </a:rPr>
              <a:t>Ápio</a:t>
            </a:r>
            <a:r>
              <a:rPr lang="pt-BR" sz="3600" b="1" i="0" u="none" strike="noStrike" baseline="0" dirty="0">
                <a:latin typeface="F1"/>
              </a:rPr>
              <a:t> Corvino, o velho pregador de </a:t>
            </a:r>
            <a:r>
              <a:rPr lang="pt-BR" sz="3600" b="1" i="0" u="none" strike="noStrike" baseline="0" dirty="0" err="1">
                <a:latin typeface="F1"/>
              </a:rPr>
              <a:t>Lião</a:t>
            </a:r>
            <a:r>
              <a:rPr lang="pt-BR" sz="3600" b="1" i="0" u="none" strike="noStrike" baseline="0" dirty="0">
                <a:latin typeface="F1"/>
              </a:rPr>
              <a:t> que se despede dos cristãos de Roma. Na mocidade, foi contemporâneo de </a:t>
            </a:r>
            <a:r>
              <a:rPr lang="pt-BR" sz="3600" b="1" i="0" u="none" strike="noStrike" baseline="0" dirty="0" err="1">
                <a:latin typeface="F1"/>
              </a:rPr>
              <a:t>Átalo</a:t>
            </a:r>
            <a:r>
              <a:rPr lang="pt-BR" sz="3600" b="1" i="0" u="none" strike="noStrike" baseline="0" dirty="0">
                <a:latin typeface="F1"/>
              </a:rPr>
              <a:t> de Pérgamo, admirável herói entre os mártires gauleses. Corvino conta mais de setenta anos, mas, segundo as impressões gerais, é portador de um espírito juvenil.</a:t>
            </a:r>
            <a:endParaRPr lang="pt-BR" sz="400000" b="1" dirty="0">
              <a:latin typeface="F1"/>
            </a:endParaRPr>
          </a:p>
        </p:txBody>
      </p:sp>
    </p:spTree>
    <p:extLst>
      <p:ext uri="{BB962C8B-B14F-4D97-AF65-F5344CB8AC3E}">
        <p14:creationId xmlns:p14="http://schemas.microsoft.com/office/powerpoint/2010/main" val="2477342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A jovem senhora esboçou largo gesto de enfado e murmurou:</a:t>
            </a:r>
          </a:p>
          <a:p>
            <a:pPr algn="l"/>
            <a:r>
              <a:rPr lang="pt-BR" sz="3200" b="1" i="0" u="none" strike="noStrike" baseline="0" dirty="0">
                <a:latin typeface="F1"/>
              </a:rPr>
              <a:t>— Porque nos preocuparmos tanto com esses homens? Francamente, da única vez que te acompanhei às catacumbas, voltei aflita e desanimada. Haverá qualquer senso prático nas divagações que ouvimos? Porque arrostar com os perigos de um culto ilegal para somente insistir em desvarios da imaginação?</a:t>
            </a:r>
            <a:endParaRPr lang="pt-BR" sz="333300" b="1" dirty="0">
              <a:latin typeface="F1"/>
            </a:endParaRPr>
          </a:p>
        </p:txBody>
      </p:sp>
    </p:spTree>
    <p:extLst>
      <p:ext uri="{BB962C8B-B14F-4D97-AF65-F5344CB8AC3E}">
        <p14:creationId xmlns:p14="http://schemas.microsoft.com/office/powerpoint/2010/main" val="215838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Com ironia e agressividade, prosseguia para o esposo triste:</a:t>
            </a:r>
          </a:p>
          <a:p>
            <a:pPr algn="l"/>
            <a:r>
              <a:rPr lang="pt-BR" sz="3600" b="1" i="0" u="none" strike="noStrike" baseline="0" dirty="0">
                <a:latin typeface="F1"/>
              </a:rPr>
              <a:t>— Acreditas possa eu conformar-me com a louca </a:t>
            </a:r>
            <a:r>
              <a:rPr lang="pt-BR" sz="3600" b="1" i="0" u="none" strike="noStrike" baseline="0" dirty="0" err="1">
                <a:latin typeface="F1"/>
              </a:rPr>
              <a:t>renunciação</a:t>
            </a:r>
            <a:r>
              <a:rPr lang="pt-BR" sz="3600" b="1" i="0" u="none" strike="noStrike" baseline="0" dirty="0">
                <a:latin typeface="F1"/>
              </a:rPr>
              <a:t> de mulheres, quais </a:t>
            </a:r>
            <a:r>
              <a:rPr lang="pt-BR" sz="3600" b="1" i="0" u="none" strike="noStrike" baseline="0" dirty="0" err="1">
                <a:latin typeface="F1"/>
              </a:rPr>
              <a:t>Sofrônia</a:t>
            </a:r>
            <a:r>
              <a:rPr lang="pt-BR" sz="3600" b="1" i="0" u="none" strike="noStrike" baseline="0" dirty="0">
                <a:latin typeface="F1"/>
              </a:rPr>
              <a:t> e Cornélia, que desceram do fausto patrício para a imundície dos cárceres, ombreando com escravas e lavadeiras?</a:t>
            </a:r>
            <a:endParaRPr lang="pt-BR" sz="333300" b="1" dirty="0">
              <a:latin typeface="F1"/>
            </a:endParaRPr>
          </a:p>
        </p:txBody>
      </p:sp>
    </p:spTree>
    <p:extLst>
      <p:ext uri="{BB962C8B-B14F-4D97-AF65-F5344CB8AC3E}">
        <p14:creationId xmlns:p14="http://schemas.microsoft.com/office/powerpoint/2010/main" val="908335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Desferiu rumorosa gargalhada e acrescentou:</a:t>
            </a:r>
          </a:p>
          <a:p>
            <a:pPr algn="l"/>
            <a:r>
              <a:rPr lang="pt-BR" sz="3600" b="1" i="0" u="none" strike="noStrike" baseline="0" dirty="0">
                <a:latin typeface="F1"/>
              </a:rPr>
              <a:t>— Faz alguns dias, quando ainda te encontravas em viagem na Aquitânia, </a:t>
            </a:r>
            <a:r>
              <a:rPr lang="pt-BR" sz="3600" b="1" i="0" u="none" strike="noStrike" baseline="0" dirty="0" err="1">
                <a:latin typeface="F1"/>
              </a:rPr>
              <a:t>Opílio</a:t>
            </a:r>
            <a:r>
              <a:rPr lang="pt-BR" sz="3600" b="1" i="0" u="none" strike="noStrike" baseline="0" dirty="0">
                <a:latin typeface="F1"/>
              </a:rPr>
              <a:t> e eu conversávamos na intimidade, quando </a:t>
            </a:r>
            <a:r>
              <a:rPr lang="pt-BR" sz="3600" b="1" i="0" u="none" strike="noStrike" baseline="0" dirty="0" err="1">
                <a:latin typeface="F1"/>
              </a:rPr>
              <a:t>Popéia</a:t>
            </a:r>
            <a:r>
              <a:rPr lang="pt-BR" sz="3600" b="1" i="0" u="none" strike="noStrike" baseline="0" dirty="0">
                <a:latin typeface="F1"/>
              </a:rPr>
              <a:t> Cilene veio ter conosco, pedindo esmolas para as famílias vitimadas nas últimas perseguições, e, vendo os meus jarros, instou comigo para abandonar o uso de cosméticos. Rimo-nos fartamente da sugestão.</a:t>
            </a:r>
            <a:endParaRPr lang="pt-BR" sz="400000" b="1" dirty="0">
              <a:latin typeface="F1"/>
            </a:endParaRPr>
          </a:p>
        </p:txBody>
      </p:sp>
    </p:spTree>
    <p:extLst>
      <p:ext uri="{BB962C8B-B14F-4D97-AF65-F5344CB8AC3E}">
        <p14:creationId xmlns:p14="http://schemas.microsoft.com/office/powerpoint/2010/main" val="3277678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Para atendermos aos princípios de um homem que morreu na cruz dos malfeitores, vai para duzentos anos, precisaremos adotar a indigência e vaguear no mundo, como se fôssemos fantasmas? Nossos deuses não nos reservam um paraíso de mendigos discutidores. Nossos sacerdotes guardam dignidade e compostura.</a:t>
            </a:r>
            <a:endParaRPr lang="pt-BR" sz="333300" b="1" dirty="0">
              <a:latin typeface="F1"/>
            </a:endParaRPr>
          </a:p>
        </p:txBody>
      </p:sp>
    </p:spTree>
    <p:extLst>
      <p:ext uri="{BB962C8B-B14F-4D97-AF65-F5344CB8AC3E}">
        <p14:creationId xmlns:p14="http://schemas.microsoft.com/office/powerpoint/2010/main" val="838430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Após leve pausa, em que fitou o esposo sarcasticamente, aduziu:</a:t>
            </a:r>
          </a:p>
          <a:p>
            <a:pPr algn="l"/>
            <a:r>
              <a:rPr lang="pt-BR" sz="3600" b="1" i="0" u="none" strike="noStrike" baseline="0" dirty="0">
                <a:latin typeface="F1"/>
              </a:rPr>
              <a:t>— Aliás, devo dizer-te que tenho sacrificado a Esculápio, em teu favor. Temo por tua saúde. </a:t>
            </a:r>
            <a:r>
              <a:rPr lang="pt-BR" sz="3600" b="1" i="0" u="none" strike="noStrike" baseline="0" dirty="0" err="1">
                <a:latin typeface="F1"/>
              </a:rPr>
              <a:t>Vetúrio</a:t>
            </a:r>
            <a:r>
              <a:rPr lang="pt-BR" sz="3600" b="1" i="0" u="none" strike="noStrike" baseline="0" dirty="0">
                <a:latin typeface="F1"/>
              </a:rPr>
              <a:t> é de parecer que os cristãos são dementes. Não observas quanta modificação transparece do teu procedimento para comigo, desde o início de tuas novas práticas?</a:t>
            </a:r>
            <a:endParaRPr lang="pt-BR" sz="400000" b="1" dirty="0">
              <a:latin typeface="F1"/>
            </a:endParaRPr>
          </a:p>
        </p:txBody>
      </p:sp>
    </p:spTree>
    <p:extLst>
      <p:ext uri="{BB962C8B-B14F-4D97-AF65-F5344CB8AC3E}">
        <p14:creationId xmlns:p14="http://schemas.microsoft.com/office/powerpoint/2010/main" val="2896185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Depois de longas ausências da família, não regressas na posição do marido afetuoso de antes. Em vez de te reportares à nossa intimidade carinhosa, guardas o pensamento e a palavra em sucessos do culto abominável. Há tempos, afirmava Sabina que a perigosa mística de Jerusalém enfraquece os laços do amor que os numes domésticos nos legaram e dir-se-ia que esse Cristo te domina por dentro, afastando-te de mim...</a:t>
            </a:r>
            <a:endParaRPr lang="pt-BR" sz="333300" b="1" dirty="0">
              <a:latin typeface="F1"/>
            </a:endParaRPr>
          </a:p>
        </p:txBody>
      </p:sp>
    </p:spTree>
    <p:extLst>
      <p:ext uri="{BB962C8B-B14F-4D97-AF65-F5344CB8AC3E}">
        <p14:creationId xmlns:p14="http://schemas.microsoft.com/office/powerpoint/2010/main" val="2192391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Cíntia, agora, de semblante conturbado, enxugava o pranto nervoso, enquanto o filhinho sorria, ingênuo, em seu regaço.</a:t>
            </a:r>
          </a:p>
          <a:p>
            <a:pPr algn="l"/>
            <a:r>
              <a:rPr lang="pt-BR" sz="3600" b="1" i="0" u="none" strike="noStrike" baseline="0" dirty="0">
                <a:latin typeface="F1"/>
              </a:rPr>
              <a:t>— Grande tola! — obtemperou o marido, preocupado — poderás admitir que te possa esquecer? onde reside o amor senão no santuário do coração? Quero-te como sempre. És tudo em minha vida...</a:t>
            </a:r>
            <a:endParaRPr lang="pt-BR" sz="400000" b="1" dirty="0">
              <a:latin typeface="F1"/>
            </a:endParaRPr>
          </a:p>
        </p:txBody>
      </p:sp>
    </p:spTree>
    <p:extLst>
      <p:ext uri="{BB962C8B-B14F-4D97-AF65-F5344CB8AC3E}">
        <p14:creationId xmlns:p14="http://schemas.microsoft.com/office/powerpoint/2010/main" val="270687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Mas... e a dependência em que vivemos? — clamou Cíntia, descoroçoada — a pobreza é um espantalho. És empregado de </a:t>
            </a:r>
            <a:r>
              <a:rPr lang="pt-BR" sz="3200" b="1" i="0" u="none" strike="noStrike" baseline="0" dirty="0" err="1">
                <a:latin typeface="F1"/>
              </a:rPr>
              <a:t>Opílio</a:t>
            </a:r>
            <a:r>
              <a:rPr lang="pt-BR" sz="3200" b="1" i="0" u="none" strike="noStrike" baseline="0" dirty="0">
                <a:latin typeface="F1"/>
              </a:rPr>
              <a:t> e residimos numa casa que ele nos cede por favor... Porque não te arrojares, tanto quanto meu primo, no campo dos negócios, para que tenhamos também navios e escravos, palácios e chácaras? Acaso não te sentes humilhado, ante a nossa posição de inferioridade?</a:t>
            </a:r>
            <a:endParaRPr lang="pt-BR" sz="333300" b="1" dirty="0">
              <a:latin typeface="F1"/>
            </a:endParaRPr>
          </a:p>
        </p:txBody>
      </p:sp>
    </p:spTree>
    <p:extLst>
      <p:ext uri="{BB962C8B-B14F-4D97-AF65-F5344CB8AC3E}">
        <p14:creationId xmlns:p14="http://schemas.microsoft.com/office/powerpoint/2010/main" val="3885684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Quinto Varro estampou indisfarçável amargura no semblante calmo. Afagou a linda cabeleira da esposa e objetou, contrafeito:</a:t>
            </a:r>
          </a:p>
          <a:p>
            <a:pPr algn="l"/>
            <a:r>
              <a:rPr lang="pt-BR" sz="3200" b="1" i="0" u="none" strike="noStrike" baseline="0" dirty="0">
                <a:latin typeface="F1"/>
              </a:rPr>
              <a:t>— Porque motivo te agastares assim? Não apreciarás a nossa riqueza de caráter? Conviria o favor da riqueza sobre a desgraça de tantos? Como reter escravos, quando tentamos libertá-los? Estimarias ver-me em transações inconfessáveis, com a perda de nossa consciência reta?</a:t>
            </a:r>
            <a:endParaRPr lang="pt-BR" sz="333300" b="1" dirty="0">
              <a:latin typeface="F1"/>
            </a:endParaRPr>
          </a:p>
        </p:txBody>
      </p:sp>
    </p:spTree>
    <p:extLst>
      <p:ext uri="{BB962C8B-B14F-4D97-AF65-F5344CB8AC3E}">
        <p14:creationId xmlns:p14="http://schemas.microsoft.com/office/powerpoint/2010/main" val="1128040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 esposa chorava, desagradavelmente, mas, evidenciando o propósito de alterar o rumo da conversação, Varro acentuou:</a:t>
            </a:r>
          </a:p>
          <a:p>
            <a:pPr algn="l"/>
            <a:r>
              <a:rPr lang="pt-BR" sz="4000" b="1" i="0" u="none" strike="noStrike" baseline="0" dirty="0">
                <a:latin typeface="F1"/>
              </a:rPr>
              <a:t>— Esqueçamos as futilidades. Vamos! Ouviremos juntos a palavra de Corvino? Um carro nos conduzirá à noitinha...</a:t>
            </a:r>
            <a:endParaRPr lang="pt-BR" sz="400000" b="1" dirty="0">
              <a:latin typeface="F1"/>
            </a:endParaRPr>
          </a:p>
        </p:txBody>
      </p:sp>
    </p:spTree>
    <p:extLst>
      <p:ext uri="{BB962C8B-B14F-4D97-AF65-F5344CB8AC3E}">
        <p14:creationId xmlns:p14="http://schemas.microsoft.com/office/powerpoint/2010/main" val="3860539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Para voltarmos ao lar, morrendo de fadiga? — respondeu a mulher, derramando copiosas lágrimas. — Não! não irei! Estou farta. Que nos podem ensinar os gauleses bárbaros, cujas pitonisas leem os augúrios nas vísceras, ainda quentes, de soldados mortos?</a:t>
            </a:r>
            <a:endParaRPr lang="pt-BR" sz="400000" b="1" dirty="0">
              <a:latin typeface="F1"/>
            </a:endParaRPr>
          </a:p>
        </p:txBody>
      </p:sp>
    </p:spTree>
    <p:extLst>
      <p:ext uri="{BB962C8B-B14F-4D97-AF65-F5344CB8AC3E}">
        <p14:creationId xmlns:p14="http://schemas.microsoft.com/office/powerpoint/2010/main" val="325022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491558" y="4405544"/>
            <a:ext cx="8915399" cy="2262781"/>
          </a:xfrm>
        </p:spPr>
        <p:txBody>
          <a:bodyPr>
            <a:normAutofit fontScale="90000"/>
          </a:bodyPr>
          <a:lstStyle/>
          <a:p>
            <a:pPr algn="ct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MÓDULO 9</a:t>
            </a: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AS VIRTUDES DE QUINTO VARRO EM AVE CRISTO – 2ª. PARTE</a:t>
            </a: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Encontro 2</a:t>
            </a:r>
            <a:br>
              <a:rPr lang="pt-BR" altLang="pt-BR" sz="5400" b="1" i="1" dirty="0">
                <a:solidFill>
                  <a:srgbClr val="FFFF00"/>
                </a:solidFill>
                <a:latin typeface="Tahoma" panose="020B0604030504040204" pitchFamily="34" charset="0"/>
              </a:rPr>
            </a:br>
            <a:endParaRPr lang="pt-BR" dirty="0"/>
          </a:p>
        </p:txBody>
      </p:sp>
    </p:spTree>
    <p:extLst>
      <p:ext uri="{BB962C8B-B14F-4D97-AF65-F5344CB8AC3E}">
        <p14:creationId xmlns:p14="http://schemas.microsoft.com/office/powerpoint/2010/main" val="1309423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jovem esposo deixou transparecer nos olhos invencível tristeza e considerou:</a:t>
            </a:r>
          </a:p>
          <a:p>
            <a:pPr algn="l"/>
            <a:r>
              <a:rPr lang="pt-BR" sz="3200" b="1" i="0" u="none" strike="noStrike" baseline="0" dirty="0">
                <a:latin typeface="F1"/>
              </a:rPr>
              <a:t>— Crueldade nos gauleses? E nós? Com tantos séculos de cultura, afogamos mulheres indefesas, na corrente viciada do Tibre, assassinamos crianças, crucificamos a mocidade e desrespeitamos a velhice, sentenciando anciães veneráveis ao repasto das feras, simplesmente porque se consagram a ideais de fraternidade e trabalho com a dignificação da vida para todos. Jesus...</a:t>
            </a:r>
            <a:endParaRPr lang="pt-BR" sz="400000" b="1" dirty="0">
              <a:latin typeface="F1"/>
            </a:endParaRPr>
          </a:p>
        </p:txBody>
      </p:sp>
    </p:spTree>
    <p:extLst>
      <p:ext uri="{BB962C8B-B14F-4D97-AF65-F5344CB8AC3E}">
        <p14:creationId xmlns:p14="http://schemas.microsoft.com/office/powerpoint/2010/main" val="3784130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Varro ia fazer uma citação evangélica, recorrendo às palavras do Divino Mestre; Cíntia, porém, elevando o tom da voz, que se </a:t>
            </a:r>
            <a:r>
              <a:rPr lang="pt-BR" sz="3200" b="1" i="0" u="none" strike="noStrike" baseline="0" dirty="0" err="1">
                <a:latin typeface="F1"/>
              </a:rPr>
              <a:t>fêz</a:t>
            </a:r>
            <a:r>
              <a:rPr lang="pt-BR" sz="3200" b="1" i="0" u="none" strike="noStrike" baseline="0" dirty="0">
                <a:latin typeface="F1"/>
              </a:rPr>
              <a:t> mais áspera, gritou:</a:t>
            </a:r>
          </a:p>
          <a:p>
            <a:pPr algn="l"/>
            <a:r>
              <a:rPr lang="pt-BR" sz="3200" b="1" i="0" u="none" strike="noStrike" baseline="0" dirty="0">
                <a:latin typeface="F1"/>
              </a:rPr>
              <a:t>— Sempre o Cristo!... sempre o Cristo!... Lembra-te de que a nossa condição social é miserável... Foge à punição dos deuses, rendendo culto a César, para que a Fortuna nos favoreça. Estou doente, alquebrada... Não tenho a vocação da cruz! Detesto os nazarenos, que esperam o Céu entre discussões e piolhos!...</a:t>
            </a:r>
            <a:endParaRPr lang="pt-BR" sz="400000" b="1" dirty="0">
              <a:latin typeface="F1"/>
            </a:endParaRPr>
          </a:p>
        </p:txBody>
      </p:sp>
    </p:spTree>
    <p:extLst>
      <p:ext uri="{BB962C8B-B14F-4D97-AF65-F5344CB8AC3E}">
        <p14:creationId xmlns:p14="http://schemas.microsoft.com/office/powerpoint/2010/main" val="1203802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moço patrício contemplou a companheira, </a:t>
            </a:r>
            <a:r>
              <a:rPr lang="pt-BR" sz="4000" b="1" i="0" u="none" strike="noStrike" baseline="0" dirty="0" err="1">
                <a:latin typeface="F1"/>
              </a:rPr>
              <a:t>compadecidamente</a:t>
            </a:r>
            <a:r>
              <a:rPr lang="pt-BR" sz="4000" b="1" i="0" u="none" strike="noStrike" baseline="0" dirty="0">
                <a:latin typeface="F1"/>
              </a:rPr>
              <a:t>, como se deplorasse, no íntimo, a insensatez das palavras que pronunciava, e notando que o pequenino chorava a estender-lhe os braços, tentou acariciar a criança, observando:</a:t>
            </a:r>
            <a:endParaRPr lang="pt-BR" sz="400000" b="1" dirty="0">
              <a:latin typeface="F1"/>
            </a:endParaRPr>
          </a:p>
        </p:txBody>
      </p:sp>
    </p:spTree>
    <p:extLst>
      <p:ext uri="{BB962C8B-B14F-4D97-AF65-F5344CB8AC3E}">
        <p14:creationId xmlns:p14="http://schemas.microsoft.com/office/powerpoint/2010/main" val="2783438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Porque tanta referência à pobreza? Nosso </a:t>
            </a:r>
            <a:r>
              <a:rPr lang="pt-BR" sz="3200" b="1" i="0" u="none" strike="noStrike" baseline="0" dirty="0" err="1">
                <a:latin typeface="F1"/>
              </a:rPr>
              <a:t>filhinhO</a:t>
            </a:r>
            <a:r>
              <a:rPr lang="pt-BR" sz="3200" b="1" i="0" u="none" strike="noStrike" baseline="0" dirty="0">
                <a:latin typeface="F1"/>
              </a:rPr>
              <a:t> não será, por si mesmo, um tesouro?</a:t>
            </a:r>
          </a:p>
          <a:p>
            <a:pPr algn="l"/>
            <a:r>
              <a:rPr lang="pt-BR" sz="3200" b="1" i="0" u="none" strike="noStrike" baseline="0" dirty="0">
                <a:latin typeface="F1"/>
              </a:rPr>
              <a:t>Cíntia, contudo, arrebatou-o à ternura paterna e, recuando num salto precipitado, exclamou:</a:t>
            </a:r>
          </a:p>
          <a:p>
            <a:pPr algn="l"/>
            <a:r>
              <a:rPr lang="pt-BR" sz="3200" b="1" i="0" u="none" strike="noStrike" baseline="0" dirty="0">
                <a:latin typeface="F1"/>
              </a:rPr>
              <a:t>— </a:t>
            </a:r>
            <a:r>
              <a:rPr lang="pt-BR" sz="3200" b="1" i="0" u="none" strike="noStrike" baseline="0" dirty="0" err="1">
                <a:latin typeface="F1"/>
              </a:rPr>
              <a:t>Taciano</a:t>
            </a:r>
            <a:r>
              <a:rPr lang="pt-BR" sz="3200" b="1" i="0" u="none" strike="noStrike" baseline="0" dirty="0">
                <a:latin typeface="F1"/>
              </a:rPr>
              <a:t> jamais será cristão. É meu filho! Consagrei-o a </a:t>
            </a:r>
            <a:r>
              <a:rPr lang="pt-BR" sz="3200" b="1" i="0" u="none" strike="noStrike" baseline="0" dirty="0" err="1">
                <a:latin typeface="F1"/>
              </a:rPr>
              <a:t>Dindimene</a:t>
            </a:r>
            <a:r>
              <a:rPr lang="pt-BR" sz="3200" b="1" i="0" u="none" strike="noStrike" baseline="0" dirty="0">
                <a:latin typeface="F1"/>
              </a:rPr>
              <a:t>. A mãe dos deuses defendê-lo-á contra a bruxaria e a superstição.</a:t>
            </a:r>
          </a:p>
          <a:p>
            <a:pPr algn="l"/>
            <a:r>
              <a:rPr lang="pt-BR" sz="3200" b="1" dirty="0">
                <a:latin typeface="F1"/>
              </a:rPr>
              <a:t>Em seguida, buscou o interior apressadamente, tangida por incompreensível tortura moral.</a:t>
            </a:r>
          </a:p>
        </p:txBody>
      </p:sp>
    </p:spTree>
    <p:extLst>
      <p:ext uri="{BB962C8B-B14F-4D97-AF65-F5344CB8AC3E}">
        <p14:creationId xmlns:p14="http://schemas.microsoft.com/office/powerpoint/2010/main" val="2095573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Quinto Varro não tornou à leitura.</a:t>
            </a:r>
          </a:p>
          <a:p>
            <a:pPr algn="l"/>
            <a:r>
              <a:rPr lang="pt-BR" sz="3200" b="1" i="0" u="none" strike="noStrike" baseline="0" dirty="0">
                <a:latin typeface="F1"/>
              </a:rPr>
              <a:t>Perdido em profundas reflexões, debruçou-se no muro que separava o jardim da via pública e demorou-se na contemplação de extenso bando de meninos, que se ocupavam num jogo infantil, lançando pedrinhas sobre as águas e, de pensamento centralizado em seu pequeno </a:t>
            </a:r>
            <a:r>
              <a:rPr lang="pt-BR" sz="3200" b="1" i="0" u="none" strike="noStrike" baseline="0" dirty="0" err="1">
                <a:latin typeface="F1"/>
              </a:rPr>
              <a:t>Taciano</a:t>
            </a:r>
            <a:r>
              <a:rPr lang="pt-BR" sz="3200" b="1" i="0" u="none" strike="noStrike" baseline="0" dirty="0">
                <a:latin typeface="F1"/>
              </a:rPr>
              <a:t>, sem saber definir os escuros pressentimentos que lhe envolviam o peito, reparou que estranha amargura lhe tomava o coração.</a:t>
            </a:r>
            <a:endParaRPr lang="pt-BR" sz="400000" b="1" dirty="0">
              <a:latin typeface="F1"/>
            </a:endParaRPr>
          </a:p>
        </p:txBody>
      </p:sp>
    </p:spTree>
    <p:extLst>
      <p:ext uri="{BB962C8B-B14F-4D97-AF65-F5344CB8AC3E}">
        <p14:creationId xmlns:p14="http://schemas.microsoft.com/office/powerpoint/2010/main" val="3883936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No crepúsculo adiantado, sem conseguir reavistar-se com a esposa, que se ocultara com o filhinho na câmara do casal, tomou o carro de um amigo que o conduziu até à casa humilde do venerável </a:t>
            </a:r>
            <a:r>
              <a:rPr lang="pt-BR" sz="3600" b="1" i="0" u="none" strike="noStrike" baseline="0" dirty="0" err="1">
                <a:latin typeface="F1"/>
              </a:rPr>
              <a:t>Lisipo</a:t>
            </a:r>
            <a:r>
              <a:rPr lang="pt-BR" sz="3600" b="1" i="0" u="none" strike="noStrike" baseline="0" dirty="0">
                <a:latin typeface="F1"/>
              </a:rPr>
              <a:t> de Alexandria, um grego ilustre, profundamente devotado ao Evangelho, que residia em desconfortável choupana, a desmantelar-se na estrada de </a:t>
            </a:r>
            <a:r>
              <a:rPr lang="pt-BR" sz="3600" b="1" i="0" u="none" strike="noStrike" baseline="0" dirty="0" err="1">
                <a:latin typeface="F1"/>
              </a:rPr>
              <a:t>óstia</a:t>
            </a:r>
            <a:r>
              <a:rPr lang="pt-BR" sz="3600" b="1" i="0" u="none" strike="noStrike" baseline="0" dirty="0">
                <a:latin typeface="F1"/>
              </a:rPr>
              <a:t>.</a:t>
            </a:r>
            <a:endParaRPr lang="pt-BR" sz="400000" b="1" dirty="0">
              <a:latin typeface="F1"/>
            </a:endParaRPr>
          </a:p>
        </p:txBody>
      </p:sp>
    </p:spTree>
    <p:extLst>
      <p:ext uri="{BB962C8B-B14F-4D97-AF65-F5344CB8AC3E}">
        <p14:creationId xmlns:p14="http://schemas.microsoft.com/office/powerpoint/2010/main" val="2898731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Pequena assembléia de adeptos havia-se formado na sala simples.</a:t>
            </a:r>
          </a:p>
          <a:p>
            <a:pPr algn="l"/>
            <a:r>
              <a:rPr lang="pt-BR" sz="3600" b="1" i="0" u="none" strike="noStrike" baseline="0" dirty="0">
                <a:latin typeface="F1"/>
              </a:rPr>
              <a:t>Com surpresa, foi informado de que as despedidas do grande cristão gaulês não se realizariam naquela noite e, sim, na seguinte.</a:t>
            </a:r>
          </a:p>
          <a:p>
            <a:pPr algn="l"/>
            <a:r>
              <a:rPr lang="pt-BR" sz="3600" b="1" i="0" u="none" strike="noStrike" baseline="0" dirty="0">
                <a:latin typeface="F1"/>
              </a:rPr>
              <a:t>Corvino achava-se, desse modo, à disposição dos amigos para um entendimento familiar.</a:t>
            </a:r>
            <a:endParaRPr lang="pt-BR" sz="400000" b="1" dirty="0">
              <a:latin typeface="F1"/>
            </a:endParaRPr>
          </a:p>
        </p:txBody>
      </p:sp>
    </p:spTree>
    <p:extLst>
      <p:ext uri="{BB962C8B-B14F-4D97-AF65-F5344CB8AC3E}">
        <p14:creationId xmlns:p14="http://schemas.microsoft.com/office/powerpoint/2010/main" val="2673709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Não havia, porém, outro assunto mais fascinante para o grupo que as reminiscências das perseguições de 177.</a:t>
            </a:r>
          </a:p>
          <a:p>
            <a:pPr algn="l"/>
            <a:r>
              <a:rPr lang="pt-BR" sz="4000" b="1" i="0" u="none" strike="noStrike" baseline="0" dirty="0">
                <a:latin typeface="F1"/>
              </a:rPr>
              <a:t>Os tormentos dos cristãos lioneses eram narrados minuciosamente pelo nobre visitante.</a:t>
            </a:r>
            <a:endParaRPr lang="pt-BR" sz="400000" b="1" dirty="0">
              <a:latin typeface="F1"/>
            </a:endParaRPr>
          </a:p>
        </p:txBody>
      </p:sp>
    </p:spTree>
    <p:extLst>
      <p:ext uri="{BB962C8B-B14F-4D97-AF65-F5344CB8AC3E}">
        <p14:creationId xmlns:p14="http://schemas.microsoft.com/office/powerpoint/2010/main" val="3060201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Enquanto o círculo ouvia, extático, o ancião das </a:t>
            </a:r>
            <a:r>
              <a:rPr lang="pt-BR" sz="3600" b="1" i="0" u="none" strike="noStrike" baseline="0" dirty="0" err="1">
                <a:latin typeface="F1"/>
              </a:rPr>
              <a:t>Gálias</a:t>
            </a:r>
            <a:r>
              <a:rPr lang="pt-BR" sz="3600" b="1" i="0" u="none" strike="noStrike" baseline="0" dirty="0">
                <a:latin typeface="F1"/>
              </a:rPr>
              <a:t> recordava, com prodigiosa memória, os mínimos acontecimentos. Repetia os interrogatórios efetuados, incluindo as respostas inspiradas dos mártires. Reportava-se às preces ardentes dos companheiros da Ásia e da Frígia que, piedosamente, haviam socorrido as comunidades de </a:t>
            </a:r>
            <a:r>
              <a:rPr lang="pt-BR" sz="3600" b="1" i="0" u="none" strike="noStrike" baseline="0" dirty="0" err="1">
                <a:latin typeface="F1"/>
              </a:rPr>
              <a:t>Lião</a:t>
            </a:r>
            <a:r>
              <a:rPr lang="pt-BR" sz="3600" b="1" i="0" u="none" strike="noStrike" baseline="0" dirty="0">
                <a:latin typeface="F1"/>
              </a:rPr>
              <a:t> e Viena.</a:t>
            </a:r>
            <a:endParaRPr lang="pt-BR" sz="400000" b="1" dirty="0">
              <a:latin typeface="F1"/>
            </a:endParaRPr>
          </a:p>
        </p:txBody>
      </p:sp>
    </p:spTree>
    <p:extLst>
      <p:ext uri="{BB962C8B-B14F-4D97-AF65-F5344CB8AC3E}">
        <p14:creationId xmlns:p14="http://schemas.microsoft.com/office/powerpoint/2010/main" val="3328654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Falava, entusiasmado, da imensa caridade de </a:t>
            </a:r>
            <a:r>
              <a:rPr lang="pt-BR" sz="3200" b="1" i="0" u="none" strike="noStrike" baseline="0" dirty="0" err="1">
                <a:latin typeface="F1"/>
              </a:rPr>
              <a:t>Vétio</a:t>
            </a:r>
            <a:r>
              <a:rPr lang="pt-BR" sz="3200" b="1" i="0" u="none" strike="noStrike" baseline="0" dirty="0">
                <a:latin typeface="F1"/>
              </a:rPr>
              <a:t> </a:t>
            </a:r>
            <a:r>
              <a:rPr lang="pt-BR" sz="3200" b="1" i="0" u="none" strike="noStrike" baseline="0" dirty="0" err="1">
                <a:latin typeface="F1"/>
              </a:rPr>
              <a:t>Epágato</a:t>
            </a:r>
            <a:r>
              <a:rPr lang="pt-BR" sz="3200" b="1" i="0" u="none" strike="noStrike" baseline="0" dirty="0">
                <a:latin typeface="F1"/>
              </a:rPr>
              <a:t>, o abnegado senhor que renunciara à nobre posição que desfrutava, a fim de converter-se em advogado dos cristãos humildes. </a:t>
            </a:r>
            <a:r>
              <a:rPr lang="pt-BR" sz="3200" b="1" i="0" u="none" strike="noStrike" baseline="0" dirty="0" err="1">
                <a:latin typeface="F1"/>
              </a:rPr>
              <a:t>Inflamava-se-lhe</a:t>
            </a:r>
            <a:r>
              <a:rPr lang="pt-BR" sz="3200" b="1" i="0" u="none" strike="noStrike" baseline="0" dirty="0">
                <a:latin typeface="F1"/>
              </a:rPr>
              <a:t> o olhar, comentando a estranha coragem de Santo, o diácono de Viena, e o heroísmo da débil escrava Blandina, cuja fé confundira o ânimo dos carrascos. Pintou a alegria de </a:t>
            </a:r>
            <a:r>
              <a:rPr lang="pt-BR" sz="3200" b="1" i="0" u="none" strike="noStrike" baseline="0" dirty="0" err="1">
                <a:latin typeface="F1"/>
              </a:rPr>
              <a:t>Potino</a:t>
            </a:r>
            <a:r>
              <a:rPr lang="pt-BR" sz="3200" b="1" i="0" u="none" strike="noStrike" baseline="0" dirty="0">
                <a:latin typeface="F1"/>
              </a:rPr>
              <a:t>, o chefe da Igreja de </a:t>
            </a:r>
            <a:r>
              <a:rPr lang="pt-BR" sz="3200" b="1" i="0" u="none" strike="noStrike" baseline="0" dirty="0" err="1">
                <a:latin typeface="F1"/>
              </a:rPr>
              <a:t>Lião</a:t>
            </a:r>
            <a:r>
              <a:rPr lang="pt-BR" sz="3200" b="1" i="0" u="none" strike="noStrike" baseline="0" dirty="0">
                <a:latin typeface="F1"/>
              </a:rPr>
              <a:t>, cruelmente ultrajado e espancado na rua, sem uma palavra de revolta, aos noventa anos de idade.</a:t>
            </a:r>
            <a:endParaRPr lang="pt-BR" sz="400000" b="1" dirty="0">
              <a:latin typeface="F1"/>
            </a:endParaRPr>
          </a:p>
        </p:txBody>
      </p:sp>
    </p:spTree>
    <p:extLst>
      <p:ext uri="{BB962C8B-B14F-4D97-AF65-F5344CB8AC3E}">
        <p14:creationId xmlns:p14="http://schemas.microsoft.com/office/powerpoint/2010/main" val="2387097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dirty="0">
                <a:latin typeface="F1"/>
              </a:rPr>
              <a:t>Em sua vila adornada de rosas, no sopé do </a:t>
            </a:r>
            <a:r>
              <a:rPr lang="pt-BR" sz="3200" b="1" dirty="0" err="1">
                <a:latin typeface="F1"/>
              </a:rPr>
              <a:t>Aventino</a:t>
            </a:r>
            <a:r>
              <a:rPr lang="pt-BR" sz="3200" b="1" dirty="0">
                <a:latin typeface="F1"/>
              </a:rPr>
              <a:t>, para o lado do Tibre, Quinto Varro, jovem patrício romano, meditava...</a:t>
            </a:r>
          </a:p>
          <a:p>
            <a:pPr algn="l"/>
            <a:r>
              <a:rPr lang="pt-BR" sz="3200" b="1" dirty="0">
                <a:latin typeface="F1"/>
              </a:rPr>
              <a:t>Regressara ao templo doméstico, depois de longo trabalho na galera da frota comercial de </a:t>
            </a:r>
            <a:r>
              <a:rPr lang="pt-BR" sz="3200" b="1" dirty="0" err="1">
                <a:latin typeface="F1"/>
              </a:rPr>
              <a:t>Opílio</a:t>
            </a:r>
            <a:r>
              <a:rPr lang="pt-BR" sz="3200" b="1" dirty="0">
                <a:latin typeface="F1"/>
              </a:rPr>
              <a:t> </a:t>
            </a:r>
            <a:r>
              <a:rPr lang="pt-BR" sz="3200" b="1" dirty="0" err="1">
                <a:latin typeface="F1"/>
              </a:rPr>
              <a:t>Vetúrio</a:t>
            </a:r>
            <a:r>
              <a:rPr lang="pt-BR" sz="3200" b="1" dirty="0">
                <a:latin typeface="F1"/>
              </a:rPr>
              <a:t>, na qual desfrutava a distinção do comando, para ligeiro descanso no lar, e, depois do beijo carinhoso à esposa e ao filhinho, que se deliciavam brincando no </a:t>
            </a:r>
            <a:r>
              <a:rPr lang="pt-BR" sz="3200" b="1" dirty="0" err="1">
                <a:latin typeface="F1"/>
              </a:rPr>
              <a:t>triclínio</a:t>
            </a:r>
            <a:r>
              <a:rPr lang="pt-BR" sz="3200" b="1" dirty="0">
                <a:latin typeface="F1"/>
              </a:rPr>
              <a:t>, repousava agora, lendo algumas sentenças de Emilio </a:t>
            </a:r>
            <a:r>
              <a:rPr lang="pt-BR" sz="3200" b="1" dirty="0" err="1">
                <a:latin typeface="F1"/>
              </a:rPr>
              <a:t>Papiniano</a:t>
            </a:r>
            <a:r>
              <a:rPr lang="pt-BR" sz="3200" b="1" dirty="0">
                <a:latin typeface="F1"/>
              </a:rPr>
              <a:t>, em florido caramanchão do jardim.</a:t>
            </a:r>
          </a:p>
        </p:txBody>
      </p:sp>
    </p:spTree>
    <p:extLst>
      <p:ext uri="{BB962C8B-B14F-4D97-AF65-F5344CB8AC3E}">
        <p14:creationId xmlns:p14="http://schemas.microsoft.com/office/powerpoint/2010/main" val="3122895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Por fim, deteve-se com misteriosa alegria, aljofrada de lágrimas, nas aventuras e tormentos de </a:t>
            </a:r>
            <a:r>
              <a:rPr lang="pt-BR" sz="4000" b="1" i="0" u="none" strike="noStrike" baseline="0" dirty="0" err="1">
                <a:latin typeface="F1"/>
              </a:rPr>
              <a:t>Átalo</a:t>
            </a:r>
            <a:r>
              <a:rPr lang="pt-BR" sz="4000" b="1" i="0" u="none" strike="noStrike" baseline="0" dirty="0">
                <a:latin typeface="F1"/>
              </a:rPr>
              <a:t> de Pérgamo, que lhe fora o iniciador na fé.</a:t>
            </a:r>
          </a:p>
          <a:p>
            <a:pPr algn="l"/>
            <a:r>
              <a:rPr lang="pt-BR" sz="4000" b="1" i="0" u="none" strike="noStrike" baseline="0" dirty="0">
                <a:latin typeface="F1"/>
              </a:rPr>
              <a:t>Relacionava todos os pormenores dos suplícios a que se submetera o venerável amigo. </a:t>
            </a:r>
            <a:endParaRPr lang="pt-BR" sz="400000" b="1" dirty="0">
              <a:latin typeface="F1"/>
            </a:endParaRPr>
          </a:p>
        </p:txBody>
      </p:sp>
    </p:spTree>
    <p:extLst>
      <p:ext uri="{BB962C8B-B14F-4D97-AF65-F5344CB8AC3E}">
        <p14:creationId xmlns:p14="http://schemas.microsoft.com/office/powerpoint/2010/main" val="2097824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Lembrava-se da dilação havida no processo, em razão da consulta do Propretor a Marco Aurélio, e demorava-se na descrição dos últimos sofrimentos do grande cristão, esmurrado, chicoteado, atado à cadeira de ferro incandescido, e finalmente degolado, em companhia de Alexandre, o devotado médico frígio que, em </a:t>
            </a:r>
            <a:r>
              <a:rPr lang="pt-BR" sz="3600" b="1" i="0" u="none" strike="noStrike" baseline="0" dirty="0" err="1">
                <a:latin typeface="F1"/>
              </a:rPr>
              <a:t>Lião</a:t>
            </a:r>
            <a:r>
              <a:rPr lang="pt-BR" sz="3600" b="1" i="0" u="none" strike="noStrike" baseline="0" dirty="0">
                <a:latin typeface="F1"/>
              </a:rPr>
              <a:t>, oferecera ao Senhor admirável testemunho de fé.</a:t>
            </a:r>
            <a:endParaRPr lang="pt-BR" sz="400000" b="1" dirty="0">
              <a:latin typeface="F1"/>
            </a:endParaRPr>
          </a:p>
        </p:txBody>
      </p:sp>
    </p:spTree>
    <p:extLst>
      <p:ext uri="{BB962C8B-B14F-4D97-AF65-F5344CB8AC3E}">
        <p14:creationId xmlns:p14="http://schemas.microsoft.com/office/powerpoint/2010/main" val="26470191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 assembléia escutava, embevecida com as referências. Mas, porque o pregador teria trabalho intensivo na noite próxima, </a:t>
            </a:r>
            <a:r>
              <a:rPr lang="pt-BR" sz="4000" b="1" i="0" u="none" strike="noStrike" baseline="0" dirty="0" err="1">
                <a:latin typeface="F1"/>
              </a:rPr>
              <a:t>Lisipo</a:t>
            </a:r>
            <a:r>
              <a:rPr lang="pt-BR" sz="4000" b="1" i="0" u="none" strike="noStrike" baseline="0" dirty="0">
                <a:latin typeface="F1"/>
              </a:rPr>
              <a:t> mandou servir algumas tigelas de leite e fatias de pão fresco e a conversação foi encerrada.</a:t>
            </a:r>
            <a:endParaRPr lang="pt-BR" sz="400000" b="1" dirty="0">
              <a:latin typeface="F1"/>
            </a:endParaRPr>
          </a:p>
        </p:txBody>
      </p:sp>
    </p:spTree>
    <p:extLst>
      <p:ext uri="{BB962C8B-B14F-4D97-AF65-F5344CB8AC3E}">
        <p14:creationId xmlns:p14="http://schemas.microsoft.com/office/powerpoint/2010/main" val="2716154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De espírito edificado pelas narrativas do velho gaulês, Varro tornou a casa. Regressava mais cedo e um só pensamento lhe absorvia agora a mente: apaziguar a alma inquieta da companheira, propiciando-lhe calma e alegria, com a reafirmação da sua ternura e devotamento.</a:t>
            </a:r>
            <a:endParaRPr lang="pt-BR" sz="400000" b="1" dirty="0">
              <a:latin typeface="F1"/>
            </a:endParaRPr>
          </a:p>
        </p:txBody>
      </p:sp>
    </p:spTree>
    <p:extLst>
      <p:ext uri="{BB962C8B-B14F-4D97-AF65-F5344CB8AC3E}">
        <p14:creationId xmlns:p14="http://schemas.microsoft.com/office/powerpoint/2010/main" val="1090297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Aproximou-se, devagarinho, no intuito de surpreendê-la, afetuoso.</a:t>
            </a:r>
          </a:p>
          <a:p>
            <a:pPr algn="l"/>
            <a:r>
              <a:rPr lang="pt-BR" sz="4000" b="1" i="0" u="none" strike="noStrike" baseline="0" dirty="0">
                <a:latin typeface="F1"/>
              </a:rPr>
              <a:t>Atravessou o pequeno átrio, varou a porta semicerrada, mas, diante da sua câmara de repouso, estacou, intrigado. </a:t>
            </a:r>
          </a:p>
          <a:p>
            <a:pPr algn="l"/>
            <a:r>
              <a:rPr lang="pt-BR" sz="4000" b="1" i="0" u="none" strike="noStrike" baseline="0" dirty="0">
                <a:latin typeface="F1"/>
              </a:rPr>
              <a:t>Ouviu vozes em diálogo aceso.</a:t>
            </a:r>
            <a:endParaRPr lang="pt-BR" sz="400000" b="1" dirty="0">
              <a:latin typeface="F1"/>
            </a:endParaRPr>
          </a:p>
        </p:txBody>
      </p:sp>
    </p:spTree>
    <p:extLst>
      <p:ext uri="{BB962C8B-B14F-4D97-AF65-F5344CB8AC3E}">
        <p14:creationId xmlns:p14="http://schemas.microsoft.com/office/powerpoint/2010/main" val="28221443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Achava-se </a:t>
            </a:r>
            <a:r>
              <a:rPr lang="pt-BR" sz="3600" b="1" i="0" u="none" strike="noStrike" baseline="0" dirty="0" err="1">
                <a:latin typeface="F1"/>
              </a:rPr>
              <a:t>Opílio</a:t>
            </a:r>
            <a:r>
              <a:rPr lang="pt-BR" sz="3600" b="1" i="0" u="none" strike="noStrike" baseline="0" dirty="0">
                <a:latin typeface="F1"/>
              </a:rPr>
              <a:t> </a:t>
            </a:r>
            <a:r>
              <a:rPr lang="pt-BR" sz="3600" b="1" i="0" u="none" strike="noStrike" baseline="0" dirty="0" err="1">
                <a:latin typeface="F1"/>
              </a:rPr>
              <a:t>Vetúrio</a:t>
            </a:r>
            <a:r>
              <a:rPr lang="pt-BR" sz="3600" b="1" i="0" u="none" strike="noStrike" baseline="0" dirty="0">
                <a:latin typeface="F1"/>
              </a:rPr>
              <a:t> em seu quarto de dormir.</a:t>
            </a:r>
          </a:p>
          <a:p>
            <a:pPr algn="l"/>
            <a:r>
              <a:rPr lang="pt-BR" sz="3600" b="1" i="0" u="none" strike="noStrike" baseline="0" dirty="0">
                <a:latin typeface="F1"/>
              </a:rPr>
              <a:t>Tentou compreender a tempestade moral que lhe amarfanhava o destino.</a:t>
            </a:r>
          </a:p>
          <a:p>
            <a:pPr algn="l"/>
            <a:r>
              <a:rPr lang="pt-BR" sz="3600" b="1" i="0" u="none" strike="noStrike" baseline="0" dirty="0">
                <a:latin typeface="F1"/>
              </a:rPr>
              <a:t>Não supunha o homem para quem trabalhava capaz de </a:t>
            </a:r>
            <a:r>
              <a:rPr lang="pt-BR" sz="3600" b="1" i="0" u="none" strike="noStrike" baseline="0" dirty="0" err="1">
                <a:latin typeface="F1"/>
              </a:rPr>
              <a:t>atrair-lhe</a:t>
            </a:r>
            <a:r>
              <a:rPr lang="pt-BR" sz="3600" b="1" i="0" u="none" strike="noStrike" baseline="0" dirty="0">
                <a:latin typeface="F1"/>
              </a:rPr>
              <a:t> a esposa a semelhante procedimento.</a:t>
            </a:r>
            <a:endParaRPr lang="pt-BR" sz="333300" b="1" dirty="0">
              <a:latin typeface="F1"/>
            </a:endParaRPr>
          </a:p>
        </p:txBody>
      </p:sp>
    </p:spTree>
    <p:extLst>
      <p:ext uri="{BB962C8B-B14F-4D97-AF65-F5344CB8AC3E}">
        <p14:creationId xmlns:p14="http://schemas.microsoft.com/office/powerpoint/2010/main" val="1046593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err="1">
                <a:latin typeface="F1"/>
              </a:rPr>
              <a:t>Opílio</a:t>
            </a:r>
            <a:r>
              <a:rPr lang="pt-BR" sz="3200" b="1" i="0" u="none" strike="noStrike" baseline="0" dirty="0">
                <a:latin typeface="F1"/>
              </a:rPr>
              <a:t> era primo de Cíntia e sempre fora recebido ali como irmão. Era dez anos mais velho que ele, Varro, e enviuvara, desde algum tempo. Heliodora, a esposa morta, fora para Cíntia uma segunda mãe. Deixara dois filhinhos, Helena e Caiba, gêmeos infelizes, cujo nascimento ocasionara o falecimento da genitora, e que residiam com o pai, cercados de escravos devotadíssimos, em palacete magnífico, a ilustrar os brasões da família.</a:t>
            </a:r>
            <a:endParaRPr lang="pt-BR" sz="333300" b="1" dirty="0">
              <a:latin typeface="F1"/>
            </a:endParaRPr>
          </a:p>
        </p:txBody>
      </p:sp>
    </p:spTree>
    <p:extLst>
      <p:ext uri="{BB962C8B-B14F-4D97-AF65-F5344CB8AC3E}">
        <p14:creationId xmlns:p14="http://schemas.microsoft.com/office/powerpoint/2010/main" val="2364437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Trabalhava para </a:t>
            </a:r>
            <a:r>
              <a:rPr lang="pt-BR" sz="3600" b="1" i="0" u="none" strike="noStrike" baseline="0" dirty="0" err="1">
                <a:latin typeface="F1"/>
              </a:rPr>
              <a:t>Vetúrio</a:t>
            </a:r>
            <a:r>
              <a:rPr lang="pt-BR" sz="3600" b="1" i="0" u="none" strike="noStrike" baseline="0" dirty="0">
                <a:latin typeface="F1"/>
              </a:rPr>
              <a:t> nas embarcações e morava numa vila que lhe pertencia.</a:t>
            </a:r>
          </a:p>
          <a:p>
            <a:pPr algn="l"/>
            <a:r>
              <a:rPr lang="pt-BR" sz="3600" b="1" i="0" u="none" strike="noStrike" baseline="0" dirty="0">
                <a:latin typeface="F1"/>
              </a:rPr>
              <a:t>Achava-se lamentavelmente empenhado a ele, desde o casamento, por dívidas pesadas, que se propunha resgatar honestamente, com serviço pessoal, respeitável.</a:t>
            </a:r>
            <a:endParaRPr lang="pt-BR" sz="400000" b="1" dirty="0">
              <a:latin typeface="F1"/>
            </a:endParaRPr>
          </a:p>
        </p:txBody>
      </p:sp>
    </p:spTree>
    <p:extLst>
      <p:ext uri="{BB962C8B-B14F-4D97-AF65-F5344CB8AC3E}">
        <p14:creationId xmlns:p14="http://schemas.microsoft.com/office/powerpoint/2010/main" val="40556955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Sentindo que a cabeça se lhe transformara num vulcão de perguntas, Varro pensava...</a:t>
            </a:r>
          </a:p>
          <a:p>
            <a:pPr algn="l"/>
            <a:r>
              <a:rPr lang="pt-BR" sz="3600" b="1" i="0" u="none" strike="noStrike" baseline="0" dirty="0">
                <a:latin typeface="F1"/>
              </a:rPr>
              <a:t>Por que razão se entregava assim a esposa à aventura menos digna? Não era ele um companheiro leal, extremamente dedicado à felicidade dela e do filhinho?</a:t>
            </a:r>
            <a:endParaRPr lang="pt-BR" sz="400000" b="1" dirty="0">
              <a:latin typeface="F1"/>
            </a:endParaRPr>
          </a:p>
        </p:txBody>
      </p:sp>
    </p:spTree>
    <p:extLst>
      <p:ext uri="{BB962C8B-B14F-4D97-AF65-F5344CB8AC3E}">
        <p14:creationId xmlns:p14="http://schemas.microsoft.com/office/powerpoint/2010/main" val="13176279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Ausentava-se comumente de Roma, guardando-nos no coração. Se as tentações de ordem inferior lhe assediavam o espírito, durante as viagens habituais, Cíntia e </a:t>
            </a:r>
            <a:r>
              <a:rPr lang="pt-BR" sz="3600" b="1" i="0" u="none" strike="noStrike" baseline="0" dirty="0" err="1">
                <a:latin typeface="F1"/>
              </a:rPr>
              <a:t>Taciano</a:t>
            </a:r>
            <a:r>
              <a:rPr lang="pt-BR" sz="3600" b="1" i="0" u="none" strike="noStrike" baseline="0" dirty="0">
                <a:latin typeface="F1"/>
              </a:rPr>
              <a:t> lhe eram a invariável defesa... Como ceder às sugestões da maldade, quando se acreditava o arrimo único da mulher e do anjinho que lhe povoavam a alma de santificadas aspirações?</a:t>
            </a:r>
            <a:endParaRPr lang="pt-BR" sz="400000" b="1" dirty="0">
              <a:latin typeface="F1"/>
            </a:endParaRPr>
          </a:p>
        </p:txBody>
      </p:sp>
    </p:spTree>
    <p:extLst>
      <p:ext uri="{BB962C8B-B14F-4D97-AF65-F5344CB8AC3E}">
        <p14:creationId xmlns:p14="http://schemas.microsoft.com/office/powerpoint/2010/main" val="1394121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Roma atravessava, no ano 217, sob pesada atmosfera de crimes e inquietações, os últimos dias do imperador Marco Aurélio Antonino Bassiano, cognominado de Caracala. (</a:t>
            </a:r>
            <a:r>
              <a:rPr lang="pt-BR" sz="3600" b="1" dirty="0">
                <a:latin typeface="F1"/>
              </a:rPr>
              <a:t>O governo de Caracala, conquanto </a:t>
            </a:r>
            <a:r>
              <a:rPr lang="pt-BR" sz="3600" b="1" dirty="0" err="1">
                <a:latin typeface="F1"/>
              </a:rPr>
              <a:t>fôsse</a:t>
            </a:r>
            <a:r>
              <a:rPr lang="pt-BR" sz="3600" b="1" dirty="0">
                <a:latin typeface="F1"/>
              </a:rPr>
              <a:t> um tanto benigno para os cristãos situados em posição favorável na vida pública, permitiu a perseguição metódica aos escravos e plebeus dedicados ao Evangelho, então considerados inimigos da ordem política e social. — (Nota do Autor espiritual.)</a:t>
            </a:r>
          </a:p>
        </p:txBody>
      </p:sp>
    </p:spTree>
    <p:extLst>
      <p:ext uri="{BB962C8B-B14F-4D97-AF65-F5344CB8AC3E}">
        <p14:creationId xmlns:p14="http://schemas.microsoft.com/office/powerpoint/2010/main" val="23708874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 porque </a:t>
            </a:r>
            <a:r>
              <a:rPr lang="pt-BR" sz="3600" b="1" i="0" u="none" strike="noStrike" baseline="0" dirty="0" err="1">
                <a:latin typeface="F1"/>
              </a:rPr>
              <a:t>Vetúrio</a:t>
            </a:r>
            <a:r>
              <a:rPr lang="pt-BR" sz="3600" b="1" i="0" u="none" strike="noStrike" baseline="0" dirty="0">
                <a:latin typeface="F1"/>
              </a:rPr>
              <a:t> lhe conspurcava, assim, o lar? não se sentia na condição dum amigo convertido em devotado servidor? Quantas vezes, em portos distantes, era convidado ao ganho fácil e renunciava a qualquer vantagem econômica de procedência duvidosa, atento às responsabilidades que o ligavam ao primo de sua mulher! </a:t>
            </a:r>
            <a:endParaRPr lang="pt-BR" sz="400000" b="1" dirty="0">
              <a:latin typeface="F1"/>
            </a:endParaRPr>
          </a:p>
        </p:txBody>
      </p:sp>
    </p:spTree>
    <p:extLst>
      <p:ext uri="{BB962C8B-B14F-4D97-AF65-F5344CB8AC3E}">
        <p14:creationId xmlns:p14="http://schemas.microsoft.com/office/powerpoint/2010/main" val="24493638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Em quantas ocasiões, constrangido pela gratidão, era obrigado a esquecer possibilidades seguras de melhoria da sorte, simplesmente por notar em </a:t>
            </a:r>
            <a:r>
              <a:rPr lang="pt-BR" sz="4000" b="1" i="0" u="none" strike="noStrike" baseline="0" dirty="0" err="1">
                <a:latin typeface="F1"/>
              </a:rPr>
              <a:t>Opilio</a:t>
            </a:r>
            <a:r>
              <a:rPr lang="pt-BR" sz="4000" b="1" i="0" u="none" strike="noStrike" baseline="0" dirty="0">
                <a:latin typeface="F1"/>
              </a:rPr>
              <a:t>, não somente o patrono do seu pão material, mas também o companheiro, credor do seu mais amplo reconhecimento!...</a:t>
            </a:r>
            <a:endParaRPr lang="pt-BR" sz="400000" b="1" dirty="0">
              <a:latin typeface="F1"/>
            </a:endParaRPr>
          </a:p>
        </p:txBody>
      </p:sp>
    </p:spTree>
    <p:extLst>
      <p:ext uri="{BB962C8B-B14F-4D97-AF65-F5344CB8AC3E}">
        <p14:creationId xmlns:p14="http://schemas.microsoft.com/office/powerpoint/2010/main" val="3024418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Angustiado e abatido, considerava consigo mesmo, dentro do aflitivo minuto: Se Cíntia amava o primo, porque desposara a ele? Se ambos haviam recebido uma bênção do Céu, com a chegada do filhinho, como repudiar os laços conjugais, se </a:t>
            </a:r>
            <a:r>
              <a:rPr lang="pt-BR" sz="3600" b="1" i="0" u="none" strike="noStrike" baseline="0" dirty="0" err="1">
                <a:latin typeface="F1"/>
              </a:rPr>
              <a:t>Taciano</a:t>
            </a:r>
            <a:r>
              <a:rPr lang="pt-BR" sz="3600" b="1" i="0" u="none" strike="noStrike" baseline="0" dirty="0">
                <a:latin typeface="F1"/>
              </a:rPr>
              <a:t> era a sua melhor esperança de homem de bem?</a:t>
            </a:r>
            <a:endParaRPr lang="pt-BR" sz="333300" b="1" dirty="0">
              <a:latin typeface="F1"/>
            </a:endParaRPr>
          </a:p>
        </p:txBody>
      </p:sp>
    </p:spTree>
    <p:extLst>
      <p:ext uri="{BB962C8B-B14F-4D97-AF65-F5344CB8AC3E}">
        <p14:creationId xmlns:p14="http://schemas.microsoft.com/office/powerpoint/2010/main" val="20741383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err="1">
                <a:latin typeface="F1"/>
              </a:rPr>
              <a:t>Semi-alucinado</a:t>
            </a:r>
            <a:r>
              <a:rPr lang="pt-BR" sz="4000" b="1" i="0" u="none" strike="noStrike" baseline="0" dirty="0">
                <a:latin typeface="F1"/>
              </a:rPr>
              <a:t>, passou a refletir contra a própria argumentação. E se estivesse prejulgando? E se </a:t>
            </a:r>
            <a:r>
              <a:rPr lang="pt-BR" sz="4000" b="1" i="0" u="none" strike="noStrike" baseline="0" dirty="0" err="1">
                <a:latin typeface="F1"/>
              </a:rPr>
              <a:t>Opílio</a:t>
            </a:r>
            <a:r>
              <a:rPr lang="pt-BR" sz="4000" b="1" i="0" u="none" strike="noStrike" baseline="0" dirty="0">
                <a:latin typeface="F1"/>
              </a:rPr>
              <a:t> </a:t>
            </a:r>
            <a:r>
              <a:rPr lang="pt-BR" sz="4000" b="1" i="0" u="none" strike="noStrike" baseline="0" dirty="0" err="1">
                <a:latin typeface="F1"/>
              </a:rPr>
              <a:t>Vetúrio</a:t>
            </a:r>
            <a:r>
              <a:rPr lang="pt-BR" sz="4000" b="1" i="0" u="none" strike="noStrike" baseline="0" dirty="0">
                <a:latin typeface="F1"/>
              </a:rPr>
              <a:t> ali estivesse em missão de auxílio, atendendo a solicitação da própria Cíntia? Era necessário, pois, acalmar a mente inquieta e ouvir com isenção de ânimo.</a:t>
            </a:r>
            <a:endParaRPr lang="pt-BR" sz="400000" b="1" dirty="0">
              <a:latin typeface="F1"/>
            </a:endParaRPr>
          </a:p>
        </p:txBody>
      </p:sp>
    </p:spTree>
    <p:extLst>
      <p:ext uri="{BB962C8B-B14F-4D97-AF65-F5344CB8AC3E}">
        <p14:creationId xmlns:p14="http://schemas.microsoft.com/office/powerpoint/2010/main" val="32195567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Colocou a destra sobre o coração opresso e escutou:</a:t>
            </a:r>
          </a:p>
          <a:p>
            <a:pPr algn="l"/>
            <a:r>
              <a:rPr lang="pt-BR" sz="3600" b="1" i="0" u="none" strike="noStrike" baseline="0" dirty="0">
                <a:latin typeface="F1"/>
              </a:rPr>
              <a:t>— Nunca te habituarás aos devaneios de Varro dizia </a:t>
            </a:r>
            <a:r>
              <a:rPr lang="pt-BR" sz="3600" b="1" i="0" u="none" strike="noStrike" baseline="0" dirty="0" err="1">
                <a:latin typeface="F1"/>
              </a:rPr>
              <a:t>Vetúrio</a:t>
            </a:r>
            <a:r>
              <a:rPr lang="pt-BR" sz="3600" b="1" i="0" u="none" strike="noStrike" baseline="0" dirty="0">
                <a:latin typeface="F1"/>
              </a:rPr>
              <a:t>, senhor de si —, é inútil qualquer tentativa.</a:t>
            </a:r>
          </a:p>
          <a:p>
            <a:pPr algn="l"/>
            <a:r>
              <a:rPr lang="pt-BR" sz="3600" b="1" i="0" u="none" strike="noStrike" baseline="0" dirty="0">
                <a:latin typeface="F1"/>
              </a:rPr>
              <a:t>— Quem sabe? aventurou a prima, preocupada — espero deixará ele, algum dia, a odiosa convivência dos cristãos.</a:t>
            </a:r>
            <a:endParaRPr lang="pt-BR" sz="333300" b="1" dirty="0">
              <a:latin typeface="F1"/>
            </a:endParaRPr>
          </a:p>
        </p:txBody>
      </p:sp>
    </p:spTree>
    <p:extLst>
      <p:ext uri="{BB962C8B-B14F-4D97-AF65-F5344CB8AC3E}">
        <p14:creationId xmlns:p14="http://schemas.microsoft.com/office/powerpoint/2010/main" val="38561567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Nunca! — exclamou o interlocutor, rindo-se, francamente — não há notícia de pessoas que voltassem inteiramente à razão depois de ambientadas nessa praga. Ainda mesmo quando parecem trair os votos, com temor das autoridades, à frente de nossos deuses, voltam mais tarde ao encantamento.</a:t>
            </a:r>
            <a:endParaRPr lang="pt-BR" sz="400000" b="1" dirty="0">
              <a:latin typeface="F1"/>
            </a:endParaRPr>
          </a:p>
        </p:txBody>
      </p:sp>
    </p:spTree>
    <p:extLst>
      <p:ext uri="{BB962C8B-B14F-4D97-AF65-F5344CB8AC3E}">
        <p14:creationId xmlns:p14="http://schemas.microsoft.com/office/powerpoint/2010/main" val="19521531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Tenho acompanhado vários processos de recuperação desses loucos. Dir-se-ia sofrerem temível obsessão pelo sofrimento. Pancadas, cordas, feras, cruzes, fogueiras, degolamentos, tudo é pouco para diminuir a volúpia com que se entregam à dor.</a:t>
            </a:r>
            <a:endParaRPr lang="pt-BR" sz="400000" b="1" dirty="0">
              <a:latin typeface="F1"/>
            </a:endParaRPr>
          </a:p>
        </p:txBody>
      </p:sp>
    </p:spTree>
    <p:extLst>
      <p:ext uri="{BB962C8B-B14F-4D97-AF65-F5344CB8AC3E}">
        <p14:creationId xmlns:p14="http://schemas.microsoft.com/office/powerpoint/2010/main" val="38038391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Realmente, estou farta... — suspirou a jovem senhora, baixando o tom de voz.</a:t>
            </a:r>
          </a:p>
          <a:p>
            <a:pPr algn="l"/>
            <a:r>
              <a:rPr lang="pt-BR" sz="4000" b="1" i="0" u="none" strike="noStrike" baseline="0" dirty="0">
                <a:latin typeface="F1"/>
              </a:rPr>
              <a:t>Evidenciando a segurança dos laços afetivos que já lhe prendiam o espírito à dona da casa, </a:t>
            </a:r>
            <a:r>
              <a:rPr lang="pt-BR" sz="4000" b="1" i="0" u="none" strike="noStrike" baseline="0" dirty="0" err="1">
                <a:latin typeface="F1"/>
              </a:rPr>
              <a:t>Opílio</a:t>
            </a:r>
            <a:r>
              <a:rPr lang="pt-BR" sz="4000" b="1" i="0" u="none" strike="noStrike" baseline="0" dirty="0">
                <a:latin typeface="F1"/>
              </a:rPr>
              <a:t> acentuou, decidido:</a:t>
            </a:r>
            <a:endParaRPr lang="pt-BR" sz="400000" b="1" dirty="0">
              <a:latin typeface="F1"/>
            </a:endParaRPr>
          </a:p>
        </p:txBody>
      </p:sp>
    </p:spTree>
    <p:extLst>
      <p:ext uri="{BB962C8B-B14F-4D97-AF65-F5344CB8AC3E}">
        <p14:creationId xmlns:p14="http://schemas.microsoft.com/office/powerpoint/2010/main" val="25855687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Ainda mesmo que Varro alterasse as próprias opiniões, não conseguirias modificar a nossa posição. Pertencemo-nos mutuamente. Há seis meses és minha e que diferença faz? </a:t>
            </a:r>
          </a:p>
          <a:p>
            <a:pPr algn="l"/>
            <a:r>
              <a:rPr lang="pt-BR" sz="4000" b="1" i="0" u="none" strike="noStrike" baseline="0" dirty="0">
                <a:latin typeface="F1"/>
              </a:rPr>
              <a:t>Sarcástico, observou:</a:t>
            </a:r>
            <a:endParaRPr lang="pt-BR" sz="400000" b="1" dirty="0">
              <a:latin typeface="F1"/>
            </a:endParaRPr>
          </a:p>
        </p:txBody>
      </p:sp>
    </p:spTree>
    <p:extLst>
      <p:ext uri="{BB962C8B-B14F-4D97-AF65-F5344CB8AC3E}">
        <p14:creationId xmlns:p14="http://schemas.microsoft.com/office/powerpoint/2010/main" val="2965806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Acaso, teu marido disputa a mulher? Acha-se demasiadamente interessado no reino dos anjos... Não admito, sinceramente, esteja à altura de tua expectativa. Por Júpiter! Todos os meus conhecidos que se renderam à mistificação nazarena, afastaram-se da vida.</a:t>
            </a:r>
            <a:endParaRPr lang="pt-BR" sz="400000" b="1" dirty="0">
              <a:latin typeface="F1"/>
            </a:endParaRPr>
          </a:p>
        </p:txBody>
      </p:sp>
    </p:spTree>
    <p:extLst>
      <p:ext uri="{BB962C8B-B14F-4D97-AF65-F5344CB8AC3E}">
        <p14:creationId xmlns:p14="http://schemas.microsoft.com/office/powerpoint/2010/main" val="1545816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Desde a morte de </a:t>
            </a:r>
            <a:r>
              <a:rPr lang="pt-BR" sz="3200" b="1" i="0" u="none" strike="noStrike" baseline="0" dirty="0" err="1">
                <a:latin typeface="F1"/>
              </a:rPr>
              <a:t>Papiniano</a:t>
            </a:r>
            <a:r>
              <a:rPr lang="pt-BR" sz="3200" b="1" i="0" u="none" strike="noStrike" baseline="0" dirty="0">
                <a:latin typeface="F1"/>
              </a:rPr>
              <a:t>, cruelmente assassinado por ordem do César, desiludira-se o Império quanto ao novo dominador.</a:t>
            </a:r>
          </a:p>
          <a:p>
            <a:pPr algn="l"/>
            <a:r>
              <a:rPr lang="pt-BR" sz="3200" b="1" dirty="0">
                <a:latin typeface="F1"/>
              </a:rPr>
              <a:t>Bassiano, longe de respeitar as tradições paternas, na esfera governamental, desmandara-se em vasta conspiração de tirania contra o direito, não só alimentando a perseguição contra os grupos nazarenos, mais humildes, mas também contra todos os cidadãos honrados que ousassem </a:t>
            </a:r>
            <a:r>
              <a:rPr lang="pt-BR" sz="3200" b="1" dirty="0" err="1">
                <a:latin typeface="F1"/>
              </a:rPr>
              <a:t>desaprovar-lhe</a:t>
            </a:r>
            <a:r>
              <a:rPr lang="pt-BR" sz="3200" b="1" dirty="0">
                <a:latin typeface="F1"/>
              </a:rPr>
              <a:t> a conduta.</a:t>
            </a:r>
          </a:p>
        </p:txBody>
      </p:sp>
    </p:spTree>
    <p:extLst>
      <p:ext uri="{BB962C8B-B14F-4D97-AF65-F5344CB8AC3E}">
        <p14:creationId xmlns:p14="http://schemas.microsoft.com/office/powerpoint/2010/main" val="30913396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Varro falar-te-á do paraíso dos judeus, repleto de patriarcas imundos, em vez de conversar contigo sobre os nossos jogos, e garanto que se desejares uma excursão alegre, mais que natural em teu gosto feminino, conduzir-te-á sem dúvida a algum cemitério isolado, exigindo que te regozijes ao lado de ossos podres.</a:t>
            </a:r>
            <a:endParaRPr lang="pt-BR" sz="400000" b="1" dirty="0">
              <a:latin typeface="F1"/>
            </a:endParaRPr>
          </a:p>
        </p:txBody>
      </p:sp>
    </p:spTree>
    <p:extLst>
      <p:ext uri="{BB962C8B-B14F-4D97-AF65-F5344CB8AC3E}">
        <p14:creationId xmlns:p14="http://schemas.microsoft.com/office/powerpoint/2010/main" val="9562996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Uma gargalhada irônica fechou-lhe a frase, mas notando, provavelmente, algum gesto inesperado na prima, prosseguiu:</a:t>
            </a:r>
          </a:p>
          <a:p>
            <a:pPr algn="l"/>
            <a:r>
              <a:rPr lang="pt-BR" sz="3600" b="1" i="0" u="none" strike="noStrike" baseline="0" dirty="0">
                <a:latin typeface="F1"/>
              </a:rPr>
              <a:t>— Além disso, precisas considerar que teu marido não passa de meu cliente. Tem tudo e nada tem. Mas, por </a:t>
            </a:r>
            <a:r>
              <a:rPr lang="pt-BR" sz="3600" b="1" i="0" u="none" strike="noStrike" baseline="0" dirty="0" err="1">
                <a:latin typeface="F1"/>
              </a:rPr>
              <a:t>Serápis</a:t>
            </a:r>
            <a:r>
              <a:rPr lang="pt-BR" sz="3600" b="1" i="0" u="none" strike="noStrike" baseline="0" dirty="0">
                <a:latin typeface="F1"/>
              </a:rPr>
              <a:t>, não lhe vejo qualidades para cercá-lo de favores. Sabes que te amo, Cíntia!</a:t>
            </a:r>
            <a:endParaRPr lang="pt-BR" sz="333300" b="1" dirty="0">
              <a:latin typeface="F1"/>
            </a:endParaRPr>
          </a:p>
        </p:txBody>
      </p:sp>
    </p:spTree>
    <p:extLst>
      <p:ext uri="{BB962C8B-B14F-4D97-AF65-F5344CB8AC3E}">
        <p14:creationId xmlns:p14="http://schemas.microsoft.com/office/powerpoint/2010/main" val="13047993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Não ignoras que te queria, em silêncio, desde o primeiro instante em que te reconheci, jovem e formosa. Nunca teria preferido Heliodora, se os serviços de César não me tivessem mantido na Acaia por tanto tempo! Quando te encontrei, enamorada de Varro, senti uma tormenta no coração. Fiz tudo por tua felicidade. </a:t>
            </a:r>
            <a:endParaRPr lang="pt-BR" sz="400000" b="1" dirty="0">
              <a:latin typeface="F1"/>
            </a:endParaRPr>
          </a:p>
        </p:txBody>
      </p:sp>
    </p:spTree>
    <p:extLst>
      <p:ext uri="{BB962C8B-B14F-4D97-AF65-F5344CB8AC3E}">
        <p14:creationId xmlns:p14="http://schemas.microsoft.com/office/powerpoint/2010/main" val="37294044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Inclinei as simpatias de minha mulher, em teu favor, cerquei-te de mimos, ofereci-te uma residência digna de teus dotes, para que jamais te confundisses com as mulheres miseráveis, que a privação compele à velhice precoce e, por ti, suportei até mesmo o esposo que te acompanha, incapaz de compreender-te o coração!</a:t>
            </a:r>
            <a:endParaRPr lang="pt-BR" sz="333300" b="1" dirty="0">
              <a:latin typeface="F1"/>
            </a:endParaRPr>
          </a:p>
        </p:txBody>
      </p:sp>
    </p:spTree>
    <p:extLst>
      <p:ext uri="{BB962C8B-B14F-4D97-AF65-F5344CB8AC3E}">
        <p14:creationId xmlns:p14="http://schemas.microsoft.com/office/powerpoint/2010/main" val="20014916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Que farás de mim, agora, viúvo e triste quanto estou? Nunca proporcionei a Heliodora, depois de reencontrar-te, senão a estima respeitosa de que se fazia credora pela virtude irrepreensível. Nossos escravos sabem que te  pertenço. </a:t>
            </a:r>
            <a:endParaRPr lang="pt-BR" sz="400000" b="1" dirty="0">
              <a:latin typeface="F1"/>
            </a:endParaRPr>
          </a:p>
        </p:txBody>
      </p:sp>
    </p:spTree>
    <p:extLst>
      <p:ext uri="{BB962C8B-B14F-4D97-AF65-F5344CB8AC3E}">
        <p14:creationId xmlns:p14="http://schemas.microsoft.com/office/powerpoint/2010/main" val="18556940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err="1">
                <a:latin typeface="F1"/>
              </a:rPr>
              <a:t>Mecênio</a:t>
            </a:r>
            <a:r>
              <a:rPr lang="pt-BR" sz="4000" b="1" i="0" u="none" strike="noStrike" baseline="0" dirty="0">
                <a:latin typeface="F1"/>
              </a:rPr>
              <a:t>, meu velho pajem, veio trazer-me a notícia de que os servos acreditavam Heliodora envenenada por mim, para que lhe tomasses o lugar! E, realmente, que mãe mais honrada e carinhosa poderia encontrar para meus filhos? Resolve, pois. Uma palavra tua bastará.</a:t>
            </a:r>
            <a:endParaRPr lang="pt-BR" sz="400000" b="1" dirty="0">
              <a:latin typeface="F1"/>
            </a:endParaRPr>
          </a:p>
        </p:txBody>
      </p:sp>
    </p:spTree>
    <p:extLst>
      <p:ext uri="{BB962C8B-B14F-4D97-AF65-F5344CB8AC3E}">
        <p14:creationId xmlns:p14="http://schemas.microsoft.com/office/powerpoint/2010/main" val="40383410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E meu esposo? — indagou Cíntia, com inexprimível temor na voz.</a:t>
            </a:r>
          </a:p>
          <a:p>
            <a:pPr algn="l"/>
            <a:r>
              <a:rPr lang="pt-BR" sz="3200" b="1" i="0" u="none" strike="noStrike" baseline="0" dirty="0">
                <a:latin typeface="F1"/>
              </a:rPr>
              <a:t>Houve um silêncio expressivo, dentro do qual </a:t>
            </a:r>
            <a:r>
              <a:rPr lang="pt-BR" sz="3200" b="1" i="0" u="none" strike="noStrike" baseline="0" dirty="0" err="1">
                <a:latin typeface="F1"/>
              </a:rPr>
              <a:t>Vetúrio</a:t>
            </a:r>
            <a:r>
              <a:rPr lang="pt-BR" sz="3200" b="1" i="0" u="none" strike="noStrike" baseline="0" dirty="0">
                <a:latin typeface="F1"/>
              </a:rPr>
              <a:t> parecia meditar, intencionalmente, expressando-se, logo após:</a:t>
            </a:r>
          </a:p>
          <a:p>
            <a:pPr algn="l"/>
            <a:r>
              <a:rPr lang="pt-BR" sz="3200" b="1" i="0" u="none" strike="noStrike" baseline="0" dirty="0">
                <a:latin typeface="F1"/>
              </a:rPr>
              <a:t>— Pretendo oferecer ao teu esposo a quitação de todos os débitos. Além disso, posso ampará-lo noutros setores da vida imperial. A distância de nós, conseguiria dar expansão aos próprios ideais.</a:t>
            </a:r>
            <a:endParaRPr lang="pt-BR" sz="333300" b="1" dirty="0">
              <a:latin typeface="F1"/>
            </a:endParaRPr>
          </a:p>
        </p:txBody>
      </p:sp>
    </p:spTree>
    <p:extLst>
      <p:ext uri="{BB962C8B-B14F-4D97-AF65-F5344CB8AC3E}">
        <p14:creationId xmlns:p14="http://schemas.microsoft.com/office/powerpoint/2010/main" val="32107315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Temo por ele. As autoridades não perdoam. Daqueles cuja intimidade desfrutamos, vários têm sido presos, castigados ou mortos. Aulo </a:t>
            </a:r>
            <a:r>
              <a:rPr lang="pt-BR" sz="3600" b="1" i="0" u="none" strike="noStrike" baseline="0" dirty="0" err="1">
                <a:latin typeface="F1"/>
              </a:rPr>
              <a:t>Macrino</a:t>
            </a:r>
            <a:r>
              <a:rPr lang="pt-BR" sz="3600" b="1" i="0" u="none" strike="noStrike" baseline="0" dirty="0">
                <a:latin typeface="F1"/>
              </a:rPr>
              <a:t> e dois filhos foram encarcerados. Cláudia Sextina, por todos os títulos veneráveis, apareceu assassinada em sua chácara. </a:t>
            </a:r>
            <a:r>
              <a:rPr lang="pt-BR" sz="3600" b="1" i="0" u="none" strike="noStrike" baseline="0" dirty="0" err="1">
                <a:latin typeface="F1"/>
              </a:rPr>
              <a:t>Sofrônio</a:t>
            </a:r>
            <a:r>
              <a:rPr lang="pt-BR" sz="3600" b="1" i="0" u="none" strike="noStrike" baseline="0" dirty="0">
                <a:latin typeface="F1"/>
              </a:rPr>
              <a:t> Calvo teve os bens confiscados e foi apedrejado no fórum. Teu marido poderia dar vazão aos sentimentos dele onde quisesse, menos aqui.</a:t>
            </a:r>
            <a:endParaRPr lang="pt-BR" sz="400000" b="1" dirty="0">
              <a:latin typeface="F1"/>
            </a:endParaRPr>
          </a:p>
        </p:txBody>
      </p:sp>
    </p:spTree>
    <p:extLst>
      <p:ext uri="{BB962C8B-B14F-4D97-AF65-F5344CB8AC3E}">
        <p14:creationId xmlns:p14="http://schemas.microsoft.com/office/powerpoint/2010/main" val="2080289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Mas que seria feito de </a:t>
            </a:r>
            <a:r>
              <a:rPr lang="pt-BR" sz="3600" b="1" i="0" u="none" strike="noStrike" baseline="0" dirty="0" err="1">
                <a:latin typeface="F1"/>
              </a:rPr>
              <a:t>Taciano</a:t>
            </a:r>
            <a:r>
              <a:rPr lang="pt-BR" sz="3600" b="1" i="0" u="none" strike="noStrike" baseline="0" dirty="0">
                <a:latin typeface="F1"/>
              </a:rPr>
              <a:t>, se atingíssemos uma solução favorável?</a:t>
            </a:r>
          </a:p>
          <a:p>
            <a:pPr algn="l"/>
            <a:r>
              <a:rPr lang="pt-BR" sz="3600" b="1" i="0" u="none" strike="noStrike" baseline="0" dirty="0">
                <a:latin typeface="F1"/>
              </a:rPr>
              <a:t>— Ora, ora — aventou o interlocutor, como um homem não habituado a ponderar obstáculos —, meus filhinhos estão na idade do teu. Cresceria ao lado de Helena e de </a:t>
            </a:r>
            <a:r>
              <a:rPr lang="pt-BR" sz="3600" b="1" i="0" u="none" strike="noStrike" baseline="0" dirty="0" err="1">
                <a:latin typeface="F1"/>
              </a:rPr>
              <a:t>Galba</a:t>
            </a:r>
            <a:r>
              <a:rPr lang="pt-BR" sz="3600" b="1" i="0" u="none" strike="noStrike" baseline="0" dirty="0">
                <a:latin typeface="F1"/>
              </a:rPr>
              <a:t> na melhor ambientação. Não podemos esquecer, igualmente, que a minha herdade, em </a:t>
            </a:r>
            <a:r>
              <a:rPr lang="pt-BR" sz="3600" b="1" i="0" u="none" strike="noStrike" baseline="0" dirty="0" err="1">
                <a:latin typeface="F1"/>
              </a:rPr>
              <a:t>Lião</a:t>
            </a:r>
            <a:r>
              <a:rPr lang="pt-BR" sz="3600" b="1" i="0" u="none" strike="noStrike" baseline="0" dirty="0">
                <a:latin typeface="F1"/>
              </a:rPr>
              <a:t>, necessita de alguém.</a:t>
            </a:r>
            <a:endParaRPr lang="pt-BR" sz="400000" b="1" dirty="0">
              <a:latin typeface="F1"/>
            </a:endParaRPr>
          </a:p>
        </p:txBody>
      </p:sp>
    </p:spTree>
    <p:extLst>
      <p:ext uri="{BB962C8B-B14F-4D97-AF65-F5344CB8AC3E}">
        <p14:creationId xmlns:p14="http://schemas.microsoft.com/office/powerpoint/2010/main" val="14458670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err="1">
                <a:latin typeface="F1"/>
              </a:rPr>
              <a:t>Alésio</a:t>
            </a:r>
            <a:r>
              <a:rPr lang="pt-BR" sz="3600" b="1" i="0" u="none" strike="noStrike" baseline="0" dirty="0">
                <a:latin typeface="F1"/>
              </a:rPr>
              <a:t> e </a:t>
            </a:r>
            <a:r>
              <a:rPr lang="pt-BR" sz="3600" b="1" i="0" u="none" strike="noStrike" baseline="0" dirty="0" err="1">
                <a:latin typeface="F1"/>
              </a:rPr>
              <a:t>Pontimiana</a:t>
            </a:r>
            <a:r>
              <a:rPr lang="pt-BR" sz="3600" b="1" i="0" u="none" strike="noStrike" baseline="0" dirty="0">
                <a:latin typeface="F1"/>
              </a:rPr>
              <a:t>, meus administradores, sempre reclamam a presença de pelo menos um dos nossos familiares. Dentro de alguns anos, o pequenino </a:t>
            </a:r>
            <a:r>
              <a:rPr lang="pt-BR" sz="3600" b="1" i="0" u="none" strike="noStrike" baseline="0" dirty="0" err="1">
                <a:latin typeface="F1"/>
              </a:rPr>
              <a:t>Taciano</a:t>
            </a:r>
            <a:r>
              <a:rPr lang="pt-BR" sz="3600" b="1" i="0" u="none" strike="noStrike" baseline="0" dirty="0">
                <a:latin typeface="F1"/>
              </a:rPr>
              <a:t> poderia transferir-se para a Gália e assumir, em nossa propriedade, a posição que lhe compete. Viria a Roma, tanto quanto desejasse, e desenvolveria a personalidade em ambiente diverso, sem qualquer ligação com a influência paterna...</a:t>
            </a:r>
            <a:endParaRPr lang="pt-BR" sz="400000" b="1" dirty="0">
              <a:latin typeface="F1"/>
            </a:endParaRPr>
          </a:p>
        </p:txBody>
      </p:sp>
    </p:spTree>
    <p:extLst>
      <p:ext uri="{BB962C8B-B14F-4D97-AF65-F5344CB8AC3E}">
        <p14:creationId xmlns:p14="http://schemas.microsoft.com/office/powerpoint/2010/main" val="51157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Encantado com os conceitos sábios do célebre jurisconsulto, Varro confrontava-os com os ensinamentos de Jesus, que detinha de memória, refletindo sobre as facilidades da conversão da cultura romana aos princípios do Cristianismo, desde que a boa vontade pudesse penetrar o espírito dos seus compatriotas.</a:t>
            </a:r>
            <a:endParaRPr lang="pt-BR" sz="5400" b="1" dirty="0">
              <a:latin typeface="F1"/>
            </a:endParaRPr>
          </a:p>
        </p:txBody>
      </p:sp>
    </p:spTree>
    <p:extLst>
      <p:ext uri="{BB962C8B-B14F-4D97-AF65-F5344CB8AC3E}">
        <p14:creationId xmlns:p14="http://schemas.microsoft.com/office/powerpoint/2010/main" val="39407822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Nesse ponto da conversação, Varro não mais suportou.</a:t>
            </a:r>
          </a:p>
          <a:p>
            <a:pPr algn="l"/>
            <a:r>
              <a:rPr lang="pt-BR" sz="3600" b="1" i="0" u="none" strike="noStrike" baseline="0" dirty="0">
                <a:latin typeface="F1"/>
              </a:rPr>
              <a:t>Sentindo que um vulcão de angústia lhe rebentava no peito, arrastou-se pelo corredor próximo, em busca do aposento onde o filhinho repousava, junto de </a:t>
            </a:r>
            <a:r>
              <a:rPr lang="pt-BR" sz="3600" b="1" i="0" u="none" strike="noStrike" baseline="0" dirty="0" err="1">
                <a:latin typeface="F1"/>
              </a:rPr>
              <a:t>Cirila</a:t>
            </a:r>
            <a:r>
              <a:rPr lang="pt-BR" sz="3600" b="1" i="0" u="none" strike="noStrike" baseline="0" dirty="0">
                <a:latin typeface="F1"/>
              </a:rPr>
              <a:t>, jovem escrava de que Cíntia se fazia acompanhar.</a:t>
            </a:r>
          </a:p>
        </p:txBody>
      </p:sp>
    </p:spTree>
    <p:extLst>
      <p:ext uri="{BB962C8B-B14F-4D97-AF65-F5344CB8AC3E}">
        <p14:creationId xmlns:p14="http://schemas.microsoft.com/office/powerpoint/2010/main" val="3610294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Ajoelhou-se, ante o berço adornado, e, ouvindo a abafada respiração do menino, deu campo largo às próprias emoções.</a:t>
            </a:r>
          </a:p>
          <a:p>
            <a:pPr algn="l"/>
            <a:r>
              <a:rPr lang="pt-BR" sz="3200" b="1" dirty="0">
                <a:latin typeface="F1"/>
              </a:rPr>
              <a:t>Como um homem que se visse arremessado a fundo abismo, dum momento para outro, sem encontrar, de pronto, qualquer base firme para suster-se, não conseguiu, por alguns minutos, conciliar os próprios pensamentos.</a:t>
            </a:r>
          </a:p>
        </p:txBody>
      </p:sp>
    </p:spTree>
    <p:extLst>
      <p:ext uri="{BB962C8B-B14F-4D97-AF65-F5344CB8AC3E}">
        <p14:creationId xmlns:p14="http://schemas.microsoft.com/office/powerpoint/2010/main" val="29131694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dirty="0">
                <a:latin typeface="F1"/>
              </a:rPr>
              <a:t>Recorreu à prece, a fim de apaziguar-se e, então, passou a refletir.</a:t>
            </a:r>
          </a:p>
          <a:p>
            <a:pPr algn="l"/>
            <a:r>
              <a:rPr lang="pt-BR" sz="4000" b="1" dirty="0">
                <a:latin typeface="F1"/>
              </a:rPr>
              <a:t>Contemplou a fisionomia calma da criança, através do espesso véu das lágrimas, e indagou a si mesmo — Para onde iria? Como resolver o delicado problema criado pela mulher?</a:t>
            </a:r>
          </a:p>
        </p:txBody>
      </p:sp>
    </p:spTree>
    <p:extLst>
      <p:ext uri="{BB962C8B-B14F-4D97-AF65-F5344CB8AC3E}">
        <p14:creationId xmlns:p14="http://schemas.microsoft.com/office/powerpoint/2010/main" val="4359639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Não desconhecia, agora, a crueldade de </a:t>
            </a:r>
            <a:r>
              <a:rPr lang="pt-BR" sz="3600" b="1" i="0" u="none" strike="noStrike" baseline="0" dirty="0" err="1">
                <a:latin typeface="F1"/>
              </a:rPr>
              <a:t>Opílio</a:t>
            </a:r>
            <a:r>
              <a:rPr lang="pt-BR" sz="3600" b="1" i="0" u="none" strike="noStrike" baseline="0" dirty="0">
                <a:latin typeface="F1"/>
              </a:rPr>
              <a:t>. Sabia-o detentor das atenções de César que, segundo a versão popular, lhe utilizara a cooperação no assassínio de Geta, pelo que recebera enorme patrimônio de terras na Gália distante e, naquele momento, não duvidava de que ele houvesse facilitado a morte da abnegada Heliodora, movido de paixão por Cíntia.</a:t>
            </a:r>
            <a:endParaRPr lang="pt-BR" sz="6600" b="1" dirty="0">
              <a:latin typeface="F1"/>
            </a:endParaRPr>
          </a:p>
        </p:txBody>
      </p:sp>
    </p:spTree>
    <p:extLst>
      <p:ext uri="{BB962C8B-B14F-4D97-AF65-F5344CB8AC3E}">
        <p14:creationId xmlns:p14="http://schemas.microsoft.com/office/powerpoint/2010/main" val="16000057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Considerou a situação vexatória a que fora projetado e asilou o propósito de revide.</a:t>
            </a:r>
          </a:p>
          <a:p>
            <a:pPr algn="l"/>
            <a:r>
              <a:rPr lang="pt-BR" sz="4000" b="1" i="0" u="none" strike="noStrike" baseline="0" dirty="0">
                <a:latin typeface="F1"/>
              </a:rPr>
              <a:t>A inolvidável figura do Cristo, porém, assomou-lhe à imaginação superexcitada...</a:t>
            </a:r>
            <a:endParaRPr lang="pt-BR" sz="13800" b="1" dirty="0">
              <a:latin typeface="F1"/>
            </a:endParaRPr>
          </a:p>
        </p:txBody>
      </p:sp>
    </p:spTree>
    <p:extLst>
      <p:ext uri="{BB962C8B-B14F-4D97-AF65-F5344CB8AC3E}">
        <p14:creationId xmlns:p14="http://schemas.microsoft.com/office/powerpoint/2010/main" val="39965333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Como harmonizar a vingança com os ensinamentos da Boa Nova, que ele mesmo difundia em suas viagens? Como destacar o impositivo do perdão para os outros, sem desculpar as falhas do próximo? O Mestre, cuja tutela buscara, havia esquecido os golpes de todos os ofensores, aceitando a própria cruz...</a:t>
            </a:r>
            <a:endParaRPr lang="pt-BR" sz="41300" b="1" dirty="0">
              <a:latin typeface="F1"/>
            </a:endParaRPr>
          </a:p>
        </p:txBody>
      </p:sp>
    </p:spTree>
    <p:extLst>
      <p:ext uri="{BB962C8B-B14F-4D97-AF65-F5344CB8AC3E}">
        <p14:creationId xmlns:p14="http://schemas.microsoft.com/office/powerpoint/2010/main" val="14087424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Vira muitos amigos presos e perseguidos, em nome do Celeste Benfeitor. Todos demonstravam coragem, serenidade, confiança... Conhecia o devotado pregador do Evangelho, na Via </a:t>
            </a:r>
            <a:r>
              <a:rPr lang="pt-BR" sz="3600" b="1" i="0" u="none" strike="noStrike" baseline="0" dirty="0" err="1">
                <a:latin typeface="F1"/>
              </a:rPr>
              <a:t>Salária</a:t>
            </a:r>
            <a:r>
              <a:rPr lang="pt-BR" sz="3600" b="1" i="0" u="none" strike="noStrike" baseline="0" dirty="0">
                <a:latin typeface="F1"/>
              </a:rPr>
              <a:t>, </a:t>
            </a:r>
            <a:r>
              <a:rPr lang="pt-BR" sz="3600" b="1" i="0" u="none" strike="noStrike" baseline="0" dirty="0" err="1">
                <a:latin typeface="F1"/>
              </a:rPr>
              <a:t>Hostílio</a:t>
            </a:r>
            <a:r>
              <a:rPr lang="pt-BR" sz="3600" b="1" i="0" u="none" strike="noStrike" baseline="0" dirty="0">
                <a:latin typeface="F1"/>
              </a:rPr>
              <a:t> Fúlvio, cujos dois filhinhos haviam sido trucidados sob as patas de dois cavalos, conduzidos intencionalmente sobre eles por um tribuno embriagado.</a:t>
            </a:r>
            <a:endParaRPr lang="pt-BR" sz="102800" b="1" dirty="0">
              <a:latin typeface="F1"/>
            </a:endParaRPr>
          </a:p>
        </p:txBody>
      </p:sp>
    </p:spTree>
    <p:extLst>
      <p:ext uri="{BB962C8B-B14F-4D97-AF65-F5344CB8AC3E}">
        <p14:creationId xmlns:p14="http://schemas.microsoft.com/office/powerpoint/2010/main" val="10633665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Ele mesmo, Varro, ajudara a recolher os despojos dos inocentes e vira que o pai, de joelhos, orara, chorando, agradecendo ao Senhor os sofrimentos com que ele e a família eram rudemente experimentados.</a:t>
            </a:r>
          </a:p>
          <a:p>
            <a:pPr algn="l"/>
            <a:r>
              <a:rPr lang="pt-BR" sz="3600" b="1" i="0" u="none" strike="noStrike" baseline="0" dirty="0">
                <a:latin typeface="F1"/>
              </a:rPr>
              <a:t>A aflição daquela hora não seria a mão de Deus que lhe exigia um testemunho de fé?</a:t>
            </a:r>
            <a:endParaRPr lang="pt-BR" sz="255800" b="1" dirty="0">
              <a:latin typeface="F1"/>
            </a:endParaRPr>
          </a:p>
        </p:txBody>
      </p:sp>
    </p:spTree>
    <p:extLst>
      <p:ext uri="{BB962C8B-B14F-4D97-AF65-F5344CB8AC3E}">
        <p14:creationId xmlns:p14="http://schemas.microsoft.com/office/powerpoint/2010/main" val="30360748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Mas não seria melhor perecer no anfiteatro ou ver </a:t>
            </a:r>
            <a:r>
              <a:rPr lang="pt-BR" sz="3600" b="1" i="0" u="none" strike="noStrike" baseline="0" dirty="0" err="1">
                <a:latin typeface="F1"/>
              </a:rPr>
              <a:t>Taciano</a:t>
            </a:r>
            <a:r>
              <a:rPr lang="pt-BR" sz="3600" b="1" i="0" u="none" strike="noStrike" baseline="0" dirty="0">
                <a:latin typeface="F1"/>
              </a:rPr>
              <a:t> devorado por animais ferozes que se confiarem ambos à vergonha da morte moral?</a:t>
            </a:r>
          </a:p>
          <a:p>
            <a:pPr algn="l"/>
            <a:r>
              <a:rPr lang="pt-BR" sz="3600" b="1" i="0" u="none" strike="noStrike" baseline="0" dirty="0">
                <a:latin typeface="F1"/>
              </a:rPr>
              <a:t>E, perguntava em pranto mudo: — como se portaria Jesus, se tivesse sido pai? Entregaria uma criança inerme a um lobo terrível da floresta social, sem a mínima reação?</a:t>
            </a:r>
            <a:endParaRPr lang="pt-BR" sz="400000" b="1" dirty="0">
              <a:latin typeface="F1"/>
            </a:endParaRPr>
          </a:p>
        </p:txBody>
      </p:sp>
    </p:spTree>
    <p:extLst>
      <p:ext uri="{BB962C8B-B14F-4D97-AF65-F5344CB8AC3E}">
        <p14:creationId xmlns:p14="http://schemas.microsoft.com/office/powerpoint/2010/main" val="25916713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Por si, não se notava com direito a qualquer exigência. Reconhecia-se na posição do homem comum e, por isso mesmo, pecador, com a necessidade indisfarçável de adaptar-se à virtude.</a:t>
            </a:r>
          </a:p>
          <a:p>
            <a:pPr algn="l"/>
            <a:r>
              <a:rPr lang="pt-BR" sz="3600" b="1" i="0" u="none" strike="noStrike" baseline="0" dirty="0">
                <a:latin typeface="F1"/>
              </a:rPr>
              <a:t>Não poderia reclamar devotamento à esposa, embora perdê-la lhe custasse imensa dor.</a:t>
            </a:r>
            <a:endParaRPr lang="pt-BR" sz="400000" b="1" dirty="0">
              <a:latin typeface="F1"/>
            </a:endParaRPr>
          </a:p>
        </p:txBody>
      </p:sp>
    </p:spTree>
    <p:extLst>
      <p:ext uri="{BB962C8B-B14F-4D97-AF65-F5344CB8AC3E}">
        <p14:creationId xmlns:p14="http://schemas.microsoft.com/office/powerpoint/2010/main" val="417125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Descendente de importante família, cujas raízes remontavam à República, não obstante a grande pobreza de bens materiais em que se debatia, era apaixonado cultor dos ideais de liberdade que invadiam o mundo.</a:t>
            </a:r>
            <a:endParaRPr lang="pt-BR" sz="9600" b="1" dirty="0">
              <a:latin typeface="F1"/>
            </a:endParaRPr>
          </a:p>
        </p:txBody>
      </p:sp>
    </p:spTree>
    <p:extLst>
      <p:ext uri="{BB962C8B-B14F-4D97-AF65-F5344CB8AC3E}">
        <p14:creationId xmlns:p14="http://schemas.microsoft.com/office/powerpoint/2010/main" val="16046850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No entanto, e o pequenino? Seria justo abandoná-lo à mercê do crime?</a:t>
            </a:r>
          </a:p>
          <a:p>
            <a:pPr algn="l"/>
            <a:r>
              <a:rPr lang="pt-BR" sz="3200" b="1" i="0" u="none" strike="noStrike" baseline="0" dirty="0">
                <a:latin typeface="F1"/>
              </a:rPr>
              <a:t>Ó Deus! — soluçava, intimamente — como lutar com um homem poderoso, quanto </a:t>
            </a:r>
            <a:r>
              <a:rPr lang="pt-BR" sz="3200" b="1" i="0" u="none" strike="noStrike" baseline="0" dirty="0" err="1">
                <a:latin typeface="F1"/>
              </a:rPr>
              <a:t>Opílio</a:t>
            </a:r>
            <a:r>
              <a:rPr lang="pt-BR" sz="3200" b="1" i="0" u="none" strike="noStrike" baseline="0" dirty="0">
                <a:latin typeface="F1"/>
              </a:rPr>
              <a:t> </a:t>
            </a:r>
            <a:r>
              <a:rPr lang="pt-BR" sz="3200" b="1" i="0" u="none" strike="noStrike" baseline="0" dirty="0" err="1">
                <a:latin typeface="F1"/>
              </a:rPr>
              <a:t>Vetúrio</a:t>
            </a:r>
            <a:r>
              <a:rPr lang="pt-BR" sz="3200" b="1" i="0" u="none" strike="noStrike" baseline="0" dirty="0">
                <a:latin typeface="F1"/>
              </a:rPr>
              <a:t>, capaz de alterar as determinações do próprio César? Que a mulher amada o seguisse era uma ferida que a esponja do tempo, de certo, lhe absorveria no âmago da alma, contudo, como separar-se do filhinho, que era a sua razão de viver?</a:t>
            </a:r>
            <a:endParaRPr lang="pt-BR" sz="333300" b="1" dirty="0">
              <a:latin typeface="F1"/>
            </a:endParaRPr>
          </a:p>
        </p:txBody>
      </p:sp>
    </p:spTree>
    <p:extLst>
      <p:ext uri="{BB962C8B-B14F-4D97-AF65-F5344CB8AC3E}">
        <p14:creationId xmlns:p14="http://schemas.microsoft.com/office/powerpoint/2010/main" val="42770606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Ergueu-se, maquinalmente, retirou o menino adormecido, dentre os panos de lã em que descansava, e asilou a tentação de fugir.</a:t>
            </a:r>
          </a:p>
          <a:p>
            <a:pPr algn="l"/>
            <a:r>
              <a:rPr lang="pt-BR" sz="3600" b="1" i="0" u="none" strike="noStrike" baseline="0" dirty="0">
                <a:latin typeface="F1"/>
              </a:rPr>
              <a:t>Não seria, porém, indesculpável temeridade expor a criança à intempérie? E como situaria a companheira, no dia seguinte, à frente da vida social?</a:t>
            </a:r>
            <a:endParaRPr lang="pt-BR" sz="400000" b="1" dirty="0">
              <a:latin typeface="F1"/>
            </a:endParaRPr>
          </a:p>
        </p:txBody>
      </p:sp>
    </p:spTree>
    <p:extLst>
      <p:ext uri="{BB962C8B-B14F-4D97-AF65-F5344CB8AC3E}">
        <p14:creationId xmlns:p14="http://schemas.microsoft.com/office/powerpoint/2010/main" val="303654067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Cíntia não havia pensado nele, pai carinhoso e amigo, mas poderia ele, discípulo dos ensinamentos de Jesus, votá-la ao desprezo de si mesma ou à desconsideração pública?</a:t>
            </a:r>
            <a:endParaRPr lang="pt-BR" sz="400000" b="1" dirty="0">
              <a:latin typeface="F1"/>
            </a:endParaRPr>
          </a:p>
        </p:txBody>
      </p:sp>
    </p:spTree>
    <p:extLst>
      <p:ext uri="{BB962C8B-B14F-4D97-AF65-F5344CB8AC3E}">
        <p14:creationId xmlns:p14="http://schemas.microsoft.com/office/powerpoint/2010/main" val="15461889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Qual se estivesse amparado por estranha força invisível, repôs o pequenino no leito, e, depois de beijá-lo enternecidamente, inclinou-se demoradamente sobre ele e chorou, humilde, derramando copiosas lágrimas, como se vertesse o cálido rodo do próprio coração na preciosa flor de sua vida.</a:t>
            </a:r>
            <a:endParaRPr lang="pt-BR" sz="400000" b="1" dirty="0">
              <a:latin typeface="F1"/>
            </a:endParaRPr>
          </a:p>
        </p:txBody>
      </p:sp>
    </p:spTree>
    <p:extLst>
      <p:ext uri="{BB962C8B-B14F-4D97-AF65-F5344CB8AC3E}">
        <p14:creationId xmlns:p14="http://schemas.microsoft.com/office/powerpoint/2010/main" val="4113044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Logo após, certificando-se de que o diálogo continuava na câmara íntima, regressou à via pública, buscando ar renovado para o corpo enlanguescido...</a:t>
            </a:r>
          </a:p>
          <a:p>
            <a:pPr algn="l"/>
            <a:r>
              <a:rPr lang="pt-BR" sz="3200" b="1" i="0" u="none" strike="noStrike" baseline="0" dirty="0">
                <a:latin typeface="F1"/>
              </a:rPr>
              <a:t>Parou nas margens do Tibre, invocando à memória os padecimentos de todas as vítimas daquelas águas misteriosas e tranquilas, que deviam ocultar os gemidos de inúmeros injustiçados da Terra. A mudez do velho rio não representava uma inspiração para o campo agitado de sua alma?</a:t>
            </a:r>
            <a:endParaRPr lang="pt-BR" sz="400000" b="1" dirty="0">
              <a:latin typeface="F1"/>
            </a:endParaRPr>
          </a:p>
        </p:txBody>
      </p:sp>
    </p:spTree>
    <p:extLst>
      <p:ext uri="{BB962C8B-B14F-4D97-AF65-F5344CB8AC3E}">
        <p14:creationId xmlns:p14="http://schemas.microsoft.com/office/powerpoint/2010/main" val="36966756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Os raros transeuntes e os carros retardatários não lhe notavam a presença.</a:t>
            </a:r>
          </a:p>
          <a:p>
            <a:pPr algn="l"/>
            <a:r>
              <a:rPr lang="pt-BR" sz="4000" b="1" i="0" u="none" strike="noStrike" baseline="0" dirty="0">
                <a:latin typeface="F1"/>
              </a:rPr>
              <a:t>Dividindo o olhar entre o firmamento cintilante e as águas tranquilas, abismou-se em profundas indagações que ninguém poderia sondar...</a:t>
            </a:r>
            <a:endParaRPr lang="pt-BR" sz="400000" b="1" dirty="0">
              <a:latin typeface="F1"/>
            </a:endParaRPr>
          </a:p>
        </p:txBody>
      </p:sp>
    </p:spTree>
    <p:extLst>
      <p:ext uri="{BB962C8B-B14F-4D97-AF65-F5344CB8AC3E}">
        <p14:creationId xmlns:p14="http://schemas.microsoft.com/office/powerpoint/2010/main" val="9835900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Ao alvorecer, tornou a casa, apático e desorientado, e, cerrando-se num cubículo, entregou-se a sono pesado e sem sonhos, do qual despertou ao sol avançado, pelos gritos dos escravos que transportavam material para construções próximas.</a:t>
            </a:r>
            <a:endParaRPr lang="pt-BR" sz="400000" b="1" dirty="0">
              <a:latin typeface="F1"/>
            </a:endParaRPr>
          </a:p>
        </p:txBody>
      </p:sp>
    </p:spTree>
    <p:extLst>
      <p:ext uri="{BB962C8B-B14F-4D97-AF65-F5344CB8AC3E}">
        <p14:creationId xmlns:p14="http://schemas.microsoft.com/office/powerpoint/2010/main" val="6417078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Quinto Varro procedeu à higiene da manhã e, procurado por </a:t>
            </a:r>
            <a:r>
              <a:rPr lang="pt-BR" sz="4000" b="1" i="0" u="none" strike="noStrike" baseline="0" dirty="0" err="1">
                <a:latin typeface="F1"/>
              </a:rPr>
              <a:t>Cirila</a:t>
            </a:r>
            <a:r>
              <a:rPr lang="pt-BR" sz="4000" b="1" i="0" u="none" strike="noStrike" baseline="0" dirty="0">
                <a:latin typeface="F1"/>
              </a:rPr>
              <a:t> e a criança, afagou o filho, entre grave e afetuoso, recebendo um recado da mulher, anunciando-lhe que se ausentara, em companhia de amigas, para uma festividade religiosa no Palatino.</a:t>
            </a:r>
            <a:endParaRPr lang="pt-BR" sz="333300" b="1" dirty="0">
              <a:latin typeface="F1"/>
            </a:endParaRPr>
          </a:p>
        </p:txBody>
      </p:sp>
    </p:spTree>
    <p:extLst>
      <p:ext uri="{BB962C8B-B14F-4D97-AF65-F5344CB8AC3E}">
        <p14:creationId xmlns:p14="http://schemas.microsoft.com/office/powerpoint/2010/main" val="14715927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Acabrunhado, afastou-se da residência na direção da via de </a:t>
            </a:r>
            <a:r>
              <a:rPr lang="pt-BR" sz="4000" b="1" i="0" u="none" strike="noStrike" baseline="0" dirty="0" err="1">
                <a:latin typeface="F1"/>
              </a:rPr>
              <a:t>Óstia</a:t>
            </a:r>
            <a:r>
              <a:rPr lang="pt-BR" sz="4000" b="1" i="0" u="none" strike="noStrike" baseline="0" dirty="0">
                <a:latin typeface="F1"/>
              </a:rPr>
              <a:t>. Desejava entender-se com alguém que lhe pudesse lenir a chaga íntima e, recordando a nobre figura de Corvino, propunha-se fazê-lo confidente de todas as mágoas que lhe fustigavam o coração.</a:t>
            </a:r>
            <a:endParaRPr lang="pt-BR" sz="400000" b="1" dirty="0">
              <a:latin typeface="F1"/>
            </a:endParaRPr>
          </a:p>
        </p:txBody>
      </p:sp>
    </p:spTree>
    <p:extLst>
      <p:ext uri="{BB962C8B-B14F-4D97-AF65-F5344CB8AC3E}">
        <p14:creationId xmlns:p14="http://schemas.microsoft.com/office/powerpoint/2010/main" val="11040932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Recebido por </a:t>
            </a:r>
            <a:r>
              <a:rPr lang="pt-BR" sz="3600" b="1" i="0" u="none" strike="noStrike" baseline="0" dirty="0" err="1">
                <a:latin typeface="F1"/>
              </a:rPr>
              <a:t>Lisipo</a:t>
            </a:r>
            <a:r>
              <a:rPr lang="pt-BR" sz="3600" b="1" i="0" u="none" strike="noStrike" baseline="0" dirty="0">
                <a:latin typeface="F1"/>
              </a:rPr>
              <a:t>, este informou bondoso que o ancião se ausentara, atendendo a vários enfermos, acentuando, porém, que estaria ele à noite, na Via </a:t>
            </a:r>
            <a:r>
              <a:rPr lang="pt-BR" sz="3600" b="1" i="0" u="none" strike="noStrike" baseline="0" dirty="0" err="1">
                <a:latin typeface="F1"/>
              </a:rPr>
              <a:t>Ardeatina</a:t>
            </a:r>
            <a:r>
              <a:rPr lang="pt-BR" sz="3600" b="1" i="0" u="none" strike="noStrike" baseline="0" dirty="0">
                <a:latin typeface="F1"/>
              </a:rPr>
              <a:t>.</a:t>
            </a:r>
          </a:p>
          <a:p>
            <a:pPr algn="l"/>
            <a:r>
              <a:rPr lang="pt-BR" sz="3600" b="1" i="0" u="none" strike="noStrike" baseline="0" dirty="0">
                <a:latin typeface="F1"/>
              </a:rPr>
              <a:t>O anfitrião, todavia, observou tamanha palidez no visitante inesperado que o convidou a sentar-se e a servir-se de um caldo reconfortante.</a:t>
            </a:r>
            <a:endParaRPr lang="pt-BR" sz="400000" b="1" dirty="0">
              <a:latin typeface="F1"/>
            </a:endParaRPr>
          </a:p>
        </p:txBody>
      </p:sp>
    </p:spTree>
    <p:extLst>
      <p:ext uri="{BB962C8B-B14F-4D97-AF65-F5344CB8AC3E}">
        <p14:creationId xmlns:p14="http://schemas.microsoft.com/office/powerpoint/2010/main" val="233850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Doíam-lhe na alma a ignorância e a miséria com que as classes privilegiadas mantinham a multidão e perdia-se em vastas cogitações para encontrar um ponto final aos milenários desequilíbrios da sociedade de sua pátria.</a:t>
            </a:r>
            <a:endParaRPr lang="pt-BR" sz="28700" b="1" dirty="0">
              <a:latin typeface="F1"/>
            </a:endParaRPr>
          </a:p>
        </p:txBody>
      </p:sp>
    </p:spTree>
    <p:extLst>
      <p:ext uri="{BB962C8B-B14F-4D97-AF65-F5344CB8AC3E}">
        <p14:creationId xmlns:p14="http://schemas.microsoft.com/office/powerpoint/2010/main" val="144689299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Varro aceitou, experimentando grande melhora espiritual. A paz do recinto singelo como que lhe acalmava o espírito desarvorado.</a:t>
            </a:r>
          </a:p>
          <a:p>
            <a:pPr algn="l"/>
            <a:r>
              <a:rPr lang="pt-BR" sz="3600" b="1" i="0" u="none" strike="noStrike" baseline="0" dirty="0">
                <a:latin typeface="F1"/>
              </a:rPr>
              <a:t>Adivinhando-lhe os tormentos morais, o velhinho desenrolou diversas páginas consoladoras, que continham informações sobre o heroísmo dos mártires, como que pretendendo </a:t>
            </a:r>
            <a:r>
              <a:rPr lang="pt-BR" sz="3600" b="1" i="0" u="none" strike="noStrike" baseline="0" dirty="0" err="1">
                <a:latin typeface="F1"/>
              </a:rPr>
              <a:t>cicatrizar-lhe</a:t>
            </a:r>
            <a:r>
              <a:rPr lang="pt-BR" sz="3600" b="1" i="0" u="none" strike="noStrike" baseline="0" dirty="0">
                <a:latin typeface="F1"/>
              </a:rPr>
              <a:t> as úlceras invisíveis.</a:t>
            </a:r>
            <a:endParaRPr lang="pt-BR" sz="400000" b="1" dirty="0">
              <a:latin typeface="F1"/>
            </a:endParaRPr>
          </a:p>
        </p:txBody>
      </p:sp>
    </p:spTree>
    <p:extLst>
      <p:ext uri="{BB962C8B-B14F-4D97-AF65-F5344CB8AC3E}">
        <p14:creationId xmlns:p14="http://schemas.microsoft.com/office/powerpoint/2010/main" val="41848177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jovem ouviu, atento; leu compridos trechos das descrições e, alegando abatimento físico, deixou-se ficar, junto de </a:t>
            </a:r>
            <a:r>
              <a:rPr lang="pt-BR" sz="4000" b="1" i="0" u="none" strike="noStrike" baseline="0" dirty="0" err="1">
                <a:latin typeface="F1"/>
              </a:rPr>
              <a:t>Lisipo</a:t>
            </a:r>
            <a:r>
              <a:rPr lang="pt-BR" sz="4000" b="1" i="0" u="none" strike="noStrike" baseline="0" dirty="0">
                <a:latin typeface="F1"/>
              </a:rPr>
              <a:t>, até mais tarde, quando ambos se dirigiram para os sepulcros num carro de velho amigo.</a:t>
            </a:r>
          </a:p>
          <a:p>
            <a:pPr algn="l"/>
            <a:r>
              <a:rPr lang="pt-BR" sz="4000" b="1" i="0" u="none" strike="noStrike" baseline="0" dirty="0">
                <a:latin typeface="F1"/>
              </a:rPr>
              <a:t>Alcançaram os túmulos dentro da noite.</a:t>
            </a:r>
            <a:endParaRPr lang="pt-BR" sz="400000" b="1" dirty="0">
              <a:latin typeface="F1"/>
            </a:endParaRPr>
          </a:p>
        </p:txBody>
      </p:sp>
    </p:spTree>
    <p:extLst>
      <p:ext uri="{BB962C8B-B14F-4D97-AF65-F5344CB8AC3E}">
        <p14:creationId xmlns:p14="http://schemas.microsoft.com/office/powerpoint/2010/main" val="26516118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Transpuseram a porta que um dos companheiros vigiava, atento, e desfilaram nas galerias, junto de numerosos irmãos que seguiam, conduzindo tochas, em conversações coroadas de esperança.</a:t>
            </a:r>
            <a:endParaRPr lang="pt-BR" sz="400000" b="1" dirty="0">
              <a:latin typeface="F1"/>
            </a:endParaRPr>
          </a:p>
        </p:txBody>
      </p:sp>
    </p:spTree>
    <p:extLst>
      <p:ext uri="{BB962C8B-B14F-4D97-AF65-F5344CB8AC3E}">
        <p14:creationId xmlns:p14="http://schemas.microsoft.com/office/powerpoint/2010/main" val="18820391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Os cemitérios cristãos, em Roma, eram lugares de grande alegria. Inquietos e desalentados na vida de relação, com infinitas dificuldades para se comunicarem uns com os outros, dir-se-ia que ali, no lar dos mortos que as tradições patrícias habitualmente respeitavam, os seguidores do Cristo encontravam o clima único, favorável à comunhão de que viviam sedentos. Abraçavam-se aí, com indizível ternura fraterna, cantavam jubilosos, oravam com fervor...</a:t>
            </a:r>
            <a:endParaRPr lang="pt-BR" sz="333300" b="1" dirty="0">
              <a:latin typeface="F1"/>
            </a:endParaRPr>
          </a:p>
        </p:txBody>
      </p:sp>
    </p:spTree>
    <p:extLst>
      <p:ext uri="{BB962C8B-B14F-4D97-AF65-F5344CB8AC3E}">
        <p14:creationId xmlns:p14="http://schemas.microsoft.com/office/powerpoint/2010/main" val="21938190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Cristianismo de então não se limitava aos ritos sacerdotais. Era um rio de luz e fé, banhando as almas, arrebanhando corações para a jornada divina do ideal superior. As lágrimas não surgiam na condição de gotas de fel incendiado, mas como pérolas de amor e reconhecimento, nas referências aos suplícios dos companheiros sacrificados.</a:t>
            </a:r>
            <a:endParaRPr lang="pt-BR" sz="400000" b="1" dirty="0">
              <a:latin typeface="F1"/>
            </a:endParaRPr>
          </a:p>
        </p:txBody>
      </p:sp>
    </p:spTree>
    <p:extLst>
      <p:ext uri="{BB962C8B-B14F-4D97-AF65-F5344CB8AC3E}">
        <p14:creationId xmlns:p14="http://schemas.microsoft.com/office/powerpoint/2010/main" val="376553434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845</TotalTime>
  <Words>5122</Words>
  <Application>Microsoft Office PowerPoint</Application>
  <PresentationFormat>Widescreen</PresentationFormat>
  <Paragraphs>236</Paragraphs>
  <Slides>95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95</vt:i4>
      </vt:variant>
    </vt:vector>
  </HeadingPairs>
  <TitlesOfParts>
    <vt:vector size="101" baseType="lpstr">
      <vt:lpstr>Arial</vt:lpstr>
      <vt:lpstr>Century Gothic</vt:lpstr>
      <vt:lpstr>F1</vt:lpstr>
      <vt:lpstr>Tahoma</vt:lpstr>
      <vt:lpstr>Wingdings 3</vt:lpstr>
      <vt:lpstr>Cacho</vt:lpstr>
      <vt:lpstr>AS VIRTUDES E OS VÍCIOS DOS PERSONAGENS DOS ROMANCES DE EMMANUEL </vt:lpstr>
      <vt:lpstr>Apresentação do PowerPoint</vt:lpstr>
      <vt:lpstr>  MÓDULO 9  AS VIRTUDES DE QUINTO VARRO EM AVE CRISTO – 2ª. PARTE Encontro 2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 Cerqueira Filho</cp:lastModifiedBy>
  <cp:revision>13</cp:revision>
  <dcterms:created xsi:type="dcterms:W3CDTF">2022-01-17T00:07:55Z</dcterms:created>
  <dcterms:modified xsi:type="dcterms:W3CDTF">2024-07-08T01:18:23Z</dcterms:modified>
</cp:coreProperties>
</file>