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1137" r:id="rId4"/>
    <p:sldId id="1138" r:id="rId5"/>
    <p:sldId id="1139" r:id="rId6"/>
    <p:sldId id="1140" r:id="rId7"/>
    <p:sldId id="1141" r:id="rId8"/>
    <p:sldId id="1142" r:id="rId9"/>
    <p:sldId id="1143" r:id="rId10"/>
    <p:sldId id="1144" r:id="rId11"/>
    <p:sldId id="1145" r:id="rId12"/>
    <p:sldId id="1146" r:id="rId13"/>
    <p:sldId id="1147" r:id="rId14"/>
    <p:sldId id="1148" r:id="rId15"/>
    <p:sldId id="1149" r:id="rId16"/>
    <p:sldId id="1150" r:id="rId17"/>
    <p:sldId id="1151" r:id="rId18"/>
    <p:sldId id="1152" r:id="rId19"/>
    <p:sldId id="1153" r:id="rId20"/>
    <p:sldId id="1154" r:id="rId21"/>
    <p:sldId id="1155" r:id="rId22"/>
    <p:sldId id="1156" r:id="rId23"/>
    <p:sldId id="1157" r:id="rId24"/>
    <p:sldId id="1158" r:id="rId25"/>
    <p:sldId id="1159" r:id="rId26"/>
    <p:sldId id="1160" r:id="rId27"/>
    <p:sldId id="1161" r:id="rId28"/>
    <p:sldId id="1162" r:id="rId29"/>
    <p:sldId id="1163" r:id="rId30"/>
    <p:sldId id="1164" r:id="rId31"/>
    <p:sldId id="1165" r:id="rId32"/>
    <p:sldId id="1166" r:id="rId33"/>
    <p:sldId id="1167" r:id="rId34"/>
    <p:sldId id="1168" r:id="rId35"/>
    <p:sldId id="1169" r:id="rId36"/>
    <p:sldId id="1170" r:id="rId37"/>
    <p:sldId id="1171" r:id="rId38"/>
    <p:sldId id="1172" r:id="rId39"/>
    <p:sldId id="1173" r:id="rId40"/>
    <p:sldId id="1174" r:id="rId41"/>
    <p:sldId id="1175" r:id="rId42"/>
    <p:sldId id="1176" r:id="rId43"/>
    <p:sldId id="1177" r:id="rId44"/>
    <p:sldId id="1178" r:id="rId45"/>
    <p:sldId id="1179" r:id="rId46"/>
    <p:sldId id="1180" r:id="rId47"/>
    <p:sldId id="1181" r:id="rId48"/>
    <p:sldId id="1182" r:id="rId49"/>
    <p:sldId id="1183" r:id="rId50"/>
    <p:sldId id="1184" r:id="rId51"/>
    <p:sldId id="1185" r:id="rId52"/>
    <p:sldId id="1186" r:id="rId53"/>
    <p:sldId id="1187" r:id="rId54"/>
    <p:sldId id="1188" r:id="rId55"/>
    <p:sldId id="1189" r:id="rId56"/>
    <p:sldId id="1190" r:id="rId57"/>
    <p:sldId id="1191" r:id="rId58"/>
    <p:sldId id="1192" r:id="rId59"/>
    <p:sldId id="1193" r:id="rId60"/>
    <p:sldId id="1194" r:id="rId61"/>
    <p:sldId id="1195" r:id="rId62"/>
    <p:sldId id="1196" r:id="rId63"/>
    <p:sldId id="1197" r:id="rId64"/>
    <p:sldId id="1198" r:id="rId65"/>
    <p:sldId id="1199" r:id="rId66"/>
    <p:sldId id="1200" r:id="rId67"/>
    <p:sldId id="1201" r:id="rId68"/>
    <p:sldId id="1202" r:id="rId69"/>
    <p:sldId id="1203" r:id="rId70"/>
    <p:sldId id="1204" r:id="rId71"/>
    <p:sldId id="1205" r:id="rId72"/>
    <p:sldId id="1206" r:id="rId73"/>
    <p:sldId id="1207" r:id="rId74"/>
    <p:sldId id="1208" r:id="rId75"/>
    <p:sldId id="1209" r:id="rId76"/>
    <p:sldId id="1210" r:id="rId77"/>
    <p:sldId id="1211" r:id="rId78"/>
    <p:sldId id="1212" r:id="rId79"/>
    <p:sldId id="1213" r:id="rId80"/>
    <p:sldId id="1214" r:id="rId81"/>
    <p:sldId id="1215" r:id="rId82"/>
    <p:sldId id="1216" r:id="rId83"/>
    <p:sldId id="1217" r:id="rId84"/>
    <p:sldId id="1218" r:id="rId85"/>
    <p:sldId id="1219" r:id="rId86"/>
    <p:sldId id="1220" r:id="rId87"/>
    <p:sldId id="1221" r:id="rId88"/>
    <p:sldId id="1222" r:id="rId89"/>
    <p:sldId id="1223" r:id="rId90"/>
    <p:sldId id="1224" r:id="rId91"/>
    <p:sldId id="1225" r:id="rId92"/>
    <p:sldId id="1226" r:id="rId93"/>
    <p:sldId id="1227" r:id="rId94"/>
    <p:sldId id="1228" r:id="rId95"/>
    <p:sldId id="1229" r:id="rId96"/>
    <p:sldId id="1230" r:id="rId97"/>
    <p:sldId id="1231" r:id="rId98"/>
    <p:sldId id="1232" r:id="rId99"/>
    <p:sldId id="1233" r:id="rId100"/>
    <p:sldId id="1234" r:id="rId101"/>
    <p:sldId id="1235" r:id="rId102"/>
    <p:sldId id="1236" r:id="rId103"/>
    <p:sldId id="1237" r:id="rId104"/>
    <p:sldId id="1238" r:id="rId105"/>
    <p:sldId id="1239" r:id="rId106"/>
    <p:sldId id="1240" r:id="rId107"/>
    <p:sldId id="1241" r:id="rId108"/>
    <p:sldId id="1242" r:id="rId109"/>
    <p:sldId id="1243" r:id="rId110"/>
    <p:sldId id="1244" r:id="rId111"/>
    <p:sldId id="1245" r:id="rId112"/>
    <p:sldId id="1246" r:id="rId113"/>
    <p:sldId id="1247" r:id="rId114"/>
    <p:sldId id="1248" r:id="rId115"/>
    <p:sldId id="1249" r:id="rId116"/>
    <p:sldId id="1250" r:id="rId117"/>
    <p:sldId id="1251" r:id="rId118"/>
    <p:sldId id="1252" r:id="rId119"/>
    <p:sldId id="1253" r:id="rId120"/>
    <p:sldId id="1254" r:id="rId121"/>
    <p:sldId id="1255" r:id="rId122"/>
    <p:sldId id="1256" r:id="rId123"/>
    <p:sldId id="1257" r:id="rId124"/>
    <p:sldId id="1258" r:id="rId125"/>
    <p:sldId id="1259" r:id="rId126"/>
    <p:sldId id="1260" r:id="rId127"/>
    <p:sldId id="1261" r:id="rId128"/>
    <p:sldId id="1262" r:id="rId129"/>
    <p:sldId id="1263" r:id="rId130"/>
    <p:sldId id="1264" r:id="rId131"/>
    <p:sldId id="826"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417820" y="4082415"/>
            <a:ext cx="1271270" cy="829945"/>
          </a:xfrm>
          <a:prstGeom prst="rect">
            <a:avLst/>
          </a:prstGeom>
          <a:noFill/>
        </p:spPr>
        <p:txBody>
          <a:bodyPr wrap="square" rtlCol="0">
            <a:spAutoFit/>
          </a:bodyPr>
          <a:lstStyle/>
          <a:p>
            <a:pPr algn="ctr"/>
            <a:r>
              <a:rPr lang="pt-PT" altLang="en-US" sz="4800" dirty="0">
                <a:solidFill>
                  <a:srgbClr val="00454C"/>
                </a:solidFill>
                <a:latin typeface="Century" panose="02040604050505020304" charset="0"/>
                <a:cs typeface="Century" panose="02040604050505020304" charset="0"/>
              </a:rPr>
              <a:t>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41A4299-A22F-E4C6-1243-81AB757593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38A27-C8F9-8C00-2B20-67E9C9E282F6}"/>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Em seguida, tateante e trôpego, dirigiu-se à câmara de Blandina, pedindo a Ênio que, antes de entrar, deixasse o quarto em sombra.</a:t>
            </a:r>
          </a:p>
          <a:p>
            <a:pPr algn="l"/>
            <a:r>
              <a:rPr lang="pt-BR" sz="4000" b="1" i="0" u="none" strike="noStrike" baseline="0" dirty="0">
                <a:latin typeface="F1"/>
              </a:rPr>
              <a:t>Aproximou-se da filha, </a:t>
            </a:r>
            <a:r>
              <a:rPr lang="pt-BR" sz="4000" b="1" i="0" u="none" strike="noStrike" baseline="0" dirty="0" err="1">
                <a:latin typeface="F1"/>
              </a:rPr>
              <a:t>afagando-lhe</a:t>
            </a:r>
            <a:r>
              <a:rPr lang="pt-BR" sz="4000" b="1" i="0" u="none" strike="noStrike" baseline="0" dirty="0">
                <a:latin typeface="F1"/>
              </a:rPr>
              <a:t> os cabelos. A enferma deu-lhe notícia das dores que a atormentavam e, num supremo esforço, o pai consolou-a, rogando desculpas por haver tardado tanto...</a:t>
            </a:r>
            <a:endParaRPr lang="pt-BR" sz="400000" b="1" dirty="0">
              <a:latin typeface="F1"/>
            </a:endParaRPr>
          </a:p>
        </p:txBody>
      </p:sp>
    </p:spTree>
    <p:extLst>
      <p:ext uri="{BB962C8B-B14F-4D97-AF65-F5344CB8AC3E}">
        <p14:creationId xmlns:p14="http://schemas.microsoft.com/office/powerpoint/2010/main" val="25116541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9B19D4A-4D54-7F44-F406-D2ED7CDF88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DAE10-47E6-F604-C6DE-FF355F1DEF79}"/>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A respiração ofegante de Celso atribulava-o.</a:t>
            </a:r>
          </a:p>
          <a:p>
            <a:pPr algn="l"/>
            <a:r>
              <a:rPr lang="pt-BR" sz="3600" b="1" i="0" u="none" strike="noStrike" baseline="0" dirty="0">
                <a:latin typeface="F1"/>
              </a:rPr>
              <a:t>Por que a febre lhe poupava o corpo, preferindo-lhe o filho do coração? Por que não nascera ele, </a:t>
            </a:r>
            <a:r>
              <a:rPr lang="pt-BR" sz="3600" b="1" i="0" u="none" strike="noStrike" baseline="0" dirty="0" err="1">
                <a:latin typeface="F1"/>
              </a:rPr>
              <a:t>Taciano</a:t>
            </a:r>
            <a:r>
              <a:rPr lang="pt-BR" sz="3600" b="1" i="0" u="none" strike="noStrike" baseline="0" dirty="0">
                <a:latin typeface="F1"/>
              </a:rPr>
              <a:t>, entre escravos misérrimos? A servidão ter-lhe-ia sido um bálsamo.</a:t>
            </a:r>
          </a:p>
          <a:p>
            <a:pPr algn="l"/>
            <a:r>
              <a:rPr lang="pt-BR" sz="3600" b="1" i="0" u="none" strike="noStrike" baseline="0" dirty="0">
                <a:latin typeface="F1"/>
              </a:rPr>
              <a:t>Achar-se-ia então eximido das terrificantes recordações que lhe infernavam a consciência.</a:t>
            </a:r>
          </a:p>
          <a:p>
            <a:pPr algn="l"/>
            <a:r>
              <a:rPr lang="pt-BR" sz="3600" b="1" i="0" u="none" strike="noStrike" baseline="0" dirty="0">
                <a:latin typeface="F1"/>
              </a:rPr>
              <a:t>Com as lágrimas a lhe saltarem dos olhos, afagava Celso, consolando-o...</a:t>
            </a:r>
            <a:endParaRPr lang="pt-BR" sz="400000" b="1" dirty="0">
              <a:latin typeface="F1"/>
            </a:endParaRPr>
          </a:p>
        </p:txBody>
      </p:sp>
    </p:spTree>
    <p:extLst>
      <p:ext uri="{BB962C8B-B14F-4D97-AF65-F5344CB8AC3E}">
        <p14:creationId xmlns:p14="http://schemas.microsoft.com/office/powerpoint/2010/main" val="1959840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D1CAC85-532D-F5EF-CFFB-FB44C5EF54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94C79-E92D-2275-67B1-053F9DC4EE5C}"/>
              </a:ext>
            </a:extLst>
          </p:cNvPr>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4000" b="1" i="0" u="none" strike="noStrike" baseline="0" dirty="0">
                <a:latin typeface="F1"/>
              </a:rPr>
              <a:t>Algumas horas passaram, marcando expectação e tortura, quando todos os reclusos receberam ordem de remoção.</a:t>
            </a:r>
          </a:p>
          <a:p>
            <a:pPr algn="l"/>
            <a:r>
              <a:rPr lang="pt-BR" sz="4000" b="1" i="0" u="none" strike="noStrike" baseline="0" dirty="0">
                <a:latin typeface="F1"/>
              </a:rPr>
              <a:t>Abertas as grades, saíram, grupo a grupo, sob os gritos dos guardas que cuspinhavam pragas e insultos. Os mais fortes vinham algemados, com extensas feridas nos pulsos, todavia, a maior parte deles constituía-se de enfermos cansados, de mulheres subnutridas, de crianças esqueléticas e velhos trêmulos.</a:t>
            </a:r>
            <a:endParaRPr lang="pt-BR" sz="400000" b="1" dirty="0">
              <a:latin typeface="F1"/>
            </a:endParaRPr>
          </a:p>
        </p:txBody>
      </p:sp>
    </p:spTree>
    <p:extLst>
      <p:ext uri="{BB962C8B-B14F-4D97-AF65-F5344CB8AC3E}">
        <p14:creationId xmlns:p14="http://schemas.microsoft.com/office/powerpoint/2010/main" val="32787279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E78AD2D-FDCE-0073-2BE9-67DD91896C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7855E-08DC-9618-B574-41A2F3D1462F}"/>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Ainda assim, todos os prisioneiros sorriam, contentes... É que tornavam ao sol e ao ar puro da Natureza. O vento fresco na via pública reanimava-os...</a:t>
            </a:r>
          </a:p>
          <a:p>
            <a:pPr algn="l"/>
            <a:r>
              <a:rPr lang="pt-BR" sz="3600" b="1" i="0" u="none" strike="noStrike" baseline="0" dirty="0">
                <a:latin typeface="F1"/>
              </a:rPr>
              <a:t>Celso sentiu prodigiosamente reavivadas as energias. Recobrou o bom ânimo e guiava o pai com a ternura de sempre. Contagiado pela sublime esperança que transparecia do rosto de todos os companheiros, revelou ao cego a irradiante e geral alegria.</a:t>
            </a:r>
          </a:p>
          <a:p>
            <a:pPr algn="l"/>
            <a:r>
              <a:rPr lang="pt-BR" sz="3600" b="1" i="0" u="none" strike="noStrike" baseline="0" dirty="0">
                <a:latin typeface="F1"/>
              </a:rPr>
              <a:t>Ninguém ignorava o destino próximo.</a:t>
            </a:r>
            <a:endParaRPr lang="pt-BR" sz="400000" b="1" dirty="0">
              <a:latin typeface="F1"/>
            </a:endParaRPr>
          </a:p>
        </p:txBody>
      </p:sp>
    </p:spTree>
    <p:extLst>
      <p:ext uri="{BB962C8B-B14F-4D97-AF65-F5344CB8AC3E}">
        <p14:creationId xmlns:p14="http://schemas.microsoft.com/office/powerpoint/2010/main" val="16454099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975C59E-E1F7-1864-D116-4195003709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06797-8AD6-B934-73CB-FE385375A830}"/>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000" b="1" i="0" u="none" strike="noStrike" baseline="0" dirty="0">
                <a:latin typeface="F1"/>
              </a:rPr>
              <a:t>Sabiam que, à semelhança de um rebanho encaminhado ao abate, não lhes cabia aguardar senão o extremo sacrifício no matadouro. Mas, revelando a certeza numa vida mais alta, os cristãos avançavam, de cabeça erguida e serena, com a humildade e o perdão a se lhes estamparem no semblante, parecendo estranhos às frases escarnecedoras dos soldados, verdadeiros magarefes empedernidos no ofício da morte.</a:t>
            </a:r>
            <a:endParaRPr lang="pt-BR" sz="400000" b="1" dirty="0">
              <a:latin typeface="F1"/>
            </a:endParaRPr>
          </a:p>
        </p:txBody>
      </p:sp>
    </p:spTree>
    <p:extLst>
      <p:ext uri="{BB962C8B-B14F-4D97-AF65-F5344CB8AC3E}">
        <p14:creationId xmlns:p14="http://schemas.microsoft.com/office/powerpoint/2010/main" val="9530703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E80655E-AF70-6E82-1AA4-6015CFE944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18285-4B12-2029-FCA9-2D602E02671E}"/>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Depois da marcha forçada, avizinharam-se do anfiteatro, onde imundo recinto os aguardava para o espetáculo noturno.</a:t>
            </a:r>
          </a:p>
          <a:p>
            <a:pPr algn="l"/>
            <a:r>
              <a:rPr lang="pt-BR" sz="3600" b="1" i="0" u="none" strike="noStrike" baseline="0" dirty="0">
                <a:latin typeface="F1"/>
              </a:rPr>
              <a:t>[...] Um tribuno de fisionomia execrável leu algumas ordens aos sentenciados do dia, enquanto pretorianos de coração enrijecido ameaçavam os velhinhos cujo passo se fazia mais lento na direção do cárcere.</a:t>
            </a:r>
          </a:p>
          <a:p>
            <a:pPr algn="l"/>
            <a:r>
              <a:rPr lang="pt-BR" sz="3600" b="1" i="0" u="none" strike="noStrike" baseline="0" dirty="0">
                <a:latin typeface="F1"/>
              </a:rPr>
              <a:t>Os seguidores do Evangelho, contudo, pareciam extremamente distantes do quadro que inspirava revolta e sofrimento.</a:t>
            </a:r>
            <a:endParaRPr lang="pt-BR" sz="5400" b="1" i="0" u="none" strike="noStrike" baseline="0" dirty="0">
              <a:latin typeface="F1"/>
            </a:endParaRPr>
          </a:p>
        </p:txBody>
      </p:sp>
    </p:spTree>
    <p:extLst>
      <p:ext uri="{BB962C8B-B14F-4D97-AF65-F5344CB8AC3E}">
        <p14:creationId xmlns:p14="http://schemas.microsoft.com/office/powerpoint/2010/main" val="2430773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0FEAA53-FDDD-A10F-602B-3FB3FD9A14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737F4-6EED-5832-23C6-FC37C78C4F35}"/>
              </a:ext>
            </a:extLst>
          </p:cNvPr>
          <p:cNvSpPr>
            <a:spLocks noGrp="1"/>
          </p:cNvSpPr>
          <p:nvPr>
            <p:ph idx="1"/>
          </p:nvPr>
        </p:nvSpPr>
        <p:spPr>
          <a:xfrm>
            <a:off x="206189" y="1494602"/>
            <a:ext cx="11582400" cy="4700009"/>
          </a:xfrm>
          <a:solidFill>
            <a:schemeClr val="bg1"/>
          </a:solidFill>
        </p:spPr>
        <p:txBody>
          <a:bodyPr>
            <a:normAutofit fontScale="92500" lnSpcReduction="20000"/>
          </a:bodyPr>
          <a:lstStyle/>
          <a:p>
            <a:pPr algn="l"/>
            <a:r>
              <a:rPr lang="pt-BR" sz="4000" b="1" i="0" u="none" strike="noStrike" baseline="0" dirty="0">
                <a:latin typeface="F1"/>
              </a:rPr>
              <a:t>Homens esfarrapados abraçavam-se felizes e mulheres de feições macilentas osculavam os filhos com o entusiasmo de quem se aprestava para o encontro com a felicidade perfeita.</a:t>
            </a:r>
          </a:p>
          <a:p>
            <a:pPr algn="l"/>
            <a:r>
              <a:rPr lang="pt-BR" sz="4000" b="1" i="0" u="none" strike="noStrike" baseline="0" dirty="0">
                <a:latin typeface="F1"/>
              </a:rPr>
              <a:t>Não haviam podido cantar no trajeto entre a masmorra e o anfiteatro, mas assim que se viram unidos numa cela enorme, da qual deviam marchar para a morte, entoaram hosanas ao Cristo, com o júbilo de criaturas eleitas para o esplendor de triunfo supremo, em que iriam receber a coroa da imortalidade.</a:t>
            </a:r>
            <a:endParaRPr lang="pt-BR" sz="9600" b="1" i="0" u="none" strike="noStrike" baseline="0" dirty="0">
              <a:latin typeface="F1"/>
            </a:endParaRPr>
          </a:p>
        </p:txBody>
      </p:sp>
    </p:spTree>
    <p:extLst>
      <p:ext uri="{BB962C8B-B14F-4D97-AF65-F5344CB8AC3E}">
        <p14:creationId xmlns:p14="http://schemas.microsoft.com/office/powerpoint/2010/main" val="33427823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D9FDD17-6D6D-5160-8443-CBE2755BFB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E2853-59A4-7AE4-8490-45781D5ACEC8}"/>
              </a:ext>
            </a:extLst>
          </p:cNvPr>
          <p:cNvSpPr>
            <a:spLocks noGrp="1"/>
          </p:cNvSpPr>
          <p:nvPr>
            <p:ph idx="1"/>
          </p:nvPr>
        </p:nvSpPr>
        <p:spPr>
          <a:xfrm>
            <a:off x="206189" y="1494602"/>
            <a:ext cx="11582400" cy="4700009"/>
          </a:xfrm>
          <a:solidFill>
            <a:schemeClr val="bg1"/>
          </a:solidFill>
        </p:spPr>
        <p:txBody>
          <a:bodyPr>
            <a:normAutofit/>
          </a:bodyPr>
          <a:lstStyle/>
          <a:p>
            <a:pPr algn="l"/>
            <a:r>
              <a:rPr lang="pt-BR" sz="3600" b="1" i="0" u="none" strike="noStrike" baseline="0" dirty="0">
                <a:latin typeface="F1"/>
              </a:rPr>
              <a:t>De outras prisões, chegaram novos contingentes. E dentre os recém-chegados, Celso, feliz, descobriu </a:t>
            </a:r>
            <a:r>
              <a:rPr lang="pt-BR" sz="3600" b="1" i="0" u="none" strike="noStrike" baseline="0" dirty="0" err="1">
                <a:latin typeface="F1"/>
              </a:rPr>
              <a:t>Érato</a:t>
            </a:r>
            <a:r>
              <a:rPr lang="pt-BR" sz="3600" b="1" i="0" u="none" strike="noStrike" baseline="0" dirty="0">
                <a:latin typeface="F1"/>
              </a:rPr>
              <a:t> Marcelino.</a:t>
            </a:r>
          </a:p>
          <a:p>
            <a:pPr algn="l"/>
            <a:r>
              <a:rPr lang="pt-BR" sz="3600" b="1" i="0" u="none" strike="noStrike" baseline="0" dirty="0">
                <a:latin typeface="F1"/>
              </a:rPr>
              <a:t>O amigo de Ênio fora detido, na noite da véspera, quando ouvia o Evangelho, no cemitério de Calisto.</a:t>
            </a:r>
          </a:p>
          <a:p>
            <a:pPr algn="l"/>
            <a:r>
              <a:rPr lang="pt-BR" sz="3600" b="1" i="0" u="none" strike="noStrike" baseline="0" dirty="0">
                <a:latin typeface="F1"/>
              </a:rPr>
              <a:t>O reencontro constituía uma bênção. </a:t>
            </a:r>
          </a:p>
          <a:p>
            <a:pPr algn="l"/>
            <a:r>
              <a:rPr lang="pt-BR" sz="3600" b="1" i="0" u="none" strike="noStrike" baseline="0" dirty="0">
                <a:latin typeface="F1"/>
              </a:rPr>
              <a:t>Até mesmo </a:t>
            </a:r>
            <a:r>
              <a:rPr lang="pt-BR" sz="3600" b="1" i="0" u="none" strike="noStrike" baseline="0" dirty="0" err="1">
                <a:latin typeface="F1"/>
              </a:rPr>
              <a:t>Taciano</a:t>
            </a:r>
            <a:r>
              <a:rPr lang="pt-BR" sz="3600" b="1" i="0" u="none" strike="noStrike" baseline="0" dirty="0">
                <a:latin typeface="F1"/>
              </a:rPr>
              <a:t>, que se mantinha circunspecto e angustiado, experimentou súbito reconforto.</a:t>
            </a:r>
            <a:endParaRPr lang="pt-BR" sz="23900" b="1" i="0" u="none" strike="noStrike" baseline="0" dirty="0">
              <a:latin typeface="F1"/>
            </a:endParaRPr>
          </a:p>
        </p:txBody>
      </p:sp>
    </p:spTree>
    <p:extLst>
      <p:ext uri="{BB962C8B-B14F-4D97-AF65-F5344CB8AC3E}">
        <p14:creationId xmlns:p14="http://schemas.microsoft.com/office/powerpoint/2010/main" val="1656045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4EB094B-129D-D241-39BE-6ACF00B155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7D4A8-637C-D190-957C-E7A5A2A21D21}"/>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O ancião da Via </a:t>
            </a:r>
            <a:r>
              <a:rPr lang="pt-BR" sz="3600" b="1" i="0" u="none" strike="noStrike" baseline="0" dirty="0" err="1">
                <a:latin typeface="F1"/>
              </a:rPr>
              <a:t>Ostiense</a:t>
            </a:r>
            <a:r>
              <a:rPr lang="pt-BR" sz="3600" b="1" i="0" u="none" strike="noStrike" baseline="0" dirty="0">
                <a:latin typeface="F1"/>
              </a:rPr>
              <a:t> narrava, com a ventura a sorrir-lhe nos olhos, como fora recolhido à masmorra, e reafirmava o seu reconhecimento ao Céu pela graça de lhe ser permitido receber a vitória espiritual através do martírio.</a:t>
            </a:r>
          </a:p>
          <a:p>
            <a:pPr algn="l"/>
            <a:r>
              <a:rPr lang="pt-BR" sz="3600" b="1" i="0" u="none" strike="noStrike" baseline="0" dirty="0">
                <a:latin typeface="F1"/>
              </a:rPr>
              <a:t>Ante a curiosidade alegre de todos os que o rodeavam, exibiu pequeno fragmento de um rolo ensebado e leu as belas palavras da primeira missiva do apóstolo Paulo aos tessalonicenses:</a:t>
            </a:r>
          </a:p>
          <a:p>
            <a:pPr algn="l"/>
            <a:r>
              <a:rPr lang="pt-BR" sz="3600" b="1" i="0" u="none" strike="noStrike" baseline="0" dirty="0">
                <a:latin typeface="F1"/>
              </a:rPr>
              <a:t>— “Regozijai-vos sempre”!</a:t>
            </a:r>
            <a:endParaRPr lang="pt-BR" sz="59500" b="1" i="0" u="none" strike="noStrike" baseline="0" dirty="0">
              <a:latin typeface="F1"/>
            </a:endParaRPr>
          </a:p>
        </p:txBody>
      </p:sp>
    </p:spTree>
    <p:extLst>
      <p:ext uri="{BB962C8B-B14F-4D97-AF65-F5344CB8AC3E}">
        <p14:creationId xmlns:p14="http://schemas.microsoft.com/office/powerpoint/2010/main" val="41802756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FFD1306-A709-A37A-9BCA-5E36B4CE5B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1527B-045D-BCF6-B050-28A64B7B3865}"/>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3200" b="1" i="0" u="none" strike="noStrike" baseline="0" dirty="0">
                <a:latin typeface="F1"/>
              </a:rPr>
              <a:t>Bem humorado, informou, contente: </a:t>
            </a:r>
            <a:endParaRPr lang="pt-BR" sz="3200" b="1" i="0" u="none" strike="noStrike" baseline="0" dirty="0">
              <a:latin typeface="F0"/>
            </a:endParaRPr>
          </a:p>
          <a:p>
            <a:pPr algn="l"/>
            <a:r>
              <a:rPr lang="pt-BR" sz="3200" b="1" i="0" u="none" strike="noStrike" baseline="0" dirty="0">
                <a:latin typeface="F1"/>
              </a:rPr>
              <a:t>— Irmãos, da minha existência de quase oitenta anos, este pedaço dos Sagrados Escritos é tudo o que me resta...</a:t>
            </a:r>
          </a:p>
          <a:p>
            <a:pPr algn="l"/>
            <a:r>
              <a:rPr lang="pt-BR" sz="3200" b="1" i="0" u="none" strike="noStrike" baseline="0" dirty="0">
                <a:latin typeface="F1"/>
              </a:rPr>
              <a:t>E acentuou:</a:t>
            </a:r>
          </a:p>
          <a:p>
            <a:pPr algn="l"/>
            <a:r>
              <a:rPr lang="pt-BR" sz="3200" b="1" i="0" u="none" strike="noStrike" baseline="0" dirty="0">
                <a:latin typeface="F1"/>
              </a:rPr>
              <a:t>— Rejubilemo-nos!... Quem vive no Evangelho, encontra a Divina Alegria... Dos milhões de chamados neste século, fomos nós os escolhidos! Louvemos a glória de morrer à maneira do óleo que se queima na mecha para que a luz resplandeça! As árvores mais nobres são reservadas à formação do pomar, o mármore mais puro é destinado pelo artista à obra-prima!...</a:t>
            </a:r>
            <a:endParaRPr lang="pt-BR" sz="123400" b="1" i="0" u="none" strike="noStrike" baseline="0" dirty="0">
              <a:latin typeface="F1"/>
            </a:endParaRPr>
          </a:p>
        </p:txBody>
      </p:sp>
    </p:spTree>
    <p:extLst>
      <p:ext uri="{BB962C8B-B14F-4D97-AF65-F5344CB8AC3E}">
        <p14:creationId xmlns:p14="http://schemas.microsoft.com/office/powerpoint/2010/main" val="35281182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6D97FD1-E02D-6BF5-1701-E7DD8E29D4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29F65-24A3-C4A3-2A9A-F4F33C2A0CD9}"/>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000" b="1" i="0" u="none" strike="noStrike" baseline="0" dirty="0">
                <a:latin typeface="F1"/>
              </a:rPr>
              <a:t>Num arroubo de alma, observou:</a:t>
            </a:r>
          </a:p>
          <a:p>
            <a:pPr algn="l"/>
            <a:r>
              <a:rPr lang="pt-BR" sz="4000" b="1" i="0" u="none" strike="noStrike" baseline="0" dirty="0">
                <a:latin typeface="F1"/>
              </a:rPr>
              <a:t>— Os grãos mais sadios da fé viva transformam-se, nos dentes das feras, em alva farinha para que não falte o pão da graça à mesa das criaturas!... Cresça em nós a esperança, pois está escrito: “Sê fiel até à morte, e eu te darei a coroa da vida.” </a:t>
            </a:r>
            <a:r>
              <a:rPr lang="pt-BR" sz="4000" b="1" i="0" u="none" strike="noStrike" baseline="0" dirty="0">
                <a:latin typeface="F2"/>
              </a:rPr>
              <a:t>Apocalipse, capítulo 2, versículo 10. </a:t>
            </a:r>
            <a:r>
              <a:rPr lang="pt-BR" sz="4000" b="1" i="0" u="none" strike="noStrike" baseline="0" dirty="0">
                <a:latin typeface="F1"/>
              </a:rPr>
              <a:t>Aqueles apontamentos provocaram radiosa floração de felicidade em todos os semblantes.</a:t>
            </a:r>
            <a:endParaRPr lang="pt-BR" sz="368400" b="1" i="0" u="none" strike="noStrike" baseline="0" dirty="0">
              <a:latin typeface="F1"/>
            </a:endParaRPr>
          </a:p>
        </p:txBody>
      </p:sp>
    </p:spTree>
    <p:extLst>
      <p:ext uri="{BB962C8B-B14F-4D97-AF65-F5344CB8AC3E}">
        <p14:creationId xmlns:p14="http://schemas.microsoft.com/office/powerpoint/2010/main" val="408132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E356F16-E4E8-6886-9A9C-E78725AC55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D0837-95FE-B54A-A7A0-92D0231BB572}"/>
              </a:ext>
            </a:extLst>
          </p:cNvPr>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Velado pelas trevas, </a:t>
            </a:r>
            <a:r>
              <a:rPr lang="pt-BR" sz="4400" b="1" i="0" u="none" strike="noStrike" baseline="0" dirty="0" err="1">
                <a:latin typeface="F1"/>
              </a:rPr>
              <a:t>descreveu-lhe</a:t>
            </a:r>
            <a:r>
              <a:rPr lang="pt-BR" sz="4400" b="1" i="0" u="none" strike="noStrike" baseline="0" dirty="0">
                <a:latin typeface="F1"/>
              </a:rPr>
              <a:t> a festa da tarde. Contou-lhe que centenas de mulheres haviam mostrado trajes originais de grande beleza. O espetáculo fora magnífico. Imaginou surpreendentes novidades para encanto da enferma que se habituara a receber-lhe as narrações do regozijo público.</a:t>
            </a:r>
            <a:endParaRPr lang="pt-BR" sz="400000" b="1" dirty="0">
              <a:latin typeface="F1"/>
            </a:endParaRPr>
          </a:p>
        </p:txBody>
      </p:sp>
    </p:spTree>
    <p:extLst>
      <p:ext uri="{BB962C8B-B14F-4D97-AF65-F5344CB8AC3E}">
        <p14:creationId xmlns:p14="http://schemas.microsoft.com/office/powerpoint/2010/main" val="25002243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B61D6D4-0C75-7DB3-A250-44C6F425FE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3F88D-7494-B815-9461-51CB0D31F266}"/>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3600" b="1" i="0" u="none" strike="noStrike" baseline="0" dirty="0">
                <a:latin typeface="F1"/>
              </a:rPr>
              <a:t>Aqueles apontamentos provocaram radiosa floração de felicidade em todos os semblantes.</a:t>
            </a:r>
          </a:p>
          <a:p>
            <a:pPr algn="l"/>
            <a:r>
              <a:rPr lang="pt-BR" sz="3600" b="1" i="0" u="none" strike="noStrike" baseline="0" dirty="0">
                <a:latin typeface="F1"/>
              </a:rPr>
              <a:t>A assembléia andrajosa e extática parecia tomada de infinita ventura. </a:t>
            </a:r>
            <a:r>
              <a:rPr lang="pt-BR" sz="3600" b="1" i="0" u="none" strike="noStrike" baseline="0" dirty="0" err="1">
                <a:latin typeface="F1"/>
              </a:rPr>
              <a:t>Érato</a:t>
            </a:r>
            <a:r>
              <a:rPr lang="pt-BR" sz="3600" b="1" i="0" u="none" strike="noStrike" baseline="0" dirty="0">
                <a:latin typeface="F1"/>
              </a:rPr>
              <a:t>, levantando o ânimo de Celso com as suas palavras de coragem, erguia a voz, associando-se aos cânticos de regozijo. </a:t>
            </a:r>
          </a:p>
          <a:p>
            <a:pPr algn="l"/>
            <a:r>
              <a:rPr lang="pt-BR" sz="3600" b="1" i="0" u="none" strike="noStrike" baseline="0" dirty="0" err="1">
                <a:latin typeface="F1"/>
              </a:rPr>
              <a:t>Taciano</a:t>
            </a:r>
            <a:r>
              <a:rPr lang="pt-BR" sz="3600" b="1" i="0" u="none" strike="noStrike" baseline="0" dirty="0">
                <a:latin typeface="F1"/>
              </a:rPr>
              <a:t>, silencioso, perguntava, a si mesmo, por que motivo fora trazido ao testemunho dos cristãos, quando, em verdade, nunca lhes esposara os compromissos...</a:t>
            </a:r>
            <a:endParaRPr lang="pt-BR" sz="400000" b="1" i="0" u="none" strike="noStrike" baseline="0" dirty="0">
              <a:latin typeface="F1"/>
            </a:endParaRPr>
          </a:p>
        </p:txBody>
      </p:sp>
    </p:spTree>
    <p:extLst>
      <p:ext uri="{BB962C8B-B14F-4D97-AF65-F5344CB8AC3E}">
        <p14:creationId xmlns:p14="http://schemas.microsoft.com/office/powerpoint/2010/main" val="40298690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A44CCAB-ECDD-2B66-E891-8B59CE37B9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EC2C2-09A7-E3A2-3251-A88C86E50DDF}"/>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000" b="1" i="0" u="none" strike="noStrike" baseline="0" dirty="0">
                <a:latin typeface="F1"/>
              </a:rPr>
              <a:t>Que irresistível destino o arrebatava, assim, para aquele Cristo de que sempre fugira, deliberadamente? Por que se enredara com os “galileus” de tal sorte que não lhe restava outra alternativa senão a de comungar com eles no sacrifício? Por que decisão dos imortais se afeiçoara tanto a Quinto Celso que, no fundo, era um rapaz de origem anônima, passando a amá-lo e a querê-lo, qual se lhe fora filho do coração?</a:t>
            </a:r>
            <a:endParaRPr lang="pt-BR" sz="400000" b="1" i="0" u="none" strike="noStrike" baseline="0" dirty="0">
              <a:latin typeface="F1"/>
            </a:endParaRPr>
          </a:p>
        </p:txBody>
      </p:sp>
    </p:spTree>
    <p:extLst>
      <p:ext uri="{BB962C8B-B14F-4D97-AF65-F5344CB8AC3E}">
        <p14:creationId xmlns:p14="http://schemas.microsoft.com/office/powerpoint/2010/main" val="27721925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79B8343-2858-999C-5A12-C2753DDABA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D889C-FB21-850F-C976-3985D4F9D971}"/>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Concentrado, reconstituía o pretérito, indagando, indagando...</a:t>
            </a:r>
          </a:p>
          <a:p>
            <a:pPr algn="l"/>
            <a:r>
              <a:rPr lang="pt-BR" sz="3600" b="1" i="0" u="none" strike="noStrike" baseline="0" dirty="0">
                <a:latin typeface="F1"/>
              </a:rPr>
              <a:t>Não mais dispunha, entretanto, de muito tempo para o solilóquio mental.</a:t>
            </a:r>
          </a:p>
          <a:p>
            <a:pPr algn="l"/>
            <a:r>
              <a:rPr lang="pt-BR" sz="3600" b="1" i="0" u="none" strike="noStrike" baseline="0" dirty="0">
                <a:latin typeface="F1"/>
              </a:rPr>
              <a:t>[...] Os prisioneiros, porém, que somente deveriam comparecer na arena, no encerramento do espetáculo, oravam e cantavam, quando algum deles, mais esclarecido, não ocupava a atenção dos ouvintes com exortações comoventes e encorajadoras, recordando a glória de Jesus Crucificado e o exemplo dos mártires na fé.</a:t>
            </a:r>
            <a:endParaRPr lang="pt-BR" sz="400000" b="1" i="0" u="none" strike="noStrike" baseline="0" dirty="0">
              <a:latin typeface="F1"/>
            </a:endParaRPr>
          </a:p>
          <a:p>
            <a:pPr algn="l"/>
            <a:endParaRPr lang="pt-BR" sz="3600" b="1" i="0" u="none" strike="noStrike" baseline="0" dirty="0">
              <a:latin typeface="F1"/>
            </a:endParaRPr>
          </a:p>
        </p:txBody>
      </p:sp>
    </p:spTree>
    <p:extLst>
      <p:ext uri="{BB962C8B-B14F-4D97-AF65-F5344CB8AC3E}">
        <p14:creationId xmlns:p14="http://schemas.microsoft.com/office/powerpoint/2010/main" val="2002324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5B5F864-6F35-BC2D-C2D6-6D0F832373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9AED6-948A-84B4-8992-C0EA3DA409E4}"/>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Depois de variados jogos, em que muitos lutadores perderam a vida, e em seguida às danças exóticas, o cenário se modificou.</a:t>
            </a:r>
          </a:p>
          <a:p>
            <a:pPr algn="l"/>
            <a:r>
              <a:rPr lang="pt-BR" sz="3600" b="1" i="0" u="none" strike="noStrike" baseline="0" dirty="0">
                <a:latin typeface="F1"/>
              </a:rPr>
              <a:t>Postes e cruzes, revestidos de substâncias resinosas, foram levantados à frente de quase cem mil espectadores delirantes.</a:t>
            </a:r>
          </a:p>
          <a:p>
            <a:pPr algn="l"/>
            <a:r>
              <a:rPr lang="pt-BR" sz="3600" b="1" i="0" u="none" strike="noStrike" baseline="0" dirty="0">
                <a:latin typeface="F1"/>
              </a:rPr>
              <a:t>Os cristãos doentes foram separados daqueles que deveriam tomar parte na exibição com movimentos livres e, dentre eles, Quinto Celso, pelo seu aspecto enfermiço, foi violentamente arrancado às mãos paternas.</a:t>
            </a:r>
          </a:p>
        </p:txBody>
      </p:sp>
    </p:spTree>
    <p:extLst>
      <p:ext uri="{BB962C8B-B14F-4D97-AF65-F5344CB8AC3E}">
        <p14:creationId xmlns:p14="http://schemas.microsoft.com/office/powerpoint/2010/main" val="7173733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D451E08-7AFC-F55B-AA8A-4CED0F3334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B5008-42CF-81D2-A768-2FC07A9CE723}"/>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3200" b="1" i="0" u="none" strike="noStrike" baseline="0" dirty="0">
                <a:latin typeface="F1"/>
              </a:rPr>
              <a:t>De olhos confiantes, o moço pediu a </a:t>
            </a:r>
            <a:r>
              <a:rPr lang="pt-BR" sz="3200" b="1" i="0" u="none" strike="noStrike" baseline="0" dirty="0" err="1">
                <a:latin typeface="F1"/>
              </a:rPr>
              <a:t>Érato</a:t>
            </a:r>
            <a:r>
              <a:rPr lang="pt-BR" sz="3200" b="1" i="0" u="none" strike="noStrike" baseline="0" dirty="0">
                <a:latin typeface="F1"/>
              </a:rPr>
              <a:t> guiasse </a:t>
            </a:r>
            <a:r>
              <a:rPr lang="pt-BR" sz="3200" b="1" i="0" u="none" strike="noStrike" baseline="0" dirty="0" err="1">
                <a:latin typeface="F1"/>
              </a:rPr>
              <a:t>Taciano</a:t>
            </a:r>
            <a:r>
              <a:rPr lang="pt-BR" sz="3200" b="1" i="0" u="none" strike="noStrike" baseline="0" dirty="0">
                <a:latin typeface="F1"/>
              </a:rPr>
              <a:t> até ao poste onde ele se encontrasse, e, enquanto dois rios de lágrimas deslizavam pelas faces do filho de Varro, a este recomendou o jovem, intrépido:</a:t>
            </a:r>
          </a:p>
          <a:p>
            <a:pPr algn="l"/>
            <a:r>
              <a:rPr lang="pt-BR" sz="3200" b="1" i="0" u="none" strike="noStrike" baseline="0" dirty="0">
                <a:latin typeface="F1"/>
              </a:rPr>
              <a:t>— Coragem, meu pai! Estaremos juntos... A morte não existe e Jesus reina para sempre!...</a:t>
            </a:r>
          </a:p>
          <a:p>
            <a:pPr algn="l"/>
            <a:r>
              <a:rPr lang="pt-BR" sz="3200" b="1" i="0" u="none" strike="noStrike" baseline="0" dirty="0">
                <a:latin typeface="F1"/>
              </a:rPr>
              <a:t>Depois de pesados minutos de expectação, os presos foram tangidos no rumo da arena festiva, mas, como se estranho poder celeste lhes vibrasse nas cordas da alma, louvavam o Senhor que os esperava no Céu.</a:t>
            </a:r>
            <a:endParaRPr lang="pt-BR" sz="5400" b="1" i="0" u="none" strike="noStrike" baseline="0" dirty="0">
              <a:latin typeface="F1"/>
            </a:endParaRPr>
          </a:p>
        </p:txBody>
      </p:sp>
    </p:spTree>
    <p:extLst>
      <p:ext uri="{BB962C8B-B14F-4D97-AF65-F5344CB8AC3E}">
        <p14:creationId xmlns:p14="http://schemas.microsoft.com/office/powerpoint/2010/main" val="39976671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23EFD46-26FF-2AB2-B5A3-04926D9FC9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F68CE-1BEF-6B07-A573-6BE52BA781CC}"/>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Homens de rosto hirsuto e velhos cambaleantes, aleijados e mendigos, anciãs aureoladas de neve e mulheres em quem a maternidade se revelava exuberante, jovens e crianças de semblante risonho cantavam, felizes, firmemente esperançados no sermão das bem-aventuranças. </a:t>
            </a:r>
          </a:p>
          <a:p>
            <a:pPr algn="l"/>
            <a:r>
              <a:rPr lang="pt-BR" sz="3600" b="1" i="0" u="none" strike="noStrike" baseline="0" dirty="0">
                <a:latin typeface="F1"/>
              </a:rPr>
              <a:t>Apoiado nos ombros frágeis de </a:t>
            </a:r>
            <a:r>
              <a:rPr lang="pt-BR" sz="3600" b="1" i="0" u="none" strike="noStrike" baseline="0" dirty="0" err="1">
                <a:latin typeface="F1"/>
              </a:rPr>
              <a:t>Érato</a:t>
            </a:r>
            <a:r>
              <a:rPr lang="pt-BR" sz="3600" b="1" i="0" u="none" strike="noStrike" baseline="0" dirty="0">
                <a:latin typeface="F1"/>
              </a:rPr>
              <a:t>, </a:t>
            </a:r>
            <a:r>
              <a:rPr lang="pt-BR" sz="3600" b="1" i="0" u="none" strike="noStrike" baseline="0" dirty="0" err="1">
                <a:latin typeface="F1"/>
              </a:rPr>
              <a:t>Taciano</a:t>
            </a:r>
            <a:r>
              <a:rPr lang="pt-BR" sz="3600" b="1" i="0" u="none" strike="noStrike" baseline="0" dirty="0">
                <a:latin typeface="F1"/>
              </a:rPr>
              <a:t> registrava em si mesmo inesperada e sublime renovação.</a:t>
            </a:r>
          </a:p>
          <a:p>
            <a:pPr algn="l"/>
            <a:r>
              <a:rPr lang="pt-BR" sz="3600" b="1" i="0" u="none" strike="noStrike" baseline="0" dirty="0">
                <a:latin typeface="F1"/>
              </a:rPr>
              <a:t>Aquelas almas dilaceradas pela injustiça do mundo realmente não adoravam deuses de pedra.</a:t>
            </a:r>
            <a:endParaRPr lang="pt-BR" sz="8800" b="1" i="0" u="none" strike="noStrike" baseline="0" dirty="0">
              <a:latin typeface="F1"/>
            </a:endParaRPr>
          </a:p>
        </p:txBody>
      </p:sp>
    </p:spTree>
    <p:extLst>
      <p:ext uri="{BB962C8B-B14F-4D97-AF65-F5344CB8AC3E}">
        <p14:creationId xmlns:p14="http://schemas.microsoft.com/office/powerpoint/2010/main" val="41135468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621F316-3E51-54E6-BCEE-837F1D95E6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7FDC1-A1CB-B2E0-A92A-920256E792CB}"/>
              </a:ext>
            </a:extLst>
          </p:cNvPr>
          <p:cNvSpPr>
            <a:spLocks noGrp="1"/>
          </p:cNvSpPr>
          <p:nvPr>
            <p:ph idx="1"/>
          </p:nvPr>
        </p:nvSpPr>
        <p:spPr>
          <a:xfrm>
            <a:off x="206189" y="1494602"/>
            <a:ext cx="11582400" cy="4700009"/>
          </a:xfrm>
          <a:solidFill>
            <a:schemeClr val="bg1"/>
          </a:solidFill>
        </p:spPr>
        <p:txBody>
          <a:bodyPr>
            <a:normAutofit/>
          </a:bodyPr>
          <a:lstStyle/>
          <a:p>
            <a:pPr algn="l"/>
            <a:r>
              <a:rPr lang="pt-BR" sz="3600" b="1" i="0" u="none" strike="noStrike" baseline="0" dirty="0">
                <a:latin typeface="F1"/>
              </a:rPr>
              <a:t>Para inspirar semelhante epopéia de amor e renúncia, esperança e felicidade, à frente da morte, Jesus deveria ser o Enviado Celeste, a reinar soberanamente nos corações.</a:t>
            </a:r>
          </a:p>
          <a:p>
            <a:pPr algn="l"/>
            <a:r>
              <a:rPr lang="pt-BR" sz="3600" b="1" i="0" u="none" strike="noStrike" baseline="0" dirty="0" err="1">
                <a:latin typeface="F1"/>
              </a:rPr>
              <a:t>Mergulhara-se-lhe</a:t>
            </a:r>
            <a:r>
              <a:rPr lang="pt-BR" sz="3600" b="1" i="0" u="none" strike="noStrike" baseline="0" dirty="0">
                <a:latin typeface="F1"/>
              </a:rPr>
              <a:t> a alma em misteriosa alegria...</a:t>
            </a:r>
          </a:p>
          <a:p>
            <a:pPr algn="l"/>
            <a:r>
              <a:rPr lang="pt-BR" sz="3600" b="1" i="0" u="none" strike="noStrike" baseline="0" dirty="0">
                <a:latin typeface="F1"/>
              </a:rPr>
              <a:t>Sim, finalmente reconheceu, naqueles instantes supremos, que, semelhante a prolongado e tremendo temporal, o tempo passara por ele, destruindo os ídolos mentirosos do orgulho e da vaidade, da ignorância e da ilusão...</a:t>
            </a:r>
            <a:endParaRPr lang="pt-BR" sz="19900" b="1" i="0" u="none" strike="noStrike" baseline="0" dirty="0">
              <a:latin typeface="F1"/>
            </a:endParaRPr>
          </a:p>
        </p:txBody>
      </p:sp>
    </p:spTree>
    <p:extLst>
      <p:ext uri="{BB962C8B-B14F-4D97-AF65-F5344CB8AC3E}">
        <p14:creationId xmlns:p14="http://schemas.microsoft.com/office/powerpoint/2010/main" val="10037956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1F298AA-A216-305B-F199-7BC52BD386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AB9E9-E283-450F-CB1E-B7AFBC80DAC5}"/>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A ventania do sofrimento deixara-lhe as mãos vazias.</a:t>
            </a:r>
          </a:p>
          <a:p>
            <a:pPr algn="l"/>
            <a:r>
              <a:rPr lang="pt-BR" sz="3600" b="1" i="0" u="none" strike="noStrike" baseline="0" dirty="0">
                <a:latin typeface="F1"/>
              </a:rPr>
              <a:t>Tudo perdera...</a:t>
            </a:r>
          </a:p>
          <a:p>
            <a:pPr algn="l"/>
            <a:r>
              <a:rPr lang="pt-BR" sz="3600" b="1" i="0" u="none" strike="noStrike" baseline="0" dirty="0">
                <a:latin typeface="F1"/>
              </a:rPr>
              <a:t>Estava só.</a:t>
            </a:r>
          </a:p>
          <a:p>
            <a:pPr algn="l"/>
            <a:r>
              <a:rPr lang="pt-BR" sz="3600" b="1" i="0" u="none" strike="noStrike" baseline="0" dirty="0">
                <a:latin typeface="F1"/>
              </a:rPr>
              <a:t>Mas, naqueles momentos breves, encontrara a única realidade digna de ser vivida — Cristo, como o ideal de humanidade superior que lhe cabia ir ao encontro e alcançar...</a:t>
            </a:r>
          </a:p>
          <a:p>
            <a:pPr algn="l"/>
            <a:r>
              <a:rPr lang="pt-BR" sz="3600" b="1" i="0" u="none" strike="noStrike" baseline="0" dirty="0">
                <a:latin typeface="F1"/>
              </a:rPr>
              <a:t>Lembrou-se de Blandina, de Basílio e de Lívia, guardando a impressão de que os três se achavam, ali, estendendo-lhe os braços em sorrisos de luz.</a:t>
            </a:r>
            <a:endParaRPr lang="pt-BR" sz="49600" b="1" i="0" u="none" strike="noStrike" baseline="0" dirty="0">
              <a:latin typeface="F1"/>
            </a:endParaRPr>
          </a:p>
        </p:txBody>
      </p:sp>
    </p:spTree>
    <p:extLst>
      <p:ext uri="{BB962C8B-B14F-4D97-AF65-F5344CB8AC3E}">
        <p14:creationId xmlns:p14="http://schemas.microsoft.com/office/powerpoint/2010/main" val="21000863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9DDF6EC-BD5D-CDD9-39C2-603C27E86D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E1087-389D-0959-0B52-E35CF96B7D91}"/>
              </a:ext>
            </a:extLst>
          </p:cNvPr>
          <p:cNvSpPr>
            <a:spLocks noGrp="1"/>
          </p:cNvSpPr>
          <p:nvPr>
            <p:ph idx="1"/>
          </p:nvPr>
        </p:nvSpPr>
        <p:spPr>
          <a:xfrm>
            <a:off x="206189" y="1494602"/>
            <a:ext cx="11582400" cy="4700009"/>
          </a:xfrm>
          <a:solidFill>
            <a:schemeClr val="bg1"/>
          </a:solidFill>
        </p:spPr>
        <p:txBody>
          <a:bodyPr>
            <a:normAutofit/>
          </a:bodyPr>
          <a:lstStyle/>
          <a:p>
            <a:pPr algn="l"/>
            <a:r>
              <a:rPr lang="pt-BR" sz="3600" b="1" i="0" u="none" strike="noStrike" baseline="0" dirty="0">
                <a:latin typeface="F1"/>
              </a:rPr>
              <a:t>Recordou Quinto Varro, com indizível carinho.</a:t>
            </a:r>
          </a:p>
          <a:p>
            <a:pPr algn="l"/>
            <a:r>
              <a:rPr lang="pt-BR" sz="3600" b="1" i="0" u="none" strike="noStrike" baseline="0" dirty="0">
                <a:latin typeface="F1"/>
              </a:rPr>
              <a:t>Reencontraria o genitor, além da morte?</a:t>
            </a:r>
          </a:p>
          <a:p>
            <a:pPr algn="l"/>
            <a:r>
              <a:rPr lang="pt-BR" sz="3600" b="1" i="0" u="none" strike="noStrike" baseline="0" dirty="0">
                <a:latin typeface="F1"/>
              </a:rPr>
              <a:t>Nunca experimentara tamanha saudade de seu pai como naquele minuto rápido... Daria tudo para revê-lo e para afirmar-lhe à ternura que, por aqueles instantes da morte, a vida, efetivamente, não lhe fora vã!...</a:t>
            </a:r>
          </a:p>
          <a:p>
            <a:pPr algn="l"/>
            <a:r>
              <a:rPr lang="pt-BR" sz="3600" b="1" i="0" u="none" strike="noStrike" baseline="0" dirty="0">
                <a:latin typeface="F1"/>
              </a:rPr>
              <a:t>Chorava, sim! no entanto, pela primeira vez, chorava de compreensão e reconhecimento, emotividade e alegria...</a:t>
            </a:r>
            <a:endParaRPr lang="pt-BR" sz="123400" b="1" i="0" u="none" strike="noStrike" baseline="0" dirty="0">
              <a:latin typeface="F1"/>
            </a:endParaRPr>
          </a:p>
        </p:txBody>
      </p:sp>
    </p:spTree>
    <p:extLst>
      <p:ext uri="{BB962C8B-B14F-4D97-AF65-F5344CB8AC3E}">
        <p14:creationId xmlns:p14="http://schemas.microsoft.com/office/powerpoint/2010/main" val="20583277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512446B-8678-01F3-FC41-84B8C2E36A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0E585E-8B3D-E57D-1203-C796238FA6ED}"/>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3600" b="1" i="0" u="none" strike="noStrike" baseline="0" dirty="0">
                <a:latin typeface="F1"/>
              </a:rPr>
              <a:t>Recordou quantos lhe haviam ferido o coração, no curso da existência, e, como se estivesse a reconciliar-se consigo próprio, a todos enviou pensamentos de jubilosa paz...</a:t>
            </a:r>
          </a:p>
          <a:p>
            <a:pPr algn="l"/>
            <a:r>
              <a:rPr lang="pt-BR" sz="3600" b="1" i="0" u="none" strike="noStrike" baseline="0" dirty="0">
                <a:latin typeface="F1"/>
              </a:rPr>
              <a:t>Os estreitos passos daquela redentora caminhada de alguns metros haviam, porém, terminado...</a:t>
            </a:r>
          </a:p>
          <a:p>
            <a:pPr algn="l"/>
            <a:r>
              <a:rPr lang="pt-BR" sz="3600" b="1" i="0" u="none" strike="noStrike" baseline="0" dirty="0">
                <a:latin typeface="F1"/>
              </a:rPr>
              <a:t>Amparando-se em Marcelino, escutou os gritos selvagens dos espectadores, que se apinhavam nas bancadas do pódio e dos menianos, nas galerias, nos patamares, nos vomitórios e nas escadas.</a:t>
            </a:r>
            <a:endParaRPr lang="pt-BR" sz="307000" b="1" i="0" u="none" strike="noStrike" baseline="0" dirty="0">
              <a:latin typeface="F1"/>
            </a:endParaRPr>
          </a:p>
        </p:txBody>
      </p:sp>
    </p:spTree>
    <p:extLst>
      <p:ext uri="{BB962C8B-B14F-4D97-AF65-F5344CB8AC3E}">
        <p14:creationId xmlns:p14="http://schemas.microsoft.com/office/powerpoint/2010/main" val="151001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28CBAF9-2F1B-37ED-8EE4-DDE4529819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5F3C7-8582-E756-4040-0267FC207E9F}"/>
              </a:ext>
            </a:extLst>
          </p:cNvPr>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Blandina </a:t>
            </a:r>
            <a:r>
              <a:rPr lang="pt-BR" sz="4800" b="1" i="0" u="none" strike="noStrike" baseline="0" dirty="0" err="1">
                <a:latin typeface="F1"/>
              </a:rPr>
              <a:t>osculou-lhe</a:t>
            </a:r>
            <a:r>
              <a:rPr lang="pt-BR" sz="4800" b="1" i="0" u="none" strike="noStrike" baseline="0" dirty="0">
                <a:latin typeface="F1"/>
              </a:rPr>
              <a:t> as mãos, declarou alegrar-se com a presença de </a:t>
            </a:r>
            <a:r>
              <a:rPr lang="pt-BR" sz="4800" b="1" i="0" u="none" strike="noStrike" baseline="0" dirty="0" err="1">
                <a:latin typeface="F1"/>
              </a:rPr>
              <a:t>Pudens</a:t>
            </a:r>
            <a:r>
              <a:rPr lang="pt-BR" sz="4800" b="1" i="0" u="none" strike="noStrike" baseline="0" dirty="0">
                <a:latin typeface="F1"/>
              </a:rPr>
              <a:t> e acomodou-se tranquila.</a:t>
            </a:r>
          </a:p>
          <a:p>
            <a:pPr algn="l"/>
            <a:r>
              <a:rPr lang="pt-BR" sz="4800" b="1" i="0" u="none" strike="noStrike" baseline="0" dirty="0">
                <a:latin typeface="F1"/>
              </a:rPr>
              <a:t>O ancião e Celso acompanharam a cena, comovidíssimos.</a:t>
            </a:r>
          </a:p>
          <a:p>
            <a:pPr algn="l"/>
            <a:r>
              <a:rPr lang="pt-BR" sz="4800" b="1" i="0" u="none" strike="noStrike" baseline="0" dirty="0">
                <a:latin typeface="F1"/>
              </a:rPr>
              <a:t>A força moral de </a:t>
            </a:r>
            <a:r>
              <a:rPr lang="pt-BR" sz="4800" b="1" i="0" u="none" strike="noStrike" baseline="0" dirty="0" err="1">
                <a:latin typeface="F1"/>
              </a:rPr>
              <a:t>Taciano</a:t>
            </a:r>
            <a:r>
              <a:rPr lang="pt-BR" sz="4800" b="1" i="0" u="none" strike="noStrike" baseline="0" dirty="0">
                <a:latin typeface="F1"/>
              </a:rPr>
              <a:t> impressionava-os.</a:t>
            </a:r>
            <a:endParaRPr lang="pt-BR" sz="400000" b="1" dirty="0">
              <a:latin typeface="F1"/>
            </a:endParaRPr>
          </a:p>
        </p:txBody>
      </p:sp>
    </p:spTree>
    <p:extLst>
      <p:ext uri="{BB962C8B-B14F-4D97-AF65-F5344CB8AC3E}">
        <p14:creationId xmlns:p14="http://schemas.microsoft.com/office/powerpoint/2010/main" val="34912430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7D3D99D-32A2-5F80-F833-1E3D367E90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713A6-1A24-2A23-F444-A8326F681F54}"/>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000" b="1" i="0" u="none" strike="noStrike" baseline="0" dirty="0">
                <a:latin typeface="F1"/>
              </a:rPr>
              <a:t>Milhares e milhares de vozes reclamavam, em coro, animalescas: </a:t>
            </a:r>
          </a:p>
          <a:p>
            <a:pPr algn="l"/>
            <a:r>
              <a:rPr lang="pt-BR" sz="4000" b="1" i="0" u="none" strike="noStrike" baseline="0" dirty="0">
                <a:latin typeface="F1"/>
              </a:rPr>
              <a:t>— Às feras! Às feras!...</a:t>
            </a:r>
          </a:p>
          <a:p>
            <a:pPr algn="l"/>
            <a:r>
              <a:rPr lang="pt-BR" sz="4000" b="1" i="0" u="none" strike="noStrike" baseline="0" dirty="0">
                <a:latin typeface="F1"/>
              </a:rPr>
              <a:t>Contudo, intimamente renovado, </a:t>
            </a:r>
            <a:r>
              <a:rPr lang="pt-BR" sz="4000" b="1" i="0" u="none" strike="noStrike" baseline="0" dirty="0" err="1">
                <a:latin typeface="F1"/>
              </a:rPr>
              <a:t>Taciano</a:t>
            </a:r>
            <a:r>
              <a:rPr lang="pt-BR" sz="4000" b="1" i="0" u="none" strike="noStrike" baseline="0" dirty="0">
                <a:latin typeface="F1"/>
              </a:rPr>
              <a:t> sorria...</a:t>
            </a:r>
          </a:p>
          <a:p>
            <a:pPr algn="l"/>
            <a:r>
              <a:rPr lang="pt-BR" sz="4000" b="1" i="0" u="none" strike="noStrike" baseline="0" dirty="0">
                <a:latin typeface="F1"/>
              </a:rPr>
              <a:t>Após ligeira busca, </a:t>
            </a:r>
            <a:r>
              <a:rPr lang="pt-BR" sz="4000" b="1" i="0" u="none" strike="noStrike" baseline="0" dirty="0" err="1">
                <a:latin typeface="F1"/>
              </a:rPr>
              <a:t>Érato</a:t>
            </a:r>
            <a:r>
              <a:rPr lang="pt-BR" sz="4000" b="1" i="0" u="none" strike="noStrike" baseline="0" dirty="0">
                <a:latin typeface="F1"/>
              </a:rPr>
              <a:t> encontrou o poste em que Celso fora ligado para o sacrifício e cumpriu o que prometera, reaproximando pai e filho para o instante supremo.</a:t>
            </a:r>
            <a:endParaRPr lang="pt-BR" sz="400000" b="1" i="0" u="none" strike="noStrike" baseline="0" dirty="0">
              <a:latin typeface="F1"/>
            </a:endParaRPr>
          </a:p>
        </p:txBody>
      </p:sp>
    </p:spTree>
    <p:extLst>
      <p:ext uri="{BB962C8B-B14F-4D97-AF65-F5344CB8AC3E}">
        <p14:creationId xmlns:p14="http://schemas.microsoft.com/office/powerpoint/2010/main" val="1744474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6C97C89-D108-E35B-7B7E-022647AFAA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C3E72-0881-E520-A2D8-FF491E8811CE}"/>
              </a:ext>
            </a:extLst>
          </p:cNvPr>
          <p:cNvSpPr>
            <a:spLocks noGrp="1"/>
          </p:cNvSpPr>
          <p:nvPr>
            <p:ph idx="1"/>
          </p:nvPr>
        </p:nvSpPr>
        <p:spPr>
          <a:xfrm>
            <a:off x="206189" y="1494602"/>
            <a:ext cx="11582400" cy="4700009"/>
          </a:xfrm>
          <a:solidFill>
            <a:schemeClr val="bg1"/>
          </a:solidFill>
        </p:spPr>
        <p:txBody>
          <a:bodyPr>
            <a:normAutofit/>
          </a:bodyPr>
          <a:lstStyle/>
          <a:p>
            <a:pPr algn="l"/>
            <a:r>
              <a:rPr lang="pt-BR" sz="3200" b="1" i="0" u="none" strike="noStrike" baseline="0" dirty="0">
                <a:latin typeface="F1"/>
              </a:rPr>
              <a:t>— Meu filho! meu filho!... — soluçava </a:t>
            </a:r>
            <a:r>
              <a:rPr lang="pt-BR" sz="3200" b="1" i="0" u="none" strike="noStrike" baseline="0" dirty="0" err="1">
                <a:latin typeface="F1"/>
              </a:rPr>
              <a:t>Taciano</a:t>
            </a:r>
            <a:r>
              <a:rPr lang="pt-BR" sz="3200" b="1" i="0" u="none" strike="noStrike" baseline="0" dirty="0">
                <a:latin typeface="F1"/>
              </a:rPr>
              <a:t>, feliz, tateando o corpo de Celso, cujas mãos de carne não mais poderiam acariciá-lo — eu senti o poder do Cristo em mim!... agora, eu também sou cristão!...</a:t>
            </a:r>
          </a:p>
          <a:p>
            <a:pPr algn="l"/>
            <a:r>
              <a:rPr lang="pt-BR" sz="3200" b="1" i="0" u="none" strike="noStrike" baseline="0" dirty="0">
                <a:latin typeface="F1"/>
              </a:rPr>
              <a:t>Exultando de satisfação íntima, por haver atingido a realização do maior e do mais belo sonho de sua vida, Celso bradou:</a:t>
            </a:r>
          </a:p>
          <a:p>
            <a:pPr algn="l"/>
            <a:r>
              <a:rPr lang="pt-BR" sz="3200" b="1" i="0" u="none" strike="noStrike" baseline="0" dirty="0">
                <a:latin typeface="F1"/>
              </a:rPr>
              <a:t>— Louvores sejam entoados a Deus, meu pai! Viva Jesus!...</a:t>
            </a:r>
          </a:p>
          <a:p>
            <a:pPr algn="l"/>
            <a:r>
              <a:rPr lang="pt-BR" sz="3200" b="1" i="0" u="none" strike="noStrike" baseline="0" dirty="0">
                <a:latin typeface="F1"/>
              </a:rPr>
              <a:t>Nesse mesmo instante, soldados ébrios atearam fogo aos lenhos, que se inflamaram facilmente.</a:t>
            </a:r>
            <a:endParaRPr lang="pt-BR" sz="400000" b="1" i="0" u="none" strike="noStrike" baseline="0" dirty="0">
              <a:latin typeface="F1"/>
            </a:endParaRPr>
          </a:p>
        </p:txBody>
      </p:sp>
    </p:spTree>
    <p:extLst>
      <p:ext uri="{BB962C8B-B14F-4D97-AF65-F5344CB8AC3E}">
        <p14:creationId xmlns:p14="http://schemas.microsoft.com/office/powerpoint/2010/main" val="7014913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D5A3B15-B6FC-C613-BF38-FCF1EDFC23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DB973-273A-49FC-577E-B356B4DFFF56}"/>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000" b="1" i="0" u="none" strike="noStrike" baseline="0" dirty="0">
                <a:latin typeface="F1"/>
              </a:rPr>
              <a:t>Gemidos, apelos discretos, rogativas de socorro e orações abafadas, partidas de vários pontos, fizeram-se ouvir por entre labaredas crescentes que, ao crepitar da madeira, se desdobravam no ar, semelhantes a serpentes inquietas, proclamando a vitória da iniquidade, enquanto leões, panteras e touros bravios penetravam a espaçosa arena, incentivando o furor da turba sedenta de sensação e de sangue.</a:t>
            </a:r>
            <a:endParaRPr lang="pt-BR" sz="400000" b="1" i="0" u="none" strike="noStrike" baseline="0" dirty="0">
              <a:latin typeface="F1"/>
            </a:endParaRPr>
          </a:p>
        </p:txBody>
      </p:sp>
    </p:spTree>
    <p:extLst>
      <p:ext uri="{BB962C8B-B14F-4D97-AF65-F5344CB8AC3E}">
        <p14:creationId xmlns:p14="http://schemas.microsoft.com/office/powerpoint/2010/main" val="24197517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356C8B9-9C55-2BA2-1962-DDEB170260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AF208-4146-45FA-D3F6-7576046346AD}"/>
              </a:ext>
            </a:extLst>
          </p:cNvPr>
          <p:cNvSpPr>
            <a:spLocks noGrp="1"/>
          </p:cNvSpPr>
          <p:nvPr>
            <p:ph idx="1"/>
          </p:nvPr>
        </p:nvSpPr>
        <p:spPr>
          <a:xfrm>
            <a:off x="206189" y="1494602"/>
            <a:ext cx="11582400" cy="4700009"/>
          </a:xfrm>
          <a:solidFill>
            <a:schemeClr val="bg1"/>
          </a:solidFill>
        </p:spPr>
        <p:txBody>
          <a:bodyPr>
            <a:normAutofit fontScale="92500" lnSpcReduction="10000"/>
          </a:bodyPr>
          <a:lstStyle/>
          <a:p>
            <a:pPr algn="l"/>
            <a:r>
              <a:rPr lang="pt-BR" sz="3600" b="1" i="0" u="none" strike="noStrike" baseline="0" dirty="0">
                <a:latin typeface="F1"/>
              </a:rPr>
              <a:t>Ajoelhando-se diante de Quinto Celso que o contemplava, embevecidamente, o cego compreendeu que o fim havia chegado e rogou:</a:t>
            </a:r>
          </a:p>
          <a:p>
            <a:pPr algn="l"/>
            <a:r>
              <a:rPr lang="pt-BR" sz="3600" b="1" i="0" u="none" strike="noStrike" baseline="0" dirty="0">
                <a:latin typeface="F1"/>
              </a:rPr>
              <a:t>— Meu filho, ensina-me a orar!...</a:t>
            </a:r>
          </a:p>
          <a:p>
            <a:pPr algn="l"/>
            <a:r>
              <a:rPr lang="pt-BR" sz="3600" b="1" i="0" u="none" strike="noStrike" baseline="0" dirty="0">
                <a:latin typeface="F1"/>
              </a:rPr>
              <a:t>As chamas, porém, ganhavam o corpo do rapaz, a contorcer-se. Celso, contudo, reprimindo o próprio sofrimento, falou, calmo, banhado em paz:</a:t>
            </a:r>
          </a:p>
          <a:p>
            <a:pPr algn="l"/>
            <a:r>
              <a:rPr lang="pt-BR" sz="3600" b="1" i="0" u="none" strike="noStrike" baseline="0" dirty="0">
                <a:latin typeface="F1"/>
              </a:rPr>
              <a:t>— Meu pai, façamos a prece de Jesus, que Blandina pronunciava!... Pai nosso que estás nos Céus... oremos em voz alta...</a:t>
            </a:r>
            <a:endParaRPr lang="pt-BR" sz="400000" b="1" i="0" u="none" strike="noStrike" baseline="0" dirty="0">
              <a:latin typeface="F1"/>
            </a:endParaRPr>
          </a:p>
        </p:txBody>
      </p:sp>
    </p:spTree>
    <p:extLst>
      <p:ext uri="{BB962C8B-B14F-4D97-AF65-F5344CB8AC3E}">
        <p14:creationId xmlns:p14="http://schemas.microsoft.com/office/powerpoint/2010/main" val="5224599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2266352-2F13-AFE7-B4EB-7DC94252E8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28724-96E1-3FFD-200D-33275D136737}"/>
              </a:ext>
            </a:extLst>
          </p:cNvPr>
          <p:cNvSpPr>
            <a:spLocks noGrp="1"/>
          </p:cNvSpPr>
          <p:nvPr>
            <p:ph idx="1"/>
          </p:nvPr>
        </p:nvSpPr>
        <p:spPr>
          <a:xfrm>
            <a:off x="206189" y="1494602"/>
            <a:ext cx="11582400" cy="4700009"/>
          </a:xfrm>
          <a:solidFill>
            <a:schemeClr val="bg1"/>
          </a:solidFill>
        </p:spPr>
        <p:txBody>
          <a:bodyPr>
            <a:normAutofit/>
          </a:bodyPr>
          <a:lstStyle/>
          <a:p>
            <a:pPr algn="l"/>
            <a:r>
              <a:rPr lang="pt-BR" sz="3200" b="1" i="0" u="none" strike="noStrike" baseline="0" dirty="0">
                <a:latin typeface="F1"/>
              </a:rPr>
              <a:t>As feras esfaimadas abocanhavam corpos e estracinhavam vísceras humanas, aqui e ali, mas, como se vivesse agora tão somente para a fé que o iluminava à última hora, </a:t>
            </a:r>
            <a:r>
              <a:rPr lang="pt-BR" sz="3200" b="1" i="0" u="none" strike="noStrike" baseline="0" dirty="0" err="1">
                <a:latin typeface="F1"/>
              </a:rPr>
              <a:t>Taciano</a:t>
            </a:r>
            <a:r>
              <a:rPr lang="pt-BR" sz="3200" b="1" i="0" u="none" strike="noStrike" baseline="0" dirty="0">
                <a:latin typeface="F1"/>
              </a:rPr>
              <a:t>, genuflexo, repetia a comovedora oração:</a:t>
            </a:r>
          </a:p>
          <a:p>
            <a:pPr algn="l"/>
            <a:r>
              <a:rPr lang="pt-BR" sz="3200" b="1" i="0" u="none" strike="noStrike" baseline="0" dirty="0">
                <a:latin typeface="F1"/>
              </a:rPr>
              <a:t>— Pai nosso, que estás nos Céus, santificado seja o teu nome... Venha a nós o teu Reino, seja feita a tua vontade, assim na Terra como no Céu; o pão nosso de cada dia dá-nos hoje, perdoa as nossas dívidas, assim como perdoamos aos nossos devedores... não nos deixes cair em tentação e livra-nos do mal, porque teu é o Reino, o Poder e a Glória para  sempre!... Assim seja!...</a:t>
            </a:r>
            <a:endParaRPr lang="pt-BR" sz="400000" b="1" i="0" u="none" strike="noStrike" baseline="0" dirty="0">
              <a:latin typeface="F1"/>
            </a:endParaRPr>
          </a:p>
        </p:txBody>
      </p:sp>
    </p:spTree>
    <p:extLst>
      <p:ext uri="{BB962C8B-B14F-4D97-AF65-F5344CB8AC3E}">
        <p14:creationId xmlns:p14="http://schemas.microsoft.com/office/powerpoint/2010/main" val="38408141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35412D0-4AC9-B4D4-6AB9-02AA7E9CDB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263F4-EA19-5FB3-2D73-8AE152B20AF4}"/>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3600" b="1" i="0" u="none" strike="noStrike" baseline="0" dirty="0">
                <a:latin typeface="F1"/>
              </a:rPr>
              <a:t>O romano convertido não mais ouviu a palavra do filho.</a:t>
            </a:r>
          </a:p>
          <a:p>
            <a:pPr algn="l"/>
            <a:r>
              <a:rPr lang="pt-BR" sz="3600" b="1" i="0" u="none" strike="noStrike" baseline="0" dirty="0">
                <a:latin typeface="F1"/>
              </a:rPr>
              <a:t>A cabeça de Celso tombara para a frente, desgovernada...</a:t>
            </a:r>
          </a:p>
          <a:p>
            <a:pPr algn="l"/>
            <a:r>
              <a:rPr lang="pt-BR" sz="3600" b="1" i="0" u="none" strike="noStrike" baseline="0" dirty="0" err="1">
                <a:latin typeface="F1"/>
              </a:rPr>
              <a:t>Taciano</a:t>
            </a:r>
            <a:r>
              <a:rPr lang="pt-BR" sz="3600" b="1" i="0" u="none" strike="noStrike" baseline="0" dirty="0">
                <a:latin typeface="F1"/>
              </a:rPr>
              <a:t> ia erguer a voz, quando patas irresistíveis rojaram-no ao saibro argenteado da arena.</a:t>
            </a:r>
          </a:p>
          <a:p>
            <a:pPr algn="l"/>
            <a:r>
              <a:rPr lang="pt-BR" sz="3600" b="1" i="0" u="none" strike="noStrike" baseline="0" dirty="0" err="1">
                <a:latin typeface="F1"/>
              </a:rPr>
              <a:t>Turvou-se-lhe</a:t>
            </a:r>
            <a:r>
              <a:rPr lang="pt-BR" sz="3600" b="1" i="0" u="none" strike="noStrike" baseline="0" dirty="0">
                <a:latin typeface="F1"/>
              </a:rPr>
              <a:t> o cérebro, mas, em seguida ao choque rápido, qual se o Cristo lhe enviasse milagrosa claridade às pupilas mortas, recuperou a visão e identificou-se ao lado do seu próprio corpo, que jazia imóvel numa poça de areia sanguinolenta.</a:t>
            </a:r>
            <a:endParaRPr lang="pt-BR" sz="400000" b="1" i="0" u="none" strike="noStrike" baseline="0" dirty="0">
              <a:latin typeface="F1"/>
            </a:endParaRPr>
          </a:p>
        </p:txBody>
      </p:sp>
    </p:spTree>
    <p:extLst>
      <p:ext uri="{BB962C8B-B14F-4D97-AF65-F5344CB8AC3E}">
        <p14:creationId xmlns:p14="http://schemas.microsoft.com/office/powerpoint/2010/main" val="9934182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1A1BEB2-9DAC-0843-8258-18784B5A07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DED4E-123A-4A7D-7BE7-65F29E4A0D31}"/>
              </a:ext>
            </a:extLst>
          </p:cNvPr>
          <p:cNvSpPr>
            <a:spLocks noGrp="1"/>
          </p:cNvSpPr>
          <p:nvPr>
            <p:ph idx="1"/>
          </p:nvPr>
        </p:nvSpPr>
        <p:spPr>
          <a:xfrm>
            <a:off x="206189" y="1494602"/>
            <a:ext cx="11582400" cy="4700009"/>
          </a:xfrm>
          <a:solidFill>
            <a:schemeClr val="bg1"/>
          </a:solidFill>
        </p:spPr>
        <p:txBody>
          <a:bodyPr>
            <a:normAutofit fontScale="92500"/>
          </a:bodyPr>
          <a:lstStyle/>
          <a:p>
            <a:pPr algn="l"/>
            <a:r>
              <a:rPr lang="pt-BR" sz="3600" b="1" i="0" u="none" strike="noStrike" baseline="0" dirty="0">
                <a:latin typeface="F1"/>
              </a:rPr>
              <a:t>Procurou Quinto Celso, mas, oh! divina felicidade!... Viu que do poste de martírio emergia não o filho adotivo, mas seu próprio pai, Quinto Varro, que lhe estendia os braços, murmurando:</a:t>
            </a:r>
          </a:p>
          <a:p>
            <a:pPr algn="l"/>
            <a:r>
              <a:rPr lang="pt-BR" sz="3600" b="1" i="0" u="none" strike="noStrike" baseline="0" dirty="0">
                <a:latin typeface="F1"/>
              </a:rPr>
              <a:t>— </a:t>
            </a:r>
            <a:r>
              <a:rPr lang="pt-BR" sz="3600" b="1" i="0" u="none" strike="noStrike" baseline="0" dirty="0" err="1">
                <a:latin typeface="F1"/>
              </a:rPr>
              <a:t>Taciano</a:t>
            </a:r>
            <a:r>
              <a:rPr lang="pt-BR" sz="3600" b="1" i="0" u="none" strike="noStrike" baseline="0" dirty="0">
                <a:latin typeface="F1"/>
              </a:rPr>
              <a:t>, meu filho, agora poderemos trabalhar, em louvor de Jesus, para sempre!...</a:t>
            </a:r>
          </a:p>
          <a:p>
            <a:pPr algn="l"/>
            <a:r>
              <a:rPr lang="pt-BR" sz="3600" b="1" i="0" u="none" strike="noStrike" baseline="0" dirty="0">
                <a:latin typeface="F1"/>
              </a:rPr>
              <a:t>Deslumbrado, reparou que as almas dos heróis abandonavam os despojos, envolvidas em túnicas de luz por entidades que mais se assemelhavam a formosos arcanjos aéreos.</a:t>
            </a:r>
            <a:endParaRPr lang="pt-BR" sz="400000" b="1" i="0" u="none" strike="noStrike" baseline="0" dirty="0">
              <a:latin typeface="F1"/>
            </a:endParaRPr>
          </a:p>
        </p:txBody>
      </p:sp>
    </p:spTree>
    <p:extLst>
      <p:ext uri="{BB962C8B-B14F-4D97-AF65-F5344CB8AC3E}">
        <p14:creationId xmlns:p14="http://schemas.microsoft.com/office/powerpoint/2010/main" val="42624882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78EAFB6-F776-322E-FAD9-029F0B6099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B778F-EC20-ADD6-0AF4-703E0A2432F2}"/>
              </a:ext>
            </a:extLst>
          </p:cNvPr>
          <p:cNvSpPr>
            <a:spLocks noGrp="1"/>
          </p:cNvSpPr>
          <p:nvPr>
            <p:ph idx="1"/>
          </p:nvPr>
        </p:nvSpPr>
        <p:spPr>
          <a:xfrm>
            <a:off x="206189" y="1494602"/>
            <a:ext cx="11582400" cy="4700009"/>
          </a:xfrm>
          <a:solidFill>
            <a:schemeClr val="bg1"/>
          </a:solidFill>
        </p:spPr>
        <p:txBody>
          <a:bodyPr>
            <a:normAutofit lnSpcReduction="10000"/>
          </a:bodyPr>
          <a:lstStyle/>
          <a:p>
            <a:pPr algn="l"/>
            <a:r>
              <a:rPr lang="pt-BR" sz="4400" b="1" i="0" u="none" strike="noStrike" baseline="0" dirty="0">
                <a:latin typeface="F1"/>
              </a:rPr>
              <a:t>Beijou as mãos paternas como alguém que saciava saudades terrivelmente sofridas e tentava algo dizer, quando viu Blandina, Basílio, Lívia e Rufo, cantando de alegria no grupo de Espíritos venturosos em que formavam Corvino, Lucano, Hortênsia, Silvano e outros paladinos da fé, todos a lhe dirigirem sorrisos de confiança e de amor!</a:t>
            </a:r>
            <a:endParaRPr lang="pt-BR" sz="400000" b="1" i="0" u="none" strike="noStrike" baseline="0" dirty="0">
              <a:latin typeface="F1"/>
            </a:endParaRPr>
          </a:p>
        </p:txBody>
      </p:sp>
    </p:spTree>
    <p:extLst>
      <p:ext uri="{BB962C8B-B14F-4D97-AF65-F5344CB8AC3E}">
        <p14:creationId xmlns:p14="http://schemas.microsoft.com/office/powerpoint/2010/main" val="7038174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EA5B5AC-3188-5BB3-213D-ACAEDFB493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1507D-1416-721C-3324-DD1ED77D5453}"/>
              </a:ext>
            </a:extLst>
          </p:cNvPr>
          <p:cNvSpPr>
            <a:spLocks noGrp="1"/>
          </p:cNvSpPr>
          <p:nvPr>
            <p:ph idx="1"/>
          </p:nvPr>
        </p:nvSpPr>
        <p:spPr>
          <a:xfrm>
            <a:off x="206189" y="1494602"/>
            <a:ext cx="11582400" cy="4700009"/>
          </a:xfrm>
          <a:solidFill>
            <a:schemeClr val="bg1"/>
          </a:solidFill>
        </p:spPr>
        <p:txBody>
          <a:bodyPr>
            <a:normAutofit/>
          </a:bodyPr>
          <a:lstStyle/>
          <a:p>
            <a:pPr algn="l"/>
            <a:r>
              <a:rPr lang="pt-BR" sz="4400" b="1" i="0" u="none" strike="noStrike" baseline="0" dirty="0">
                <a:latin typeface="F1"/>
              </a:rPr>
              <a:t>Por cima do corpo negro do anfiteatro, </a:t>
            </a:r>
            <a:r>
              <a:rPr lang="pt-BR" sz="4400" b="1" i="0" u="none" strike="noStrike" baseline="0" dirty="0" err="1">
                <a:latin typeface="F1"/>
              </a:rPr>
              <a:t>desafiando-lhe</a:t>
            </a:r>
            <a:r>
              <a:rPr lang="pt-BR" sz="4400" b="1" i="0" u="none" strike="noStrike" baseline="0" dirty="0">
                <a:latin typeface="F1"/>
              </a:rPr>
              <a:t> as trevas, centenas de almas radiantes seguravam lirial estandarte, em que brilhava a saudação tocante e sublime:</a:t>
            </a:r>
          </a:p>
          <a:p>
            <a:pPr algn="l"/>
            <a:r>
              <a:rPr lang="pt-BR" sz="4400" b="1" i="0" u="none" strike="noStrike" baseline="0" dirty="0">
                <a:latin typeface="F1"/>
              </a:rPr>
              <a:t>— Ave, Cristo! Os que vão viver para sempre te glorificam e saúdam!</a:t>
            </a:r>
            <a:endParaRPr lang="pt-BR" sz="400000" b="1" i="0" u="none" strike="noStrike" baseline="0" dirty="0">
              <a:latin typeface="F1"/>
            </a:endParaRPr>
          </a:p>
        </p:txBody>
      </p:sp>
    </p:spTree>
    <p:extLst>
      <p:ext uri="{BB962C8B-B14F-4D97-AF65-F5344CB8AC3E}">
        <p14:creationId xmlns:p14="http://schemas.microsoft.com/office/powerpoint/2010/main" val="31963963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DC69424-EDCA-7BA9-2E88-24F3FB3FC7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499C1-17BC-5B6F-0888-5C3C5E614DCB}"/>
              </a:ext>
            </a:extLst>
          </p:cNvPr>
          <p:cNvSpPr>
            <a:spLocks noGrp="1"/>
          </p:cNvSpPr>
          <p:nvPr>
            <p:ph idx="1"/>
          </p:nvPr>
        </p:nvSpPr>
        <p:spPr>
          <a:xfrm>
            <a:off x="206189" y="1494602"/>
            <a:ext cx="11582400" cy="4700009"/>
          </a:xfrm>
          <a:solidFill>
            <a:schemeClr val="bg1"/>
          </a:solidFill>
        </p:spPr>
        <p:txBody>
          <a:bodyPr>
            <a:normAutofit/>
          </a:bodyPr>
          <a:lstStyle/>
          <a:p>
            <a:pPr algn="l"/>
            <a:r>
              <a:rPr lang="pt-BR" sz="4000" b="1" i="0" u="none" strike="noStrike" baseline="0" dirty="0">
                <a:latin typeface="F1"/>
              </a:rPr>
              <a:t>Deslumbrante caminho descerrara-se nos céus...</a:t>
            </a:r>
          </a:p>
          <a:p>
            <a:pPr algn="l"/>
            <a:r>
              <a:rPr lang="pt-BR" sz="4000" b="1" i="0" u="none" strike="noStrike" baseline="0" dirty="0">
                <a:latin typeface="F1"/>
              </a:rPr>
              <a:t>Embriagado de júbilo, Quinto Varro colou o filho de encontro ao peito e, rodeado pela grande assembléia dos amigos, avançou para o alto, como um lutador vitorioso que conseguira subtrair ao pântano de sombra um diamante castigado pelos cinzéis da vida, para fazê-lo brilhar à plena luz...</a:t>
            </a:r>
            <a:endParaRPr lang="pt-BR" sz="400000" b="1" i="0" u="none" strike="noStrike" baseline="0" dirty="0">
              <a:latin typeface="F1"/>
            </a:endParaRPr>
          </a:p>
        </p:txBody>
      </p:sp>
    </p:spTree>
    <p:extLst>
      <p:ext uri="{BB962C8B-B14F-4D97-AF65-F5344CB8AC3E}">
        <p14:creationId xmlns:p14="http://schemas.microsoft.com/office/powerpoint/2010/main" val="248663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EB11F03-1591-3A36-D8DA-E787CEB24A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79244-DA19-DCB2-5C6C-9A99900B51FE}"/>
              </a:ext>
            </a:extLst>
          </p:cNvPr>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E, noite a noite, como se estivesse regressando das funções no circo, o genitor abraçava a filhinha, às escuras, com ela conversando longamente, de modo a </a:t>
            </a:r>
            <a:r>
              <a:rPr lang="pt-BR" sz="4800" b="1" i="0" u="none" strike="noStrike" baseline="0" dirty="0" err="1">
                <a:latin typeface="F1"/>
              </a:rPr>
              <a:t>sustentar-lhe</a:t>
            </a:r>
            <a:r>
              <a:rPr lang="pt-BR" sz="4800" b="1" i="0" u="none" strike="noStrike" baseline="0" dirty="0">
                <a:latin typeface="F1"/>
              </a:rPr>
              <a:t> a impressão de que tudo lhes corria em clima de paz e segurança.</a:t>
            </a:r>
            <a:endParaRPr lang="pt-BR" sz="400000" b="1" dirty="0">
              <a:latin typeface="F1"/>
            </a:endParaRPr>
          </a:p>
        </p:txBody>
      </p:sp>
    </p:spTree>
    <p:extLst>
      <p:ext uri="{BB962C8B-B14F-4D97-AF65-F5344CB8AC3E}">
        <p14:creationId xmlns:p14="http://schemas.microsoft.com/office/powerpoint/2010/main" val="29995426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B40EAAF-6A90-3F51-9B08-A1CCD30C25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F961E-14C0-29A7-B82C-4DA975F02AB5}"/>
              </a:ext>
            </a:extLst>
          </p:cNvPr>
          <p:cNvSpPr>
            <a:spLocks noGrp="1"/>
          </p:cNvSpPr>
          <p:nvPr>
            <p:ph idx="1"/>
          </p:nvPr>
        </p:nvSpPr>
        <p:spPr>
          <a:xfrm>
            <a:off x="206189" y="1494602"/>
            <a:ext cx="11582400" cy="4700009"/>
          </a:xfrm>
          <a:solidFill>
            <a:schemeClr val="bg1"/>
          </a:solidFill>
        </p:spPr>
        <p:txBody>
          <a:bodyPr>
            <a:normAutofit/>
          </a:bodyPr>
          <a:lstStyle/>
          <a:p>
            <a:pPr algn="l"/>
            <a:r>
              <a:rPr lang="pt-BR" sz="4400" b="1" i="0" u="none" strike="noStrike" baseline="0" dirty="0">
                <a:latin typeface="F1"/>
              </a:rPr>
              <a:t>Cá em baixo, a crueldade gritava, em regozijo.</a:t>
            </a:r>
          </a:p>
          <a:p>
            <a:pPr algn="l"/>
            <a:r>
              <a:rPr lang="pt-BR" sz="4400" b="1" i="0" u="none" strike="noStrike" baseline="0" dirty="0">
                <a:latin typeface="F1"/>
              </a:rPr>
              <a:t>A chusma delirava na contemplação de corpos incendidos, no sinistro banquete da carnificina e da morte, mas, ao longe, no firmamento ilimitado, cuja paz retratava o amor inalterável de Deus, as estrelas fulguravam, apontando aos homens de boa vontade glorioso porvir...</a:t>
            </a:r>
            <a:endParaRPr lang="pt-BR" sz="400000" b="1" i="0" u="none" strike="noStrike" baseline="0" dirty="0">
              <a:latin typeface="F1"/>
            </a:endParaRPr>
          </a:p>
        </p:txBody>
      </p:sp>
    </p:spTree>
    <p:extLst>
      <p:ext uri="{BB962C8B-B14F-4D97-AF65-F5344CB8AC3E}">
        <p14:creationId xmlns:p14="http://schemas.microsoft.com/office/powerpoint/2010/main" val="2512838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0876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8DF9939-91DC-0015-E82B-C4ACD3FC8B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7E62B-40D5-4C91-32D7-D9054FB685A2}"/>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A situação dolorosa prolongou-se por uns quinze dias de preocupações e amarguras.</a:t>
            </a:r>
          </a:p>
          <a:p>
            <a:pPr algn="l"/>
            <a:r>
              <a:rPr lang="pt-BR" sz="4000" b="1" i="0" u="none" strike="noStrike" baseline="0" dirty="0">
                <a:latin typeface="F1"/>
              </a:rPr>
              <a:t>Nenhum amigo de outro tempo apareceu, sequer.</a:t>
            </a:r>
          </a:p>
          <a:p>
            <a:pPr algn="l"/>
            <a:r>
              <a:rPr lang="pt-BR" sz="4000" b="1" i="0" u="none" strike="noStrike" baseline="0" dirty="0">
                <a:latin typeface="F1"/>
              </a:rPr>
              <a:t>Nenhum admirador da arena se lembrou da gentileza de uma visita. </a:t>
            </a:r>
          </a:p>
          <a:p>
            <a:pPr algn="l"/>
            <a:r>
              <a:rPr lang="pt-BR" sz="4000" b="1" i="0" u="none" strike="noStrike" baseline="0" dirty="0">
                <a:latin typeface="F1"/>
              </a:rPr>
              <a:t>Somente o velho </a:t>
            </a:r>
            <a:r>
              <a:rPr lang="pt-BR" sz="4000" b="1" i="0" u="none" strike="noStrike" baseline="0" dirty="0" err="1">
                <a:latin typeface="F1"/>
              </a:rPr>
              <a:t>Pudens</a:t>
            </a:r>
            <a:r>
              <a:rPr lang="pt-BR" sz="4000" b="1" i="0" u="none" strike="noStrike" baseline="0" dirty="0">
                <a:latin typeface="F1"/>
              </a:rPr>
              <a:t> alimentou, firme, a amizade que passara a consagrar-lhes.</a:t>
            </a:r>
            <a:endParaRPr lang="pt-BR" sz="400000" b="1" dirty="0">
              <a:latin typeface="F1"/>
            </a:endParaRPr>
          </a:p>
        </p:txBody>
      </p:sp>
    </p:spTree>
    <p:extLst>
      <p:ext uri="{BB962C8B-B14F-4D97-AF65-F5344CB8AC3E}">
        <p14:creationId xmlns:p14="http://schemas.microsoft.com/office/powerpoint/2010/main" val="83625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FB15D80-0420-5FE3-2B56-957B1C8AFA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E44DC-25B0-A844-18B3-A941C3BED243}"/>
              </a:ext>
            </a:extLst>
          </p:cNvPr>
          <p:cNvSpPr>
            <a:spLocks noGrp="1"/>
          </p:cNvSpPr>
          <p:nvPr>
            <p:ph idx="1"/>
          </p:nvPr>
        </p:nvSpPr>
        <p:spPr>
          <a:xfrm>
            <a:off x="206189" y="1467708"/>
            <a:ext cx="11582400" cy="4700009"/>
          </a:xfrm>
          <a:solidFill>
            <a:schemeClr val="bg1"/>
          </a:solidFill>
        </p:spPr>
        <p:txBody>
          <a:bodyPr>
            <a:normAutofit/>
          </a:bodyPr>
          <a:lstStyle/>
          <a:p>
            <a:pPr algn="l"/>
            <a:r>
              <a:rPr lang="pt-BR" sz="5400" b="1" i="0" u="none" strike="noStrike" baseline="0" dirty="0">
                <a:latin typeface="F1"/>
              </a:rPr>
              <a:t>Aliando-se ao jovem Quinto Celso, qual se fossem velhos amigos, providenciavam, juntos, a solução de todas as necessidades domésticas, aliviando </a:t>
            </a:r>
            <a:r>
              <a:rPr lang="pt-BR" sz="5400" b="1" i="0" u="none" strike="noStrike" baseline="0" dirty="0" err="1">
                <a:latin typeface="F1"/>
              </a:rPr>
              <a:t>Taciano</a:t>
            </a:r>
            <a:r>
              <a:rPr lang="pt-BR" sz="5400" b="1" i="0" u="none" strike="noStrike" baseline="0" dirty="0">
                <a:latin typeface="F1"/>
              </a:rPr>
              <a:t> tanto quanto lhes era possível.</a:t>
            </a:r>
            <a:endParaRPr lang="pt-BR" sz="400000" b="1" dirty="0">
              <a:latin typeface="F1"/>
            </a:endParaRPr>
          </a:p>
        </p:txBody>
      </p:sp>
    </p:spTree>
    <p:extLst>
      <p:ext uri="{BB962C8B-B14F-4D97-AF65-F5344CB8AC3E}">
        <p14:creationId xmlns:p14="http://schemas.microsoft.com/office/powerpoint/2010/main" val="249104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801D857-E3D7-30C7-B92A-0F5230B53F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B1621-AAFC-D1BB-113F-F38B5DFAD81F}"/>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6000" b="1" i="0" u="none" strike="noStrike" baseline="0" dirty="0">
                <a:latin typeface="F1"/>
              </a:rPr>
              <a:t>O rapaz devotou-se ao pai adotivo, com admirável carinho. Substituía-o em todas as atividades caseiras, lia-lhe os livros prediletos, </a:t>
            </a:r>
            <a:r>
              <a:rPr lang="pt-BR" sz="6000" b="1" i="0" u="none" strike="noStrike" baseline="0" dirty="0" err="1">
                <a:latin typeface="F1"/>
              </a:rPr>
              <a:t>descrevia-lhe</a:t>
            </a:r>
            <a:r>
              <a:rPr lang="pt-BR" sz="6000" b="1" i="0" u="none" strike="noStrike" baseline="0" dirty="0">
                <a:latin typeface="F1"/>
              </a:rPr>
              <a:t> a paisagem, rodeava-o de ternura...</a:t>
            </a:r>
            <a:endParaRPr lang="pt-BR" sz="400000" b="1" dirty="0">
              <a:latin typeface="F1"/>
            </a:endParaRPr>
          </a:p>
        </p:txBody>
      </p:sp>
    </p:spTree>
    <p:extLst>
      <p:ext uri="{BB962C8B-B14F-4D97-AF65-F5344CB8AC3E}">
        <p14:creationId xmlns:p14="http://schemas.microsoft.com/office/powerpoint/2010/main" val="340584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759ED13-4CFD-9215-57DA-7E2027508B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DB4DF-753E-F8B8-89F6-B9A556021E66}"/>
              </a:ext>
            </a:extLst>
          </p:cNvPr>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Com assentimento do chefe da casa, Ênio passou a dormir na residência singela, atento à posição de Blandina que reclamava assistência cuidadosa. Aquela flor de bondade e meiguice emurchecia lentamente ao sopro da morte.</a:t>
            </a:r>
          </a:p>
          <a:p>
            <a:pPr algn="l"/>
            <a:r>
              <a:rPr lang="pt-BR" sz="4400" b="1" i="0" u="none" strike="noStrike" baseline="0" dirty="0">
                <a:latin typeface="F1"/>
              </a:rPr>
              <a:t>Com efeito, numa noite fria e nublada, piorou de repente.</a:t>
            </a:r>
            <a:endParaRPr lang="pt-BR" sz="400000" b="1" dirty="0">
              <a:latin typeface="F1"/>
            </a:endParaRPr>
          </a:p>
        </p:txBody>
      </p:sp>
    </p:spTree>
    <p:extLst>
      <p:ext uri="{BB962C8B-B14F-4D97-AF65-F5344CB8AC3E}">
        <p14:creationId xmlns:p14="http://schemas.microsoft.com/office/powerpoint/2010/main" val="377968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B4DE4EA-709C-2954-C5E1-79FD7AE7D2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B2F8F-5437-7045-B6C5-FF36DDD74563}"/>
              </a:ext>
            </a:extLst>
          </p:cNvPr>
          <p:cNvSpPr>
            <a:spLocks noGrp="1"/>
          </p:cNvSpPr>
          <p:nvPr>
            <p:ph idx="1"/>
          </p:nvPr>
        </p:nvSpPr>
        <p:spPr>
          <a:xfrm>
            <a:off x="206189" y="1467708"/>
            <a:ext cx="11582400" cy="4700009"/>
          </a:xfrm>
          <a:solidFill>
            <a:schemeClr val="bg1"/>
          </a:solidFill>
        </p:spPr>
        <p:txBody>
          <a:bodyPr>
            <a:normAutofit/>
          </a:bodyPr>
          <a:lstStyle/>
          <a:p>
            <a:pPr algn="l"/>
            <a:r>
              <a:rPr lang="pt-BR" sz="6000" b="1" i="0" u="none" strike="noStrike" baseline="0" dirty="0">
                <a:latin typeface="F1"/>
              </a:rPr>
              <a:t>O ancião compreendeu que o fim havia chegado e rogou que </a:t>
            </a:r>
            <a:r>
              <a:rPr lang="pt-BR" sz="6000" b="1" i="0" u="none" strike="noStrike" baseline="0" dirty="0" err="1">
                <a:latin typeface="F1"/>
              </a:rPr>
              <a:t>Taciano</a:t>
            </a:r>
            <a:r>
              <a:rPr lang="pt-BR" sz="6000" b="1" i="0" u="none" strike="noStrike" baseline="0" dirty="0">
                <a:latin typeface="F1"/>
              </a:rPr>
              <a:t> viesse rápido abraçar a filha, para que lhe não faltasse o conforto da presença paterna à hora extrema.</a:t>
            </a:r>
            <a:endParaRPr lang="pt-BR" sz="400000" b="1" dirty="0">
              <a:latin typeface="F1"/>
            </a:endParaRPr>
          </a:p>
        </p:txBody>
      </p:sp>
    </p:spTree>
    <p:extLst>
      <p:ext uri="{BB962C8B-B14F-4D97-AF65-F5344CB8AC3E}">
        <p14:creationId xmlns:p14="http://schemas.microsoft.com/office/powerpoint/2010/main" val="300459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84B799A-4DE5-0D4E-340D-2CB3CDDB13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7CE0F-0C3F-676D-A744-1A3C5DA70E6F}"/>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err="1">
                <a:latin typeface="F1"/>
              </a:rPr>
              <a:t>Taciano</a:t>
            </a:r>
            <a:r>
              <a:rPr lang="pt-BR" sz="4400" b="1" i="0" u="none" strike="noStrike" baseline="0" dirty="0">
                <a:latin typeface="F1"/>
              </a:rPr>
              <a:t>, depois que ficara cego, julgou não sofreria tanto com a perda de Blandina, cuja afeição lhe constituía inapreciável tesouro. E pensava: não seria mais justo alegrar-se por vê-la exonerada do encargo de </a:t>
            </a:r>
            <a:r>
              <a:rPr lang="pt-BR" sz="4400" b="1" i="0" u="none" strike="noStrike" baseline="0" dirty="0" err="1">
                <a:latin typeface="F1"/>
              </a:rPr>
              <a:t>suportar-lhe</a:t>
            </a:r>
            <a:r>
              <a:rPr lang="pt-BR" sz="4400" b="1" i="0" u="none" strike="noStrike" baseline="0" dirty="0">
                <a:latin typeface="F1"/>
              </a:rPr>
              <a:t> as provas rudes? Por que conservá-la presa a um inválido? Como rejubilar-se, na expectativa de senti-la escravizada à pobreza e à miséria?</a:t>
            </a:r>
            <a:endParaRPr lang="pt-BR" sz="400000" b="1" dirty="0">
              <a:latin typeface="F1"/>
            </a:endParaRPr>
          </a:p>
        </p:txBody>
      </p:sp>
    </p:spTree>
    <p:extLst>
      <p:ext uri="{BB962C8B-B14F-4D97-AF65-F5344CB8AC3E}">
        <p14:creationId xmlns:p14="http://schemas.microsoft.com/office/powerpoint/2010/main" val="408915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336301"/>
            <a:ext cx="10614212" cy="3834130"/>
          </a:xfrm>
          <a:solidFill>
            <a:schemeClr val="bg1"/>
          </a:solidFill>
        </p:spPr>
        <p:txBody>
          <a:bodyPr>
            <a:normAutofit/>
          </a:bodyPr>
          <a:lstStyle/>
          <a:p>
            <a:pPr marL="0" indent="0" algn="ctr">
              <a:buNone/>
            </a:pPr>
            <a:r>
              <a:rPr lang="pt-BR" altLang="pt-BR" sz="4400" b="1" dirty="0">
                <a:solidFill>
                  <a:srgbClr val="002060"/>
                </a:solidFill>
                <a:latin typeface="Tahoma" panose="020B0604030504040204" pitchFamily="34" charset="0"/>
              </a:rPr>
              <a:t>AS VIRTUDES E OS VÍCIOS DOS PERSONAGENS DOS ROMANCES DE EMMANUEL</a:t>
            </a:r>
          </a:p>
          <a:p>
            <a:pPr marL="0" indent="0" algn="just">
              <a:buNone/>
            </a:pPr>
            <a:r>
              <a:rPr lang="pt-BR" sz="4400" b="1" dirty="0"/>
              <a:t>FEDERAÇÃO ESPÍRITA DO ESTADO DE MATO GROSSO – PROJETO </a:t>
            </a:r>
            <a:r>
              <a:rPr lang="pt-BR" sz="4400" b="1" dirty="0" err="1"/>
              <a:t>ESPIRITIZAR</a:t>
            </a:r>
            <a:endParaRPr lang="pt-BR" sz="4400" b="1" dirty="0"/>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D9BB41E-AB50-0FE7-CC13-68BEF51766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72106-CEB5-BB23-7D09-03E3D1DE12C0}"/>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Contudo, aquele apelo, dentro da noite alta, tivera sobre ele o efeito de uma punhalada mortal.</a:t>
            </a:r>
          </a:p>
          <a:p>
            <a:pPr algn="l"/>
            <a:r>
              <a:rPr lang="pt-BR" sz="3200" b="1" i="0" u="none" strike="noStrike" baseline="0" dirty="0">
                <a:latin typeface="F1"/>
              </a:rPr>
              <a:t>Acudiu, aflito, cambaleante...</a:t>
            </a:r>
          </a:p>
          <a:p>
            <a:pPr algn="l"/>
            <a:r>
              <a:rPr lang="pt-BR" sz="3200" b="1" i="0" u="none" strike="noStrike" baseline="0" dirty="0">
                <a:latin typeface="F1"/>
              </a:rPr>
              <a:t>Sentou-se no leito humilde e, auxiliado por Ênio, acariciou a agonizante, que não mais lhe ouvia as palavras de amor e chamamento... Apertou-a de encontro ao peito, qual se desejasse prendê-la ao próprio corpo, mas, como se apenas lhe esperasse o calor reconfortante, Blandina repousou, enfim, com a placidez de um anjo que adormece.</a:t>
            </a:r>
            <a:endParaRPr lang="pt-BR" sz="400000" b="1" dirty="0">
              <a:latin typeface="F1"/>
            </a:endParaRPr>
          </a:p>
        </p:txBody>
      </p:sp>
    </p:spTree>
    <p:extLst>
      <p:ext uri="{BB962C8B-B14F-4D97-AF65-F5344CB8AC3E}">
        <p14:creationId xmlns:p14="http://schemas.microsoft.com/office/powerpoint/2010/main" val="283053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6197255-CFC1-EF9D-56D5-0DCE08BE67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6A05C-1F94-9B30-BA48-118B034E2F3E}"/>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Desesperado, o filho de Varro gritou, desconsolado, desferindo amargas lamentações que se perdiam no seio da noite...</a:t>
            </a:r>
          </a:p>
          <a:p>
            <a:pPr algn="l"/>
            <a:r>
              <a:rPr lang="pt-BR" sz="4800" b="1" i="0" u="none" strike="noStrike" baseline="0" dirty="0">
                <a:latin typeface="F1"/>
              </a:rPr>
              <a:t>No dia seguinte, sob o patrocínio de </a:t>
            </a:r>
            <a:r>
              <a:rPr lang="pt-BR" sz="4800" b="1" i="0" u="none" strike="noStrike" baseline="0" dirty="0" err="1">
                <a:latin typeface="F1"/>
              </a:rPr>
              <a:t>Pudens</a:t>
            </a:r>
            <a:r>
              <a:rPr lang="pt-BR" sz="4800" b="1" i="0" u="none" strike="noStrike" baseline="0" dirty="0">
                <a:latin typeface="F1"/>
              </a:rPr>
              <a:t>, os funerais foram efetuados como a jovem desejara.</a:t>
            </a:r>
            <a:endParaRPr lang="pt-BR" sz="400000" b="1" dirty="0">
              <a:latin typeface="F1"/>
            </a:endParaRPr>
          </a:p>
        </p:txBody>
      </p:sp>
    </p:spTree>
    <p:extLst>
      <p:ext uri="{BB962C8B-B14F-4D97-AF65-F5344CB8AC3E}">
        <p14:creationId xmlns:p14="http://schemas.microsoft.com/office/powerpoint/2010/main" val="273099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F2ED80A-DFF5-6670-97FC-A128AF6100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FDC91-B045-B317-2627-075031DA46BD}"/>
              </a:ext>
            </a:extLst>
          </p:cNvPr>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O infortunado genitor, apoiando-se agora no filho adotivo, não obstante em desacordo íntimo com os cristãos, acompanhou os despojos da jovem e permaneceu nas dependências da igreja, sem coragem de voltar à antiga casinha.</a:t>
            </a:r>
            <a:endParaRPr lang="pt-BR" sz="400000" b="1" dirty="0">
              <a:latin typeface="F1"/>
            </a:endParaRPr>
          </a:p>
        </p:txBody>
      </p:sp>
    </p:spTree>
    <p:extLst>
      <p:ext uri="{BB962C8B-B14F-4D97-AF65-F5344CB8AC3E}">
        <p14:creationId xmlns:p14="http://schemas.microsoft.com/office/powerpoint/2010/main" val="138636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462999D-4117-0591-988C-51B5BE0945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727B5-A0AC-16B8-484A-F50871315C63}"/>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Agarrado à memória da filha, mandou fazer uma lápide de mármore, da qual se destacavam em alto relevo dois corações entrelaçados, com a formosa inscrição: Blandina Vive.</a:t>
            </a:r>
          </a:p>
          <a:p>
            <a:pPr algn="l"/>
            <a:r>
              <a:rPr lang="pt-BR" sz="3600" b="1" i="0" u="none" strike="noStrike" baseline="0" dirty="0">
                <a:latin typeface="F1"/>
              </a:rPr>
              <a:t>Amparado por Celso, ele mesmo quis ajudar a colocação da lembrança sobre o túmulo singelo e, ao término do serviço, tateou a legenda expressiva, fez o gesto de quem se abraçava ao sepulcro e, em seguida, suplicou, ajoelhado:</a:t>
            </a:r>
            <a:endParaRPr lang="pt-BR" sz="400000" b="1" dirty="0">
              <a:latin typeface="F1"/>
            </a:endParaRPr>
          </a:p>
        </p:txBody>
      </p:sp>
    </p:spTree>
    <p:extLst>
      <p:ext uri="{BB962C8B-B14F-4D97-AF65-F5344CB8AC3E}">
        <p14:creationId xmlns:p14="http://schemas.microsoft.com/office/powerpoint/2010/main" val="299534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F75C5FD-CF7F-B292-D84F-3FA23FFFD3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4BA16-19C7-47B7-38CA-361256C4C840}"/>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 Blandina, filha querida! de onde estiveres, sê de novo a minha luz! Estrela, acende teus raios para que eu possa caminhar! Estou só na Terra! Se outra vida existe, além da campa fria que te guarda, implacável, compadece-te de mim! Não permitas que a treva me envolva! Muitos vi partir para o estranho labirinto da morte!... Nunca, entretanto, senti tamanha sensação de abandono!...</a:t>
            </a:r>
            <a:endParaRPr lang="pt-BR" sz="400000" b="1" dirty="0">
              <a:latin typeface="F1"/>
            </a:endParaRPr>
          </a:p>
        </p:txBody>
      </p:sp>
    </p:spTree>
    <p:extLst>
      <p:ext uri="{BB962C8B-B14F-4D97-AF65-F5344CB8AC3E}">
        <p14:creationId xmlns:p14="http://schemas.microsoft.com/office/powerpoint/2010/main" val="266700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7A25275-AEC1-AEEB-A1F1-52B611C0B3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E1411-2643-D479-39B7-9A70A7353198}"/>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Filha abençoada, não me deixes, jamais! Livra-me do mal! Ensina-me a resistir contra os monstros da </a:t>
            </a:r>
            <a:r>
              <a:rPr lang="pt-BR" sz="4000" b="1" i="0" u="none" strike="noStrike" baseline="0" dirty="0" err="1">
                <a:latin typeface="F1"/>
              </a:rPr>
              <a:t>inconformação</a:t>
            </a:r>
            <a:r>
              <a:rPr lang="pt-BR" sz="4000" b="1" i="0" u="none" strike="noStrike" baseline="0" dirty="0">
                <a:latin typeface="F1"/>
              </a:rPr>
              <a:t> e do desânimo!... Mostra-me a bendita claridade da fé! Se erros tenho cometido sob a escura inspiração da vaidade e do orgulho, ajuda-me a encontrar a verdade! Adotaste uma crença para a qual não me preparei... Escolheste um caminho diferente do nosso, todavia, filha inolvidável, não poderias enganar-te!...</a:t>
            </a:r>
            <a:endParaRPr lang="pt-BR" sz="400000" b="1" dirty="0">
              <a:latin typeface="F1"/>
            </a:endParaRPr>
          </a:p>
        </p:txBody>
      </p:sp>
    </p:spTree>
    <p:extLst>
      <p:ext uri="{BB962C8B-B14F-4D97-AF65-F5344CB8AC3E}">
        <p14:creationId xmlns:p14="http://schemas.microsoft.com/office/powerpoint/2010/main" val="110813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E014CD5-C04F-7B80-311C-CAC1656720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3778A-CF82-37C3-8326-97D7BE09C118}"/>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Se encontraste o Mestre que esperavas, renova-me o coração para que me coloque também ao encontro dele!... Não conheço os deuses, em cuja existência ainda creio, mas tive a felicidade de conhecer-te e em ti confio infinitamente!... Ampara-me! Soergue minha alma abatida! Volta Blandina! Não vês agora que teu pai está cego? Enquanto permanecias no mundo, tive a presunção de guiar-te!... Hoje, porém, sou um mendigo de teu arrimo! Filha bem-amada, vive comigo para sempre!...</a:t>
            </a:r>
            <a:endParaRPr lang="pt-BR" sz="400000" b="1" dirty="0">
              <a:latin typeface="F1"/>
            </a:endParaRPr>
          </a:p>
        </p:txBody>
      </p:sp>
    </p:spTree>
    <p:extLst>
      <p:ext uri="{BB962C8B-B14F-4D97-AF65-F5344CB8AC3E}">
        <p14:creationId xmlns:p14="http://schemas.microsoft.com/office/powerpoint/2010/main" val="2468478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5E3284B-017A-0C4E-C8E9-3BD898A97B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4D5E4-3D6B-E281-817A-5E49E2CC0C1B}"/>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Calou-se a voz dele na estreita necrópole, abafada por um temporal de lágrimas... </a:t>
            </a:r>
          </a:p>
          <a:p>
            <a:pPr algn="l"/>
            <a:r>
              <a:rPr lang="pt-BR" sz="4000" b="1" i="0" u="none" strike="noStrike" baseline="0" dirty="0">
                <a:latin typeface="F1"/>
              </a:rPr>
              <a:t>Foi então que Celso o recolheu nos braços amorosos, beijou-o com indizível carinho e falou, confiante: </a:t>
            </a:r>
            <a:endParaRPr lang="pt-BR" sz="4000" b="1" i="0" u="none" strike="noStrike" baseline="0" dirty="0">
              <a:latin typeface="F0"/>
            </a:endParaRPr>
          </a:p>
          <a:p>
            <a:pPr algn="l"/>
            <a:r>
              <a:rPr lang="pt-BR" sz="4000" b="1" i="0" u="none" strike="noStrike" baseline="0" dirty="0">
                <a:latin typeface="F1"/>
              </a:rPr>
              <a:t>— Meu pai, o senhor nunca estará sozinho... </a:t>
            </a:r>
          </a:p>
          <a:p>
            <a:pPr algn="l"/>
            <a:r>
              <a:rPr lang="pt-BR" sz="4000" b="1" i="0" u="none" strike="noStrike" baseline="0" dirty="0">
                <a:latin typeface="F1"/>
              </a:rPr>
              <a:t>Amparando-se nele, </a:t>
            </a:r>
            <a:r>
              <a:rPr lang="pt-BR" sz="4000" b="1" i="0" u="none" strike="noStrike" baseline="0" dirty="0" err="1">
                <a:latin typeface="F1"/>
              </a:rPr>
              <a:t>Taciano</a:t>
            </a:r>
            <a:r>
              <a:rPr lang="pt-BR" sz="4000" b="1" i="0" u="none" strike="noStrike" baseline="0" dirty="0">
                <a:latin typeface="F1"/>
              </a:rPr>
              <a:t>, esmagado de dor, afastou-se da cripta, trêmulo e hesitante.</a:t>
            </a:r>
            <a:endParaRPr lang="pt-BR" sz="400000" b="1" dirty="0">
              <a:latin typeface="F1"/>
            </a:endParaRPr>
          </a:p>
        </p:txBody>
      </p:sp>
    </p:spTree>
    <p:extLst>
      <p:ext uri="{BB962C8B-B14F-4D97-AF65-F5344CB8AC3E}">
        <p14:creationId xmlns:p14="http://schemas.microsoft.com/office/powerpoint/2010/main" val="207013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8169C80-2154-3C1B-5B8E-C0AFE1A4F8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494DC-E7F0-E21E-B60F-21AAA7B02065}"/>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Não longe, pequena assembléia entoava hinos cristãos, nas preces vespertinas...</a:t>
            </a:r>
          </a:p>
          <a:p>
            <a:pPr algn="l"/>
            <a:r>
              <a:rPr lang="pt-BR" sz="4000" b="1" i="0" u="none" strike="noStrike" baseline="0" dirty="0">
                <a:latin typeface="F1"/>
              </a:rPr>
              <a:t>O desventurado cego, apesar de haver encontrado ali o espontâneo acolhimento dos aprendizes do Evangelho, reconhecia que a sua existência não podia encerrar-se naquele santuário de princípios diversos dos dele e concluiu que o destino inexorável o convidava a caminhar...</a:t>
            </a:r>
            <a:endParaRPr lang="pt-BR" sz="400000" b="1" dirty="0">
              <a:latin typeface="F1"/>
            </a:endParaRPr>
          </a:p>
        </p:txBody>
      </p:sp>
    </p:spTree>
    <p:extLst>
      <p:ext uri="{BB962C8B-B14F-4D97-AF65-F5344CB8AC3E}">
        <p14:creationId xmlns:p14="http://schemas.microsoft.com/office/powerpoint/2010/main" val="356899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68A08A4-A184-B257-8657-43400D3A7B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AE5F1-C150-DA6C-7D8D-9A8401410636}"/>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Depois de alguns dias de meditação, na dependência da igreja, </a:t>
            </a:r>
            <a:r>
              <a:rPr lang="pt-BR" sz="3200" b="1" i="0" u="none" strike="noStrike" baseline="0" dirty="0" err="1">
                <a:latin typeface="F1"/>
              </a:rPr>
              <a:t>Taciano</a:t>
            </a:r>
            <a:r>
              <a:rPr lang="pt-BR" sz="3200" b="1" i="0" u="none" strike="noStrike" baseline="0" dirty="0">
                <a:latin typeface="F1"/>
              </a:rPr>
              <a:t> entendeu-se com o velho Ênio, que lhe anotou as ponderações, atencioso.</a:t>
            </a:r>
          </a:p>
          <a:p>
            <a:pPr algn="l"/>
            <a:r>
              <a:rPr lang="pt-BR" sz="3200" b="1" i="0" u="none" strike="noStrike" baseline="0" dirty="0">
                <a:latin typeface="F1"/>
              </a:rPr>
              <a:t>Embora cego, não se conformava em pesar no orçamento da instituição. Não sabia como agradecer o devotamento de </a:t>
            </a:r>
            <a:r>
              <a:rPr lang="pt-BR" sz="3200" b="1" i="0" u="none" strike="noStrike" baseline="0" dirty="0" err="1">
                <a:latin typeface="F1"/>
              </a:rPr>
              <a:t>Pudens</a:t>
            </a:r>
            <a:r>
              <a:rPr lang="pt-BR" sz="3200" b="1" i="0" u="none" strike="noStrike" baseline="0" dirty="0">
                <a:latin typeface="F1"/>
              </a:rPr>
              <a:t>, que se fizera credor do seu melhor carinho. Se pudesse, ali permaneceria ao lado dele, a servi-lo com dedicação e respeito, até ao fim dos dias que lhe restassem na Terra. Entretanto, não se achava só. Precisava cuidar do futuro de Quinto Celso e, em razão disso, não lhe cabia demorar-se.</a:t>
            </a:r>
            <a:endParaRPr lang="pt-BR" sz="400000" b="1" dirty="0">
              <a:latin typeface="F1"/>
            </a:endParaRPr>
          </a:p>
        </p:txBody>
      </p:sp>
    </p:spTree>
    <p:extLst>
      <p:ext uri="{BB962C8B-B14F-4D97-AF65-F5344CB8AC3E}">
        <p14:creationId xmlns:p14="http://schemas.microsoft.com/office/powerpoint/2010/main" val="126653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O rapaz esmerou-se por ocultar o acontecimento doloroso a Blandina e prestou ao pai adotivo os serviços assistenciais ao seu alcance. Reconhecendo-se, porém, infinitamente só para resolver por conta própria, valeu-se do cavalo que costumava servi-lo e correu ao abrigo dos cristãos.</a:t>
            </a:r>
          </a:p>
          <a:p>
            <a:pPr algn="l"/>
            <a:r>
              <a:rPr lang="pt-BR" sz="4000" b="1" i="0" u="none" strike="noStrike" baseline="0" dirty="0">
                <a:latin typeface="F1"/>
              </a:rPr>
              <a:t>O velho Ênio ouviu-lhe as notícias, </a:t>
            </a:r>
            <a:r>
              <a:rPr lang="pt-BR" sz="4000" b="1" i="0" u="none" strike="noStrike" baseline="0" dirty="0" err="1">
                <a:latin typeface="F1"/>
              </a:rPr>
              <a:t>compadecidamente</a:t>
            </a:r>
            <a:r>
              <a:rPr lang="pt-BR" sz="4000" b="1" i="0" u="none" strike="noStrike" baseline="0" dirty="0">
                <a:latin typeface="F1"/>
              </a:rPr>
              <a:t>.</a:t>
            </a:r>
            <a:endParaRPr lang="pt-BR" sz="400000" b="1" dirty="0">
              <a:latin typeface="F1"/>
            </a:endParaRPr>
          </a:p>
        </p:txBody>
      </p:sp>
    </p:spTree>
    <p:extLst>
      <p:ext uri="{BB962C8B-B14F-4D97-AF65-F5344CB8AC3E}">
        <p14:creationId xmlns:p14="http://schemas.microsoft.com/office/powerpoint/2010/main" val="1977361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F28067A-7D44-15BD-B339-FA46E97D83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9EDAC0-E378-45DD-4F77-B98CA8342756}"/>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Contudo, acentuava triste, não desejava tornar à casinha do bosque. As reminiscências da filha atassalhavam-lhe o coração. A ausência de Blandina trouxera-lhe um vácuo irremediável.</a:t>
            </a:r>
          </a:p>
          <a:p>
            <a:pPr algn="l"/>
            <a:r>
              <a:rPr lang="pt-BR" sz="3600" b="1" i="0" u="none" strike="noStrike" baseline="0" dirty="0">
                <a:latin typeface="F1"/>
              </a:rPr>
              <a:t>Confiaria, desse modo, a Ênio os valiosos arquivos de Basílio e venderia a residência, os carros e os cavalos. Com o produto da transação, pagaria as dívidas em que se empenhara, transferindo-se com o filho para Roma.</a:t>
            </a:r>
            <a:endParaRPr lang="pt-BR" sz="400000" b="1" dirty="0">
              <a:latin typeface="F1"/>
            </a:endParaRPr>
          </a:p>
        </p:txBody>
      </p:sp>
    </p:spTree>
    <p:extLst>
      <p:ext uri="{BB962C8B-B14F-4D97-AF65-F5344CB8AC3E}">
        <p14:creationId xmlns:p14="http://schemas.microsoft.com/office/powerpoint/2010/main" val="266526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07BF685-7EBC-317A-D2D7-FBCD9F57F9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68EDE-5271-ED20-CE92-01F42842CD9B}"/>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Tinha por lá a filha mais velha. Lucila nunca se afinara integralmente com ele, mas isto não a levaria a trair a voz do sangue. Era rica e decerto se compadeceria da situação a que fora arrojado. Indubitavelmente não lhe negaria proteção, quando lhe visse a penúria. </a:t>
            </a:r>
          </a:p>
          <a:p>
            <a:pPr algn="l"/>
            <a:r>
              <a:rPr lang="pt-BR" sz="4000" b="1" i="0" u="none" strike="noStrike" baseline="0" dirty="0">
                <a:latin typeface="F1"/>
              </a:rPr>
              <a:t>Pretendia, assim, colocar-se sob o patrocínio dela, em companhia do filho adotivo, cuja idade reclamava atenção.</a:t>
            </a:r>
            <a:endParaRPr lang="pt-BR" sz="400000" b="1" dirty="0">
              <a:latin typeface="F1"/>
            </a:endParaRPr>
          </a:p>
        </p:txBody>
      </p:sp>
    </p:spTree>
    <p:extLst>
      <p:ext uri="{BB962C8B-B14F-4D97-AF65-F5344CB8AC3E}">
        <p14:creationId xmlns:p14="http://schemas.microsoft.com/office/powerpoint/2010/main" val="193180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0CF602F-D3B7-EBCF-AAD0-E72376F8E4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BBDB8-5D4F-A733-8404-2E413DC4B23F}"/>
              </a:ext>
            </a:extLst>
          </p:cNvPr>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3600" b="1" i="0" u="none" strike="noStrike" baseline="0" dirty="0">
                <a:latin typeface="F1"/>
              </a:rPr>
              <a:t>Em Roma, com as relações de que ainda julgava dispor, situaria o rapaz em condições honrosas para aguardar dignamente o futuro...</a:t>
            </a:r>
          </a:p>
          <a:p>
            <a:pPr algn="l"/>
            <a:r>
              <a:rPr lang="pt-BR" sz="3600" b="1" i="0" u="none" strike="noStrike" baseline="0" dirty="0" err="1">
                <a:latin typeface="F1"/>
              </a:rPr>
              <a:t>Pudens</a:t>
            </a:r>
            <a:r>
              <a:rPr lang="pt-BR" sz="3600" b="1" i="0" u="none" strike="noStrike" baseline="0" dirty="0">
                <a:latin typeface="F1"/>
              </a:rPr>
              <a:t> </a:t>
            </a:r>
            <a:r>
              <a:rPr lang="pt-BR" sz="3600" b="1" i="0" u="none" strike="noStrike" baseline="0" dirty="0" err="1">
                <a:latin typeface="F1"/>
              </a:rPr>
              <a:t>escutou-lhe</a:t>
            </a:r>
            <a:r>
              <a:rPr lang="pt-BR" sz="3600" b="1" i="0" u="none" strike="noStrike" baseline="0" dirty="0">
                <a:latin typeface="F1"/>
              </a:rPr>
              <a:t> os planos e não se opôs à realização deles.</a:t>
            </a:r>
          </a:p>
          <a:p>
            <a:pPr algn="l"/>
            <a:r>
              <a:rPr lang="pt-BR" sz="3600" b="1" i="0" u="none" strike="noStrike" baseline="0" dirty="0">
                <a:latin typeface="F1"/>
              </a:rPr>
              <a:t>Reiterou-lhe, porém, a sua amizade e simpatia, ofertando-lhe os préstimos. Por que a aventura de tão longa viagem para recomeçar a vida? A igreja poderia incumbir-se, discretamente, da educação de Celso, e ele mesmo, </a:t>
            </a:r>
            <a:r>
              <a:rPr lang="pt-BR" sz="3600" b="1" i="0" u="none" strike="noStrike" baseline="0" dirty="0" err="1">
                <a:latin typeface="F1"/>
              </a:rPr>
              <a:t>Taciano</a:t>
            </a:r>
            <a:r>
              <a:rPr lang="pt-BR" sz="3600" b="1" i="0" u="none" strike="noStrike" baseline="0" dirty="0">
                <a:latin typeface="F1"/>
              </a:rPr>
              <a:t>, não estaria sem trabalho. Havia doentes a consolar, imensidade de serviços a fazer...</a:t>
            </a:r>
            <a:endParaRPr lang="pt-BR" sz="400000" b="1" dirty="0">
              <a:latin typeface="F1"/>
            </a:endParaRPr>
          </a:p>
        </p:txBody>
      </p:sp>
    </p:spTree>
    <p:extLst>
      <p:ext uri="{BB962C8B-B14F-4D97-AF65-F5344CB8AC3E}">
        <p14:creationId xmlns:p14="http://schemas.microsoft.com/office/powerpoint/2010/main" val="3297531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B181755-3FA8-63FB-DBCB-637F4FA172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F586F-162D-830D-09E8-D55AAEA8325E}"/>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O viúvo de Helena, contudo, não renunciara, de todo, ao orgulho de classe. Alcançara alguma tolerância, mas achava-se ainda longe do verdadeiro desprendimento de si mesmo.</a:t>
            </a:r>
          </a:p>
          <a:p>
            <a:pPr algn="l"/>
            <a:r>
              <a:rPr lang="pt-BR" sz="4000" b="1" i="0" u="none" strike="noStrike" baseline="0" dirty="0">
                <a:latin typeface="F1"/>
              </a:rPr>
              <a:t>Não exporia Celso ao flagelo das perseguições periódicas. Amava-o bastante para arrojá-lo, sem defesa, à desconsideração social. Senti-lo-ia mais seguro na grande metrópole.</a:t>
            </a:r>
            <a:endParaRPr lang="pt-BR" sz="400000" b="1" dirty="0">
              <a:latin typeface="F1"/>
            </a:endParaRPr>
          </a:p>
        </p:txBody>
      </p:sp>
    </p:spTree>
    <p:extLst>
      <p:ext uri="{BB962C8B-B14F-4D97-AF65-F5344CB8AC3E}">
        <p14:creationId xmlns:p14="http://schemas.microsoft.com/office/powerpoint/2010/main" val="19124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5F1CFB5-DC12-4F09-8A76-3E9AD2E82E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CB22E-B539-E9C7-6A93-BEFEB6CB3D02}"/>
              </a:ext>
            </a:extLst>
          </p:cNvPr>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Possuía em Roma não apenas a filha, que, certamente, lhes garantiria a subsistência, mas também poderosos amigos, com marcada influência na Corte.</a:t>
            </a:r>
          </a:p>
          <a:p>
            <a:pPr algn="l"/>
            <a:r>
              <a:rPr lang="pt-BR" sz="4800" b="1" i="0" u="none" strike="noStrike" baseline="0" dirty="0">
                <a:latin typeface="F1"/>
              </a:rPr>
              <a:t>Contaria com os elos do passado para encaminhar o filho adotivo na vida pública.</a:t>
            </a:r>
            <a:endParaRPr lang="pt-BR" sz="400000" b="1" dirty="0">
              <a:latin typeface="F1"/>
            </a:endParaRPr>
          </a:p>
        </p:txBody>
      </p:sp>
    </p:spTree>
    <p:extLst>
      <p:ext uri="{BB962C8B-B14F-4D97-AF65-F5344CB8AC3E}">
        <p14:creationId xmlns:p14="http://schemas.microsoft.com/office/powerpoint/2010/main" val="166383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C598A84-AF7B-4D08-244F-D723E4244F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D5E1C-161B-BBD8-15FF-1A023C2CFD51}"/>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Quinto Celso era senhor de primorosa inteligência. Ligara-se a ele pelos mais íntimos laços do carinho e da confiança. Estimava-o com excessos de zelo, de ternura... Desde o instante em que o recebera das mãos de Lívia, de partida para as regiões da morte, nele descobrira uma jóia valiosa para o escrínio vivo de sua alma. Habitualmente, refletia no mistério da comunhão sublime e perfeita em que se entrelaçavam.</a:t>
            </a:r>
            <a:endParaRPr lang="pt-BR" sz="400000" b="1" dirty="0">
              <a:latin typeface="F1"/>
            </a:endParaRPr>
          </a:p>
        </p:txBody>
      </p:sp>
    </p:spTree>
    <p:extLst>
      <p:ext uri="{BB962C8B-B14F-4D97-AF65-F5344CB8AC3E}">
        <p14:creationId xmlns:p14="http://schemas.microsoft.com/office/powerpoint/2010/main" val="4293151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B99A31A-AA0F-CFEC-570D-CBB3D4B975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BFB2A-37BD-EF21-0605-AE9CE2669CBE}"/>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3600" b="1" i="0" u="none" strike="noStrike" baseline="0" dirty="0">
                <a:latin typeface="F1"/>
              </a:rPr>
              <a:t>Tinha a idéia de haver reencontrado um amor celeste que o tempo não conseguira apagar. Ouvindo-o, embevecido, julgava, muitas vezes, que recuperara a companhia paternal. </a:t>
            </a:r>
            <a:endParaRPr lang="pt-BR" sz="3600" b="1" i="0" u="none" strike="noStrike" baseline="0" dirty="0">
              <a:latin typeface="F0"/>
            </a:endParaRPr>
          </a:p>
          <a:p>
            <a:pPr algn="l"/>
            <a:r>
              <a:rPr lang="pt-BR" sz="3600" b="1" i="0" u="none" strike="noStrike" baseline="0" dirty="0">
                <a:latin typeface="F1"/>
              </a:rPr>
              <a:t>Aquela sensatez na apreciação da vida, aquela cultura polimórfica e aquelas facilidades de expressão, características da conversação do filho adotivo, recordavam-lhe os inesquecíveis entendimentos com Quinto Varro nos jardins da residência do padrasto. A graça e a lógica, a compreensão e a sabedoria inata eram as mesmas.</a:t>
            </a:r>
            <a:endParaRPr lang="pt-BR" sz="400000" b="1" dirty="0">
              <a:latin typeface="F1"/>
            </a:endParaRPr>
          </a:p>
        </p:txBody>
      </p:sp>
    </p:spTree>
    <p:extLst>
      <p:ext uri="{BB962C8B-B14F-4D97-AF65-F5344CB8AC3E}">
        <p14:creationId xmlns:p14="http://schemas.microsoft.com/office/powerpoint/2010/main" val="1135498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FCF3CD8-1ACF-6E3A-BCF2-E83685BE5A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1DFC8-7335-D606-7AB5-19A47FA2EFE5}"/>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4400" b="1" i="0" u="none" strike="noStrike" baseline="0" dirty="0">
                <a:latin typeface="F1"/>
              </a:rPr>
              <a:t>Inexplicavelmente, passara a raciocinar pela cabeça do jovem, nos grandes momentos de luta. Buscava nele, instintivamente, a palavra final nos assuntos graves e a orientação adequada no caminho espinhoso. Amava-o com todos os recursos afetivos de sua alma obstinada e bravia, mas leal e sincera. Somente por ele queria agora viver e porfiar nas lides amargas do mundo.</a:t>
            </a:r>
            <a:endParaRPr lang="pt-BR" sz="400000" b="1" dirty="0">
              <a:latin typeface="F1"/>
            </a:endParaRPr>
          </a:p>
        </p:txBody>
      </p:sp>
    </p:spTree>
    <p:extLst>
      <p:ext uri="{BB962C8B-B14F-4D97-AF65-F5344CB8AC3E}">
        <p14:creationId xmlns:p14="http://schemas.microsoft.com/office/powerpoint/2010/main" val="122797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4BF8193-9D33-6811-D5A7-68AE3B500B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B9B2E-9F3C-D062-CCAC-8A8355671A44}"/>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Como relegá-lo, pois, a incerto destino em </a:t>
            </a:r>
            <a:r>
              <a:rPr lang="pt-BR" sz="4400" b="1" i="0" u="none" strike="noStrike" baseline="0" dirty="0" err="1">
                <a:latin typeface="F1"/>
              </a:rPr>
              <a:t>Lião</a:t>
            </a:r>
            <a:r>
              <a:rPr lang="pt-BR" sz="4400" b="1" i="0" u="none" strike="noStrike" baseline="0" dirty="0">
                <a:latin typeface="F1"/>
              </a:rPr>
              <a:t>? Ênio verificou que não lhe competia argumentar. O Cristianismo ainda era considerado fora da lei. As represálias de ordem política caíam invariavelmente de surpresa sobre o ânimo dos adeptos. Não seria lícito, pois, forçar uma solução tendente a </a:t>
            </a:r>
            <a:r>
              <a:rPr lang="pt-BR" sz="4400" b="1" i="0" u="none" strike="noStrike" baseline="0" dirty="0" err="1">
                <a:latin typeface="F1"/>
              </a:rPr>
              <a:t>favorecer-lhe</a:t>
            </a:r>
            <a:r>
              <a:rPr lang="pt-BR" sz="4400" b="1" i="0" u="none" strike="noStrike" baseline="0" dirty="0">
                <a:latin typeface="F1"/>
              </a:rPr>
              <a:t> os pontos de vista.</a:t>
            </a:r>
            <a:endParaRPr lang="pt-BR" sz="400000" b="1" dirty="0">
              <a:latin typeface="F1"/>
            </a:endParaRPr>
          </a:p>
        </p:txBody>
      </p:sp>
    </p:spTree>
    <p:extLst>
      <p:ext uri="{BB962C8B-B14F-4D97-AF65-F5344CB8AC3E}">
        <p14:creationId xmlns:p14="http://schemas.microsoft.com/office/powerpoint/2010/main" val="207088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F8A3846-7AB9-3FC0-37E9-0ABD16137F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BEE2-1197-AA04-BE40-E10797D42F66}"/>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Celso, convidado a opinar, asseverou que somente lhe interessava o contentamento paterno. Seguiria </a:t>
            </a:r>
            <a:r>
              <a:rPr lang="pt-BR" sz="3200" b="1" i="0" u="none" strike="noStrike" baseline="0" dirty="0" err="1">
                <a:latin typeface="F1"/>
              </a:rPr>
              <a:t>Taciano</a:t>
            </a:r>
            <a:r>
              <a:rPr lang="pt-BR" sz="3200" b="1" i="0" u="none" strike="noStrike" baseline="0" dirty="0">
                <a:latin typeface="F1"/>
              </a:rPr>
              <a:t> com a fidelidade de sempre. </a:t>
            </a:r>
          </a:p>
          <a:p>
            <a:pPr algn="l"/>
            <a:r>
              <a:rPr lang="pt-BR" sz="3200" b="1" i="0" u="none" strike="noStrike" baseline="0" dirty="0">
                <a:latin typeface="F1"/>
              </a:rPr>
              <a:t>O infortunado patrício, desse modo, passou do plano à ação.</a:t>
            </a:r>
          </a:p>
          <a:p>
            <a:pPr algn="l"/>
            <a:r>
              <a:rPr lang="pt-BR" sz="3200" b="1" i="0" u="none" strike="noStrike" baseline="0" dirty="0">
                <a:latin typeface="F1"/>
              </a:rPr>
              <a:t>Vendeu a casa, as bigas e os animais que lhe pertenciam ao novo senhor da antiga Vila </a:t>
            </a:r>
            <a:r>
              <a:rPr lang="pt-BR" sz="3200" b="1" i="0" u="none" strike="noStrike" baseline="0" dirty="0" err="1">
                <a:latin typeface="F1"/>
              </a:rPr>
              <a:t>Vetúrio</a:t>
            </a:r>
            <a:r>
              <a:rPr lang="pt-BR" sz="3200" b="1" i="0" u="none" strike="noStrike" baseline="0" dirty="0">
                <a:latin typeface="F1"/>
              </a:rPr>
              <a:t>, entretanto, o dinheiro recebido de </a:t>
            </a:r>
            <a:r>
              <a:rPr lang="pt-BR" sz="3200" b="1" dirty="0" err="1">
                <a:latin typeface="F1"/>
              </a:rPr>
              <a:t>Á</a:t>
            </a:r>
            <a:r>
              <a:rPr lang="pt-BR" sz="3200" b="1" i="0" u="none" strike="noStrike" baseline="0" dirty="0" err="1">
                <a:latin typeface="F1"/>
              </a:rPr>
              <a:t>lcio</a:t>
            </a:r>
            <a:r>
              <a:rPr lang="pt-BR" sz="3200" b="1" i="0" u="none" strike="noStrike" baseline="0" dirty="0">
                <a:latin typeface="F1"/>
              </a:rPr>
              <a:t> mal chegou para o pagamento dos débitos contraídos. Restava-lhe apenas o suficiente para a viagem. </a:t>
            </a:r>
          </a:p>
          <a:p>
            <a:pPr algn="l"/>
            <a:r>
              <a:rPr lang="pt-BR" sz="3200" b="1" i="0" u="none" strike="noStrike" baseline="0" dirty="0">
                <a:latin typeface="F1"/>
              </a:rPr>
              <a:t>Ainda assim, não se lhe modificou o projeto.</a:t>
            </a:r>
            <a:endParaRPr lang="pt-BR" sz="400000" b="1" dirty="0">
              <a:latin typeface="F1"/>
            </a:endParaRPr>
          </a:p>
        </p:txBody>
      </p:sp>
    </p:spTree>
    <p:extLst>
      <p:ext uri="{BB962C8B-B14F-4D97-AF65-F5344CB8AC3E}">
        <p14:creationId xmlns:p14="http://schemas.microsoft.com/office/powerpoint/2010/main" val="230489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2E35C12-19F5-F2A6-78BF-2BD17283CC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A3D4C-DAE6-8FCF-1ACC-C10D221721A7}"/>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Recambiou Celso ao lar e tomou um carro para acudir ao ferido. Em pouco tempo, assumia a direção da casinha do bosque por força das circunstâncias.</a:t>
            </a:r>
          </a:p>
          <a:p>
            <a:pPr algn="l"/>
            <a:r>
              <a:rPr lang="pt-BR" sz="4000" b="1" i="0" u="none" strike="noStrike" baseline="0" dirty="0">
                <a:latin typeface="F1"/>
              </a:rPr>
              <a:t>Transportou consigo os unguentos curativos de que podia dispor e, munido de panos de linho, começou a limpar as escoriações que ainda sangravam, mas, tomado de penosas apreensões, verificou que </a:t>
            </a:r>
            <a:r>
              <a:rPr lang="pt-BR" sz="4000" b="1" i="0" u="none" strike="noStrike" baseline="0" dirty="0" err="1">
                <a:latin typeface="F1"/>
              </a:rPr>
              <a:t>Taciano</a:t>
            </a:r>
            <a:r>
              <a:rPr lang="pt-BR" sz="4000" b="1" i="0" u="none" strike="noStrike" baseline="0" dirty="0">
                <a:latin typeface="F1"/>
              </a:rPr>
              <a:t> estava cego.</a:t>
            </a:r>
            <a:endParaRPr lang="pt-BR" sz="400000" b="1" dirty="0">
              <a:latin typeface="F1"/>
            </a:endParaRPr>
          </a:p>
        </p:txBody>
      </p:sp>
    </p:spTree>
    <p:extLst>
      <p:ext uri="{BB962C8B-B14F-4D97-AF65-F5344CB8AC3E}">
        <p14:creationId xmlns:p14="http://schemas.microsoft.com/office/powerpoint/2010/main" val="88260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AEB739D-2B9C-AC81-A95E-C0A9AC85FB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462E1-7E11-62FA-4CD0-F2285CF58DDA}"/>
              </a:ext>
            </a:extLst>
          </p:cNvPr>
          <p:cNvSpPr>
            <a:spLocks noGrp="1"/>
          </p:cNvSpPr>
          <p:nvPr>
            <p:ph idx="1"/>
          </p:nvPr>
        </p:nvSpPr>
        <p:spPr>
          <a:xfrm>
            <a:off x="206189" y="1467708"/>
            <a:ext cx="11582400" cy="4700009"/>
          </a:xfrm>
          <a:solidFill>
            <a:schemeClr val="bg1"/>
          </a:solidFill>
        </p:spPr>
        <p:txBody>
          <a:bodyPr>
            <a:normAutofit/>
          </a:bodyPr>
          <a:lstStyle/>
          <a:p>
            <a:pPr algn="l"/>
            <a:r>
              <a:rPr lang="pt-BR" sz="5400" b="1" i="0" u="none" strike="noStrike" baseline="0" dirty="0" err="1">
                <a:latin typeface="F1"/>
              </a:rPr>
              <a:t>Lião</a:t>
            </a:r>
            <a:r>
              <a:rPr lang="pt-BR" sz="5400" b="1" i="0" u="none" strike="noStrike" baseline="0" dirty="0">
                <a:latin typeface="F1"/>
              </a:rPr>
              <a:t> asfixiava-o.</a:t>
            </a:r>
          </a:p>
          <a:p>
            <a:pPr algn="l"/>
            <a:r>
              <a:rPr lang="pt-BR" sz="5400" b="1" i="0" u="none" strike="noStrike" baseline="0" dirty="0">
                <a:latin typeface="F1"/>
              </a:rPr>
              <a:t>A saudade de Blandina e a cegueira inesperada </a:t>
            </a:r>
            <a:r>
              <a:rPr lang="pt-BR" sz="5400" b="1" i="0" u="none" strike="noStrike" baseline="0" dirty="0" err="1">
                <a:latin typeface="F1"/>
              </a:rPr>
              <a:t>constringiam-lhe</a:t>
            </a:r>
            <a:r>
              <a:rPr lang="pt-BR" sz="5400" b="1" i="0" u="none" strike="noStrike" baseline="0" dirty="0">
                <a:latin typeface="F1"/>
              </a:rPr>
              <a:t> o coração. Desejava retirar-se dali, expandir-se, desalojar o próprio pensamento e tudo esquecer.</a:t>
            </a:r>
            <a:endParaRPr lang="pt-BR" sz="400000" b="1" dirty="0">
              <a:latin typeface="F1"/>
            </a:endParaRPr>
          </a:p>
        </p:txBody>
      </p:sp>
    </p:spTree>
    <p:extLst>
      <p:ext uri="{BB962C8B-B14F-4D97-AF65-F5344CB8AC3E}">
        <p14:creationId xmlns:p14="http://schemas.microsoft.com/office/powerpoint/2010/main" val="2153808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82756DC-CD9B-DD03-F7BB-7481E2910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C5E40-1322-28BE-AB21-5C56D8FB7450}"/>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err="1">
                <a:latin typeface="F1"/>
              </a:rPr>
              <a:t>Pudens</a:t>
            </a:r>
            <a:r>
              <a:rPr lang="pt-BR" sz="3600" b="1" i="0" u="none" strike="noStrike" baseline="0" dirty="0">
                <a:latin typeface="F1"/>
              </a:rPr>
              <a:t>, no entanto, generoso e precavido, entendeu-se com Celso e deu-lhe uma carta para um amigo humilde, mas sincero, que morava na via de </a:t>
            </a:r>
            <a:r>
              <a:rPr lang="pt-BR" sz="3600" b="1" i="0" u="none" strike="noStrike" baseline="0" dirty="0" err="1">
                <a:latin typeface="F1"/>
              </a:rPr>
              <a:t>Óstia</a:t>
            </a:r>
            <a:r>
              <a:rPr lang="pt-BR" sz="3600" b="1" i="0" u="none" strike="noStrike" baseline="0" dirty="0">
                <a:latin typeface="F1"/>
              </a:rPr>
              <a:t>. O pai adotivo levava reduzidas possibilidades. Talvez precisassem do concurso de alguém, antes do primeiro contato com a viúva de </a:t>
            </a:r>
            <a:r>
              <a:rPr lang="pt-BR" sz="3600" b="1" i="0" u="none" strike="noStrike" baseline="0" dirty="0" err="1">
                <a:latin typeface="F1"/>
              </a:rPr>
              <a:t>Galba</a:t>
            </a:r>
            <a:r>
              <a:rPr lang="pt-BR" sz="3600" b="1" i="0" u="none" strike="noStrike" baseline="0" dirty="0">
                <a:latin typeface="F1"/>
              </a:rPr>
              <a:t>. Assim, na hipótese de qualquer dificuldade, poderiam recorrer a Trato Marcelino, velho cristão abandonado pela família, que se refugiara na fé, vivendo entre a renúncia e a caridade.</a:t>
            </a:r>
            <a:endParaRPr lang="pt-BR" sz="400000" b="1" dirty="0">
              <a:latin typeface="F1"/>
            </a:endParaRPr>
          </a:p>
        </p:txBody>
      </p:sp>
    </p:spTree>
    <p:extLst>
      <p:ext uri="{BB962C8B-B14F-4D97-AF65-F5344CB8AC3E}">
        <p14:creationId xmlns:p14="http://schemas.microsoft.com/office/powerpoint/2010/main" val="3429337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664C804-2FE4-7806-8E33-2E6692D085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259C9-047E-F05D-03C1-DB219DF41DC0}"/>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O rapaz recolheu as instruções prazerosamente. Desse modo, não estaria sozinho para superar os obstáculos. Para não melindrar o pai, guardou a missiva, cuidadoso, e as despedidas se fizeram comoventes.</a:t>
            </a:r>
          </a:p>
          <a:p>
            <a:pPr algn="l"/>
            <a:r>
              <a:rPr lang="pt-BR" sz="3600" b="1" i="0" u="none" strike="noStrike" baseline="0" dirty="0">
                <a:latin typeface="F1"/>
              </a:rPr>
              <a:t>Zarpando de </a:t>
            </a:r>
            <a:r>
              <a:rPr lang="pt-BR" sz="3600" b="1" i="0" u="none" strike="noStrike" baseline="0" dirty="0" err="1">
                <a:latin typeface="F1"/>
              </a:rPr>
              <a:t>Massília</a:t>
            </a:r>
            <a:r>
              <a:rPr lang="pt-BR" sz="3600" b="1" i="0" u="none" strike="noStrike" baseline="0" dirty="0">
                <a:latin typeface="F1"/>
              </a:rPr>
              <a:t>, ligeira galera deixou-os em </a:t>
            </a:r>
            <a:r>
              <a:rPr lang="pt-BR" sz="3600" b="1" i="0" u="none" strike="noStrike" baseline="0" dirty="0" err="1">
                <a:latin typeface="F1"/>
              </a:rPr>
              <a:t>Óstia</a:t>
            </a:r>
            <a:r>
              <a:rPr lang="pt-BR" sz="3600" b="1" i="0" u="none" strike="noStrike" baseline="0" dirty="0">
                <a:latin typeface="F1"/>
              </a:rPr>
              <a:t>, que ainda ostentava os belos monumentos do porto de Trajano.</a:t>
            </a:r>
          </a:p>
          <a:p>
            <a:pPr algn="l"/>
            <a:r>
              <a:rPr lang="pt-BR" sz="3600" b="1" i="0" u="none" strike="noStrike" baseline="0" dirty="0">
                <a:latin typeface="F1"/>
              </a:rPr>
              <a:t>O cego, apoiando-se no moço, respirava os ares da pátria com manifesta alegria.</a:t>
            </a:r>
            <a:endParaRPr lang="pt-BR" sz="400000" b="1" dirty="0">
              <a:latin typeface="F1"/>
            </a:endParaRPr>
          </a:p>
        </p:txBody>
      </p:sp>
    </p:spTree>
    <p:extLst>
      <p:ext uri="{BB962C8B-B14F-4D97-AF65-F5344CB8AC3E}">
        <p14:creationId xmlns:p14="http://schemas.microsoft.com/office/powerpoint/2010/main" val="250067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16DD071-9687-31C0-41A8-E33C77E974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812EF-6536-8BFC-71F2-7E10A45A17BA}"/>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Os recursos escasseavam. Contudo, ouvindo as entusiásticas referências de Celso quanto à formosa baía hexagonal que o mencionado imperador mandara construir, recomendou ao filho adotivo procurasse a moradia de Fúlvio </a:t>
            </a:r>
            <a:r>
              <a:rPr lang="pt-BR" sz="4000" b="1" i="0" u="none" strike="noStrike" baseline="0" dirty="0" err="1">
                <a:latin typeface="F1"/>
              </a:rPr>
              <a:t>Espêndio</a:t>
            </a:r>
            <a:r>
              <a:rPr lang="pt-BR" sz="4000" b="1" i="0" u="none" strike="noStrike" baseline="0" dirty="0">
                <a:latin typeface="F1"/>
              </a:rPr>
              <a:t>, um companheiro da mocidade que, segundo informações recebidas na Gália, ali se recolhera em soberba chácara. </a:t>
            </a:r>
          </a:p>
          <a:p>
            <a:pPr algn="l"/>
            <a:r>
              <a:rPr lang="pt-BR" sz="4000" b="1" i="0" u="none" strike="noStrike" baseline="0" dirty="0" err="1">
                <a:latin typeface="F1"/>
              </a:rPr>
              <a:t>Espêndio</a:t>
            </a:r>
            <a:r>
              <a:rPr lang="pt-BR" sz="4000" b="1" i="0" u="none" strike="noStrike" baseline="0" dirty="0">
                <a:latin typeface="F1"/>
              </a:rPr>
              <a:t> naturalmente os receberia de bom grado.</a:t>
            </a:r>
            <a:endParaRPr lang="pt-BR" sz="400000" b="1" dirty="0">
              <a:latin typeface="F1"/>
            </a:endParaRPr>
          </a:p>
        </p:txBody>
      </p:sp>
    </p:spTree>
    <p:extLst>
      <p:ext uri="{BB962C8B-B14F-4D97-AF65-F5344CB8AC3E}">
        <p14:creationId xmlns:p14="http://schemas.microsoft.com/office/powerpoint/2010/main" val="2393811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7E3048B-EC99-EAE3-45E3-AF1626F40D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12FF1-5CF5-5E38-17CF-02C92F837BB6}"/>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Recordava-lhe a figura imponente nos jogos e a alegria espontânea com que se entregava às libações, depois dos concursos bem ganhos.</a:t>
            </a:r>
          </a:p>
          <a:p>
            <a:pPr algn="l"/>
            <a:r>
              <a:rPr lang="pt-BR" sz="4000" b="1" i="0" u="none" strike="noStrike" baseline="0" dirty="0">
                <a:latin typeface="F1"/>
              </a:rPr>
              <a:t>O reencontro ser-lhe-ia valioso. </a:t>
            </a:r>
            <a:endParaRPr lang="pt-BR" sz="4000" b="1" i="0" u="none" strike="noStrike" baseline="0" dirty="0">
              <a:latin typeface="F0"/>
            </a:endParaRPr>
          </a:p>
          <a:p>
            <a:pPr algn="l"/>
            <a:r>
              <a:rPr lang="pt-BR" sz="4000" b="1" i="0" u="none" strike="noStrike" baseline="0" dirty="0">
                <a:latin typeface="F1"/>
              </a:rPr>
              <a:t>Decerto, o amigo dar-lhe-ia pousada condigna e providenciaria adequada condução que os levasse confortavelmente a Lucila...</a:t>
            </a:r>
            <a:endParaRPr lang="pt-BR" sz="400000" b="1" dirty="0">
              <a:latin typeface="F1"/>
            </a:endParaRPr>
          </a:p>
        </p:txBody>
      </p:sp>
    </p:spTree>
    <p:extLst>
      <p:ext uri="{BB962C8B-B14F-4D97-AF65-F5344CB8AC3E}">
        <p14:creationId xmlns:p14="http://schemas.microsoft.com/office/powerpoint/2010/main" val="97332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89516BA-80C9-F4B4-ABC1-534813F500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12F4A-9C11-FBDD-26C9-E2158995E8B4}"/>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Enquanto meditava, conversando consigo mesmo, Celso, norteado pelos esclarecimentos de vários transeuntes, bateu à entrada de graciosa vila, encravada no centro de tranquilo pomar.</a:t>
            </a:r>
          </a:p>
          <a:p>
            <a:pPr algn="l"/>
            <a:r>
              <a:rPr lang="pt-BR" sz="3600" b="1" i="0" u="none" strike="noStrike" baseline="0" dirty="0">
                <a:latin typeface="F1"/>
              </a:rPr>
              <a:t>Um escravo bem posto veio atender.</a:t>
            </a:r>
          </a:p>
          <a:p>
            <a:pPr algn="l"/>
            <a:r>
              <a:rPr lang="pt-BR" sz="3600" b="1" i="0" u="none" strike="noStrike" baseline="0" dirty="0">
                <a:latin typeface="F1"/>
              </a:rPr>
              <a:t>Esperançado, </a:t>
            </a:r>
            <a:r>
              <a:rPr lang="pt-BR" sz="3600" b="1" i="0" u="none" strike="noStrike" baseline="0" dirty="0" err="1">
                <a:latin typeface="F1"/>
              </a:rPr>
              <a:t>Taciano</a:t>
            </a:r>
            <a:r>
              <a:rPr lang="pt-BR" sz="3600" b="1" i="0" u="none" strike="noStrike" baseline="0" dirty="0">
                <a:latin typeface="F1"/>
              </a:rPr>
              <a:t> tomou a palavra e perguntou pelo amo, enunciando a sua posição de companheiro do pretérito que não o abraçava havia longos anos.</a:t>
            </a:r>
            <a:endParaRPr lang="pt-BR" sz="400000" b="1" dirty="0">
              <a:latin typeface="F1"/>
            </a:endParaRPr>
          </a:p>
        </p:txBody>
      </p:sp>
    </p:spTree>
    <p:extLst>
      <p:ext uri="{BB962C8B-B14F-4D97-AF65-F5344CB8AC3E}">
        <p14:creationId xmlns:p14="http://schemas.microsoft.com/office/powerpoint/2010/main" val="1149928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6C7FF92-ABA3-9850-1392-FAAD68BA1D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61368-83EE-E1E7-2E76-64AD75CA2223}"/>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Dai a momentos, um patrício de rosto menos simpático, tipo acabado da decadência, apareceu, coxeante e desleixado.</a:t>
            </a:r>
          </a:p>
          <a:p>
            <a:pPr algn="l"/>
            <a:r>
              <a:rPr lang="pt-BR" sz="3200" b="1" i="0" u="none" strike="noStrike" baseline="0" dirty="0">
                <a:latin typeface="F1"/>
              </a:rPr>
              <a:t>Mirou os visitantes, detidamente, e, depois de estampar fria expressão de desprezo que gelou Quinto Celso, indagou, irritadiço:</a:t>
            </a:r>
          </a:p>
          <a:p>
            <a:pPr algn="l"/>
            <a:r>
              <a:rPr lang="pt-BR" sz="3200" b="1" i="0" u="none" strike="noStrike" baseline="0" dirty="0">
                <a:latin typeface="F1"/>
              </a:rPr>
              <a:t>— Que desejam?</a:t>
            </a:r>
          </a:p>
          <a:p>
            <a:pPr algn="l"/>
            <a:r>
              <a:rPr lang="pt-BR" sz="3200" b="1" i="0" u="none" strike="noStrike" baseline="0" dirty="0">
                <a:latin typeface="F1"/>
              </a:rPr>
              <a:t>— Oh! é a mesma voz!... — gritou o filho de Varro, estendendo instintivamente os braços. —Fúlvio, meu amigo, reconheces-me? Sou </a:t>
            </a:r>
            <a:r>
              <a:rPr lang="pt-BR" sz="3200" b="1" i="0" u="none" strike="noStrike" baseline="0" dirty="0" err="1">
                <a:latin typeface="F1"/>
              </a:rPr>
              <a:t>Taciano</a:t>
            </a:r>
            <a:r>
              <a:rPr lang="pt-BR" sz="3200" b="1" i="0" u="none" strike="noStrike" baseline="0" dirty="0">
                <a:latin typeface="F1"/>
              </a:rPr>
              <a:t>, o velho aliado das competições...</a:t>
            </a:r>
            <a:endParaRPr lang="pt-BR" sz="400000" b="1" dirty="0">
              <a:latin typeface="F1"/>
            </a:endParaRPr>
          </a:p>
        </p:txBody>
      </p:sp>
    </p:spTree>
    <p:extLst>
      <p:ext uri="{BB962C8B-B14F-4D97-AF65-F5344CB8AC3E}">
        <p14:creationId xmlns:p14="http://schemas.microsoft.com/office/powerpoint/2010/main" val="3281145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2359E8A-6AE2-A1DC-F5C0-DE31853D50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93A1B-C108-DF00-E87A-B26BD90638FA}"/>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O romano recuou aborrecido e bradou:</a:t>
            </a:r>
          </a:p>
          <a:p>
            <a:pPr algn="l"/>
            <a:r>
              <a:rPr lang="pt-BR" sz="3200" b="1" i="0" u="none" strike="noStrike" baseline="0" dirty="0">
                <a:latin typeface="F1"/>
              </a:rPr>
              <a:t>— Que insolência! Por Júpiter, nunca te vi!... não comungo com a peste... Iludido pela própria confiança, o recém-chegado, retomando o apoio nos ombros do filho, explicou-se um tanto desapontado:</a:t>
            </a:r>
          </a:p>
          <a:p>
            <a:pPr algn="l"/>
            <a:r>
              <a:rPr lang="pt-BR" sz="3200" b="1" i="0" u="none" strike="noStrike" baseline="0" dirty="0">
                <a:latin typeface="F1"/>
              </a:rPr>
              <a:t>— Não te recordas de nossos exercícios em casa de </a:t>
            </a:r>
            <a:r>
              <a:rPr lang="pt-BR" sz="3200" b="1" i="0" u="none" strike="noStrike" baseline="0" dirty="0" err="1">
                <a:latin typeface="F1"/>
              </a:rPr>
              <a:t>Vetúrio</a:t>
            </a:r>
            <a:r>
              <a:rPr lang="pt-BR" sz="3200" b="1" i="0" u="none" strike="noStrike" baseline="0" dirty="0">
                <a:latin typeface="F1"/>
              </a:rPr>
              <a:t>, meu padrasto e meu sogro? Tenho ainda a impressão de ver-te manejando o gládio reluzente ou então comandando a biga ligeira, que voava ao galope de teus belos cavalos brancos...</a:t>
            </a:r>
            <a:endParaRPr lang="pt-BR" sz="400000" b="1" dirty="0">
              <a:latin typeface="F1"/>
            </a:endParaRPr>
          </a:p>
        </p:txBody>
      </p:sp>
    </p:spTree>
    <p:extLst>
      <p:ext uri="{BB962C8B-B14F-4D97-AF65-F5344CB8AC3E}">
        <p14:creationId xmlns:p14="http://schemas.microsoft.com/office/powerpoint/2010/main" val="2410253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8E6ACB7-0DC5-0D88-5AFA-84C888A4B5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FD571-47AB-7D43-1F9A-1D98646092DC}"/>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 Não passas de reles impostor! — tornou </a:t>
            </a:r>
            <a:r>
              <a:rPr lang="pt-BR" sz="3600" b="1" i="0" u="none" strike="noStrike" baseline="0" dirty="0" err="1">
                <a:latin typeface="F1"/>
              </a:rPr>
              <a:t>Espêndio</a:t>
            </a:r>
            <a:r>
              <a:rPr lang="pt-BR" sz="3600" b="1" i="0" u="none" strike="noStrike" baseline="0" dirty="0">
                <a:latin typeface="F1"/>
              </a:rPr>
              <a:t> encolerizado. — </a:t>
            </a:r>
            <a:r>
              <a:rPr lang="pt-BR" sz="3600" b="1" i="0" u="none" strike="noStrike" baseline="0" dirty="0" err="1">
                <a:latin typeface="F1"/>
              </a:rPr>
              <a:t>Taciano</a:t>
            </a:r>
            <a:r>
              <a:rPr lang="pt-BR" sz="3600" b="1" i="0" u="none" strike="noStrike" baseline="0" dirty="0">
                <a:latin typeface="F1"/>
              </a:rPr>
              <a:t> é um homem da minha condição. Vive honradamente nas </a:t>
            </a:r>
            <a:r>
              <a:rPr lang="pt-BR" sz="3600" b="1" i="0" u="none" strike="noStrike" baseline="0" dirty="0" err="1">
                <a:latin typeface="F1"/>
              </a:rPr>
              <a:t>Gálias</a:t>
            </a:r>
            <a:r>
              <a:rPr lang="pt-BR" sz="3600" b="1" i="0" u="none" strike="noStrike" baseline="0" dirty="0">
                <a:latin typeface="F1"/>
              </a:rPr>
              <a:t>. É um patrício. Jamais me apareceria em tua execrável miséria. Gaulês imbecil! Com certeza, abusaste do meu antigo companheiro para extorquir-lhe informações com que invadir-me a residência e assaltar-me!... Biltre! Vagabundo! Deves ser algum nazareno extraviado, conduzindo até aqui este jovem ladrão!... Rua! Rua!... Ponham-se daqui para fora!... para fora!...</a:t>
            </a:r>
            <a:endParaRPr lang="pt-BR" sz="400000" b="1" dirty="0">
              <a:latin typeface="F1"/>
            </a:endParaRPr>
          </a:p>
        </p:txBody>
      </p:sp>
    </p:spTree>
    <p:extLst>
      <p:ext uri="{BB962C8B-B14F-4D97-AF65-F5344CB8AC3E}">
        <p14:creationId xmlns:p14="http://schemas.microsoft.com/office/powerpoint/2010/main" val="4229884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C09FC62-CEC4-2CA7-1BC0-132B9C7069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1E03D-E630-7472-6482-9967F8F6B0F8}"/>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Fúlvio, possesso, indicava-lhes a praça pública, enquanto o amigo arruinado enxugava o pranto copioso que lhe fluía dos olhos mortos. </a:t>
            </a:r>
          </a:p>
          <a:p>
            <a:pPr algn="l"/>
            <a:r>
              <a:rPr lang="pt-BR" sz="3600" b="1" i="0" u="none" strike="noStrike" baseline="0" dirty="0">
                <a:latin typeface="F1"/>
              </a:rPr>
              <a:t>Quando o portão metálico foi cerrado pelo dono da casa com grande violência, o desencantado viajante voltou sobre os mesmos passos em que se havia dirigido até ali...</a:t>
            </a:r>
          </a:p>
          <a:p>
            <a:pPr algn="l"/>
            <a:r>
              <a:rPr lang="pt-BR" sz="3600" b="1" i="0" u="none" strike="noStrike" baseline="0" dirty="0">
                <a:latin typeface="F1"/>
              </a:rPr>
              <a:t>O moço, adivinhando-lhe a dor, abraçou-o, com mais ternura, como a </a:t>
            </a:r>
            <a:r>
              <a:rPr lang="pt-BR" sz="3600" b="1" i="0" u="none" strike="noStrike" baseline="0" dirty="0" err="1">
                <a:latin typeface="F1"/>
              </a:rPr>
              <a:t>reafirmar-lhe</a:t>
            </a:r>
            <a:r>
              <a:rPr lang="pt-BR" sz="3600" b="1" i="0" u="none" strike="noStrike" baseline="0" dirty="0">
                <a:latin typeface="F1"/>
              </a:rPr>
              <a:t> que ele, </a:t>
            </a:r>
            <a:r>
              <a:rPr lang="pt-BR" sz="3600" b="1" i="0" u="none" strike="noStrike" baseline="0" dirty="0" err="1">
                <a:latin typeface="F1"/>
              </a:rPr>
              <a:t>Taciano</a:t>
            </a:r>
            <a:r>
              <a:rPr lang="pt-BR" sz="3600" b="1" i="0" u="none" strike="noStrike" baseline="0" dirty="0">
                <a:latin typeface="F1"/>
              </a:rPr>
              <a:t>, não se achava só.</a:t>
            </a:r>
            <a:endParaRPr lang="pt-BR" sz="400000" b="1" dirty="0">
              <a:latin typeface="F1"/>
            </a:endParaRPr>
          </a:p>
        </p:txBody>
      </p:sp>
    </p:spTree>
    <p:extLst>
      <p:ext uri="{BB962C8B-B14F-4D97-AF65-F5344CB8AC3E}">
        <p14:creationId xmlns:p14="http://schemas.microsoft.com/office/powerpoint/2010/main" val="227428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5575DBB-FF84-DB10-D458-6A367EBA95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A0EC0-6649-1D58-20F0-14BA13815AD2}"/>
              </a:ext>
            </a:extLst>
          </p:cNvPr>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O orgulhoso patrício que a vida parecia castigar paulatinamente, despojando-o de todos os privilégios que o faziam temido e respeitado, via-se agora dilacerado no próprio corpo. Nunca mais tornaria às competições da arena, e difícil lhe seria conseguir trabalho e sustentar-se com o esforço das próprias mãos...</a:t>
            </a:r>
            <a:endParaRPr lang="pt-BR" sz="400000" b="1" dirty="0">
              <a:latin typeface="F1"/>
            </a:endParaRPr>
          </a:p>
        </p:txBody>
      </p:sp>
    </p:spTree>
    <p:extLst>
      <p:ext uri="{BB962C8B-B14F-4D97-AF65-F5344CB8AC3E}">
        <p14:creationId xmlns:p14="http://schemas.microsoft.com/office/powerpoint/2010/main" val="914339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93A82BC-0DD9-7673-541E-3F761B7FA5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9B09C-78C0-E013-DEFF-B0E85C9F9A0C}"/>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Agradecido, o infortunado pai de Blandina, esboçando a resignação e a humildade no rosto, observou:</a:t>
            </a:r>
          </a:p>
          <a:p>
            <a:pPr algn="l"/>
            <a:r>
              <a:rPr lang="pt-BR" sz="3600" b="1" i="0" u="none" strike="noStrike" baseline="0" dirty="0">
                <a:latin typeface="F1"/>
              </a:rPr>
              <a:t>— Em verdade, meu filho, não tenho agora outro amigo senão tu mesmo. O ouro e a posição costumam mostrar a amizade, onde a amizade não existe. É impossível que Fúlvio não me reconhecesse... Sou hoje, porém, uma sombra no campo social. Perdi tudo... o dinheiro, a mocidade, a saúde e o renome familiar... Sem tais predicados, receio que a própria filha me desconheça...</a:t>
            </a:r>
            <a:endParaRPr lang="pt-BR" sz="400000" b="1" dirty="0">
              <a:latin typeface="F1"/>
            </a:endParaRPr>
          </a:p>
        </p:txBody>
      </p:sp>
    </p:spTree>
    <p:extLst>
      <p:ext uri="{BB962C8B-B14F-4D97-AF65-F5344CB8AC3E}">
        <p14:creationId xmlns:p14="http://schemas.microsoft.com/office/powerpoint/2010/main" val="2840518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F4FC85E-C291-76BF-2F54-8DE4B97B34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49340-BAED-F2BF-69CF-85794F2F2CBC}"/>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Ante a dolorida inflexão daquela voz, o rapaz tentou enveredar-se pela estrada do otimismo e da esperança.</a:t>
            </a:r>
          </a:p>
          <a:p>
            <a:pPr algn="l"/>
            <a:r>
              <a:rPr lang="pt-BR" sz="3200" b="1" i="0" u="none" strike="noStrike" baseline="0" dirty="0">
                <a:latin typeface="F1"/>
              </a:rPr>
              <a:t>Que o pai não se inquietasse. Ele, Celso, estava moço e forte. Trabalharia por ambos. Nada lhes faltaria. Quanto à hospedagem por algum tempo, trazia recomendações de </a:t>
            </a:r>
            <a:r>
              <a:rPr lang="pt-BR" sz="3200" b="1" i="0" u="none" strike="noStrike" baseline="0" dirty="0" err="1">
                <a:latin typeface="F1"/>
              </a:rPr>
              <a:t>Pudens</a:t>
            </a:r>
            <a:r>
              <a:rPr lang="pt-BR" sz="3200" b="1" i="0" u="none" strike="noStrike" baseline="0" dirty="0">
                <a:latin typeface="F1"/>
              </a:rPr>
              <a:t> para um velho amigo deste. </a:t>
            </a:r>
            <a:r>
              <a:rPr lang="pt-BR" sz="3200" b="1" i="0" u="none" strike="noStrike" baseline="0" dirty="0" err="1">
                <a:latin typeface="F1"/>
              </a:rPr>
              <a:t>Érato</a:t>
            </a:r>
            <a:r>
              <a:rPr lang="pt-BR" sz="3200" b="1" i="0" u="none" strike="noStrike" baseline="0" dirty="0">
                <a:latin typeface="F1"/>
              </a:rPr>
              <a:t>, segundo os esclarecimentos do benfeitor de </a:t>
            </a:r>
            <a:r>
              <a:rPr lang="pt-BR" sz="3200" b="1" i="0" u="none" strike="noStrike" baseline="0" dirty="0" err="1">
                <a:latin typeface="F1"/>
              </a:rPr>
              <a:t>Lião</a:t>
            </a:r>
            <a:r>
              <a:rPr lang="pt-BR" sz="3200" b="1" i="0" u="none" strike="noStrike" baseline="0" dirty="0">
                <a:latin typeface="F1"/>
              </a:rPr>
              <a:t>, devia morar em ponto muito próximo. Se </a:t>
            </a:r>
            <a:r>
              <a:rPr lang="pt-BR" sz="3200" b="1" i="0" u="none" strike="noStrike" baseline="0" dirty="0" err="1">
                <a:latin typeface="F1"/>
              </a:rPr>
              <a:t>Taciano</a:t>
            </a:r>
            <a:r>
              <a:rPr lang="pt-BR" sz="3200" b="1" i="0" u="none" strike="noStrike" baseline="0" dirty="0">
                <a:latin typeface="F1"/>
              </a:rPr>
              <a:t> concordasse, não precisariam recorrer à proteção da viúva de </a:t>
            </a:r>
            <a:r>
              <a:rPr lang="pt-BR" sz="3200" b="1" i="0" u="none" strike="noStrike" baseline="0" dirty="0" err="1">
                <a:latin typeface="F1"/>
              </a:rPr>
              <a:t>Galba</a:t>
            </a:r>
            <a:r>
              <a:rPr lang="pt-BR" sz="3200" b="1" i="0" u="none" strike="noStrike" baseline="0" dirty="0">
                <a:latin typeface="F1"/>
              </a:rPr>
              <a:t>. Viveriam singelamente os dois. Conseguiriam alguma casinha humilde em que pudessem recomeçar. As relações de Ênio em Roma poderiam auxiliá-los, com a necessária segurança...</a:t>
            </a:r>
            <a:endParaRPr lang="pt-BR" sz="400000" b="1" dirty="0">
              <a:latin typeface="F1"/>
            </a:endParaRPr>
          </a:p>
        </p:txBody>
      </p:sp>
    </p:spTree>
    <p:extLst>
      <p:ext uri="{BB962C8B-B14F-4D97-AF65-F5344CB8AC3E}">
        <p14:creationId xmlns:p14="http://schemas.microsoft.com/office/powerpoint/2010/main" val="24626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D82FF6C-7E36-A026-07FA-4B9EA592CA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71B45-8815-C10F-9502-A2010821C14E}"/>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O pai adotivo anuiu, reconfortado, explicando que o seguiria com o maior prazer, entretanto, nada poderia assentar em definitivo, enquanto não se entendesse convenientemente com Lucila, para nortear-se dentro dos novos rumos.</a:t>
            </a:r>
          </a:p>
          <a:p>
            <a:pPr algn="l"/>
            <a:r>
              <a:rPr lang="pt-BR" sz="3200" b="1" i="0" u="none" strike="noStrike" baseline="0" dirty="0">
                <a:latin typeface="F1"/>
              </a:rPr>
              <a:t>Não seria justo alhear-se da filha.</a:t>
            </a:r>
          </a:p>
          <a:p>
            <a:pPr algn="l"/>
            <a:r>
              <a:rPr lang="pt-BR" sz="3200" b="1" i="0" u="none" strike="noStrike" baseline="0" dirty="0">
                <a:latin typeface="F1"/>
              </a:rPr>
              <a:t>Se encontrasse nela o acolhimento que esperava, suavizariam as agruras da sorte e Celso obteria os mestres que ele idealizara em suas paternais esperanças. Contudo, na hipótese de a filha mostrar-se endurecida e ingrata, render-se-iam ambos às circunstâncias e reiniciariam a luta, conforme as aflições que o destino lhes ditasse.</a:t>
            </a:r>
            <a:endParaRPr lang="pt-BR" sz="400000" b="1" dirty="0">
              <a:latin typeface="F1"/>
            </a:endParaRPr>
          </a:p>
        </p:txBody>
      </p:sp>
    </p:spTree>
    <p:extLst>
      <p:ext uri="{BB962C8B-B14F-4D97-AF65-F5344CB8AC3E}">
        <p14:creationId xmlns:p14="http://schemas.microsoft.com/office/powerpoint/2010/main" val="76474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3AE7C79-24C3-EB35-13E8-26A4D51B65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50E31-17EB-1C25-F8E7-7ACDF7D208A2}"/>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Enquanto conversavam, o moço guiava-o, estrada afora, como se fora velho conhecedor da via de </a:t>
            </a:r>
            <a:r>
              <a:rPr lang="pt-BR" sz="4000" b="1" i="0" u="none" strike="noStrike" baseline="0" dirty="0" err="1">
                <a:latin typeface="F1"/>
              </a:rPr>
              <a:t>Óstia</a:t>
            </a:r>
            <a:r>
              <a:rPr lang="pt-BR" sz="4000" b="1" i="0" u="none" strike="noStrike" baseline="0" dirty="0">
                <a:latin typeface="F1"/>
              </a:rPr>
              <a:t>.</a:t>
            </a:r>
          </a:p>
          <a:p>
            <a:pPr algn="l"/>
            <a:r>
              <a:rPr lang="pt-BR" sz="4000" b="1" i="0" u="none" strike="noStrike" baseline="0" dirty="0">
                <a:latin typeface="F1"/>
              </a:rPr>
              <a:t>Desejoso de </a:t>
            </a:r>
            <a:r>
              <a:rPr lang="pt-BR" sz="4000" b="1" i="0" u="none" strike="noStrike" baseline="0" dirty="0" err="1">
                <a:latin typeface="F1"/>
              </a:rPr>
              <a:t>amenizar-lhe</a:t>
            </a:r>
            <a:r>
              <a:rPr lang="pt-BR" sz="4000" b="1" i="0" u="none" strike="noStrike" baseline="0" dirty="0">
                <a:latin typeface="F1"/>
              </a:rPr>
              <a:t> as agruras, o rapaz procurava distraí-lo </a:t>
            </a:r>
            <a:r>
              <a:rPr lang="pt-BR" sz="4000" b="1" i="0" u="none" strike="noStrike" baseline="0" dirty="0" err="1">
                <a:latin typeface="F1"/>
              </a:rPr>
              <a:t>descrevendo-lhe</a:t>
            </a:r>
            <a:r>
              <a:rPr lang="pt-BR" sz="4000" b="1" i="0" u="none" strike="noStrike" baseline="0" dirty="0">
                <a:latin typeface="F1"/>
              </a:rPr>
              <a:t> as magnificências do por do Sol e todos os aspectos interessantes que se lhe deparavam. </a:t>
            </a:r>
          </a:p>
          <a:p>
            <a:pPr algn="l"/>
            <a:r>
              <a:rPr lang="pt-BR" sz="4000" b="1" i="0" u="none" strike="noStrike" baseline="0" dirty="0" err="1">
                <a:latin typeface="F1"/>
              </a:rPr>
              <a:t>Taciano</a:t>
            </a:r>
            <a:r>
              <a:rPr lang="pt-BR" sz="4000" b="1" i="0" u="none" strike="noStrike" baseline="0" dirty="0">
                <a:latin typeface="F1"/>
              </a:rPr>
              <a:t> sorria.</a:t>
            </a:r>
            <a:endParaRPr lang="pt-BR" sz="400000" b="1" dirty="0">
              <a:latin typeface="F1"/>
            </a:endParaRPr>
          </a:p>
        </p:txBody>
      </p:sp>
    </p:spTree>
    <p:extLst>
      <p:ext uri="{BB962C8B-B14F-4D97-AF65-F5344CB8AC3E}">
        <p14:creationId xmlns:p14="http://schemas.microsoft.com/office/powerpoint/2010/main" val="3444559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F0B6710-6257-A02E-5DEB-34FCD8C595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7822E-6CFE-4965-E0B5-275AF5BACABF}"/>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Guardava a impressão de rever pelos olhos da memória a paisagem banhada na luz crepuscular.</a:t>
            </a:r>
          </a:p>
          <a:p>
            <a:pPr algn="l"/>
            <a:r>
              <a:rPr lang="pt-BR" sz="3200" b="1" i="0" u="none" strike="noStrike" baseline="0" dirty="0">
                <a:latin typeface="F1"/>
              </a:rPr>
              <a:t>Avançaram longo trecho de caminho, quando se abeiraram de mísero pardieiro restaurado.</a:t>
            </a:r>
          </a:p>
          <a:p>
            <a:pPr algn="l"/>
            <a:r>
              <a:rPr lang="pt-BR" sz="3200" b="1" i="0" u="none" strike="noStrike" baseline="0" dirty="0">
                <a:latin typeface="F1"/>
              </a:rPr>
              <a:t>Atento aos informes de Ênio, o moço convenceu-se de que haviam atingido o domicílio de </a:t>
            </a:r>
            <a:r>
              <a:rPr lang="pt-BR" sz="3200" b="1" i="0" u="none" strike="noStrike" baseline="0" dirty="0" err="1">
                <a:latin typeface="F1"/>
              </a:rPr>
              <a:t>Érato</a:t>
            </a:r>
            <a:r>
              <a:rPr lang="pt-BR" sz="3200" b="1" i="0" u="none" strike="noStrike" baseline="0" dirty="0">
                <a:latin typeface="F1"/>
              </a:rPr>
              <a:t>.</a:t>
            </a:r>
          </a:p>
          <a:p>
            <a:pPr algn="l"/>
            <a:r>
              <a:rPr lang="pt-BR" sz="3200" b="1" i="0" u="none" strike="noStrike" baseline="0" dirty="0">
                <a:latin typeface="F1"/>
              </a:rPr>
              <a:t>Entretanto, sentiu-se como quem já houvera estado ali antes. As paredes humildes, o teto inclinado para o chão, a porta rústica, tudo lhe parecia familiar.</a:t>
            </a:r>
            <a:endParaRPr lang="pt-BR" sz="400000" b="1" dirty="0">
              <a:latin typeface="F1"/>
            </a:endParaRPr>
          </a:p>
        </p:txBody>
      </p:sp>
    </p:spTree>
    <p:extLst>
      <p:ext uri="{BB962C8B-B14F-4D97-AF65-F5344CB8AC3E}">
        <p14:creationId xmlns:p14="http://schemas.microsoft.com/office/powerpoint/2010/main" val="1490929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470A957-02C1-D317-91A5-76EA38FBE7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C290F-4142-352F-A84A-0C682F9ADB49}"/>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Aquele era o mesmo tugúrio de </a:t>
            </a:r>
            <a:r>
              <a:rPr lang="pt-BR" sz="4400" b="1" i="0" u="none" strike="noStrike" baseline="0" dirty="0" err="1">
                <a:latin typeface="F1"/>
              </a:rPr>
              <a:t>Lisipo</a:t>
            </a:r>
            <a:r>
              <a:rPr lang="pt-BR" sz="4400" b="1" i="0" u="none" strike="noStrike" baseline="0" dirty="0">
                <a:latin typeface="F1"/>
              </a:rPr>
              <a:t> de Alexandria, onde Quinto Varro encontrara Corvino pela primeira vez. O velho </a:t>
            </a:r>
            <a:r>
              <a:rPr lang="pt-BR" sz="4400" b="1" i="0" u="none" strike="noStrike" baseline="0" dirty="0" err="1">
                <a:latin typeface="F1"/>
              </a:rPr>
              <a:t>Lisipo</a:t>
            </a:r>
            <a:r>
              <a:rPr lang="pt-BR" sz="4400" b="1" i="0" u="none" strike="noStrike" baseline="0" dirty="0">
                <a:latin typeface="F1"/>
              </a:rPr>
              <a:t> conhecera igualmente a palma do martírio, partindo, como tantos, ao encontro do Mestre da Cruz, mas a pequenina construção, embora passasse de cristão a cristão, continuava a ser abençoada oficina de serviço à fé.</a:t>
            </a:r>
            <a:endParaRPr lang="pt-BR" sz="400000" b="1" dirty="0">
              <a:latin typeface="F1"/>
            </a:endParaRPr>
          </a:p>
        </p:txBody>
      </p:sp>
    </p:spTree>
    <p:extLst>
      <p:ext uri="{BB962C8B-B14F-4D97-AF65-F5344CB8AC3E}">
        <p14:creationId xmlns:p14="http://schemas.microsoft.com/office/powerpoint/2010/main" val="3638272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4B4605A-4879-76BC-4813-C31C23EFE6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C8327-88C3-3E2B-7F25-7296C6C5B693}"/>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No passado, Varro não pudera conduzir o filhinho querido às reuniões evangélicas, como pretendia, pois que Cíntia exercia sobre ele a vigilância materna... Sofrera longos anos de saudade e flagelação moral, atravessara o sacrifício e a própria morte, mas soubera resignar-se e esperar. </a:t>
            </a:r>
          </a:p>
          <a:p>
            <a:pPr algn="l"/>
            <a:r>
              <a:rPr lang="pt-BR" sz="4000" b="1" i="0" u="none" strike="noStrike" baseline="0" dirty="0">
                <a:latin typeface="F1"/>
              </a:rPr>
              <a:t>O tempo </a:t>
            </a:r>
            <a:r>
              <a:rPr lang="pt-BR" sz="4000" b="1" i="0" u="none" strike="noStrike" baseline="0" dirty="0" err="1">
                <a:latin typeface="F1"/>
              </a:rPr>
              <a:t>premiava-lhe</a:t>
            </a:r>
            <a:r>
              <a:rPr lang="pt-BR" sz="4000" b="1" i="0" u="none" strike="noStrike" baseline="0" dirty="0">
                <a:latin typeface="F1"/>
              </a:rPr>
              <a:t> a constância...</a:t>
            </a:r>
            <a:endParaRPr lang="pt-BR" sz="400000" b="1" dirty="0">
              <a:latin typeface="F1"/>
            </a:endParaRPr>
          </a:p>
        </p:txBody>
      </p:sp>
    </p:spTree>
    <p:extLst>
      <p:ext uri="{BB962C8B-B14F-4D97-AF65-F5344CB8AC3E}">
        <p14:creationId xmlns:p14="http://schemas.microsoft.com/office/powerpoint/2010/main" val="3106822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ABDBF7C-F056-2AF6-66B8-CD80C4E270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A6AB7-2354-B689-4AE1-F17111B52AFD}"/>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Pela misericórdia do Senhor, tornara à existência corpórea, retomara o veículo da carne e, Espírito eterno metamorfoseado em Quinto Celso, reassumira a direção do destino de </a:t>
            </a:r>
            <a:r>
              <a:rPr lang="pt-BR" sz="4000" b="1" i="0" u="none" strike="noStrike" baseline="0" dirty="0" err="1">
                <a:latin typeface="F1"/>
              </a:rPr>
              <a:t>Taciano</a:t>
            </a:r>
            <a:r>
              <a:rPr lang="pt-BR" sz="4000" b="1" i="0" u="none" strike="noStrike" baseline="0" dirty="0">
                <a:latin typeface="F1"/>
              </a:rPr>
              <a:t>, impelindo-o para Jesus, consoante o seu antigo ideal...</a:t>
            </a:r>
          </a:p>
          <a:p>
            <a:pPr algn="l"/>
            <a:r>
              <a:rPr lang="pt-BR" sz="4000" b="1" i="0" u="none" strike="noStrike" baseline="0" dirty="0">
                <a:latin typeface="F1"/>
              </a:rPr>
              <a:t>Cerca de quarenta e quatro anos haviam passado desde que </a:t>
            </a:r>
            <a:r>
              <a:rPr lang="pt-BR" sz="4000" b="1" i="0" u="none" strike="noStrike" baseline="0" dirty="0" err="1">
                <a:latin typeface="F1"/>
              </a:rPr>
              <a:t>Taciano</a:t>
            </a:r>
            <a:r>
              <a:rPr lang="pt-BR" sz="4000" b="1" i="0" u="none" strike="noStrike" baseline="0" dirty="0">
                <a:latin typeface="F1"/>
              </a:rPr>
              <a:t> renascera... e o trabalho do amor continuava, diligente e sublime.</a:t>
            </a:r>
            <a:endParaRPr lang="pt-BR" sz="400000" b="1" dirty="0">
              <a:latin typeface="F1"/>
            </a:endParaRPr>
          </a:p>
        </p:txBody>
      </p:sp>
    </p:spTree>
    <p:extLst>
      <p:ext uri="{BB962C8B-B14F-4D97-AF65-F5344CB8AC3E}">
        <p14:creationId xmlns:p14="http://schemas.microsoft.com/office/powerpoint/2010/main" val="600332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6952249-30A4-3DC5-18BA-812BB34DEF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F6FBA-89CA-CCE6-4826-C8FAA1815CC0}"/>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A choupana de </a:t>
            </a:r>
            <a:r>
              <a:rPr lang="pt-BR" sz="3200" b="1" i="0" u="none" strike="noStrike" baseline="0" dirty="0" err="1">
                <a:latin typeface="F1"/>
              </a:rPr>
              <a:t>Lisipo</a:t>
            </a:r>
            <a:r>
              <a:rPr lang="pt-BR" sz="3200" b="1" i="0" u="none" strike="noStrike" baseline="0" dirty="0">
                <a:latin typeface="F1"/>
              </a:rPr>
              <a:t>, qual ponto marcante de sua batalha espiritual, era a mesma... Simples como a serenidade inalterável do Cristo e acolhedora como a sua doutrina de luz...</a:t>
            </a:r>
          </a:p>
          <a:p>
            <a:pPr algn="l"/>
            <a:r>
              <a:rPr lang="pt-BR" sz="3200" b="1" i="0" u="none" strike="noStrike" baseline="0" dirty="0">
                <a:latin typeface="F1"/>
              </a:rPr>
              <a:t>Extasiado, Celso descreveu para o cego a beleza pura daquele ninho de humildade e, tão emocionado se revelou, que o pai adotivo supôs comovidamente haverem encontrado naquele pouso um minúsculo palácio, escondido sob a copa de florido arvoredo...</a:t>
            </a:r>
          </a:p>
          <a:p>
            <a:pPr algn="l"/>
            <a:r>
              <a:rPr lang="pt-BR" sz="3200" b="1" i="0" u="none" strike="noStrike" baseline="0" dirty="0">
                <a:latin typeface="F1"/>
              </a:rPr>
              <a:t>Estranhamente feliz, o rapaz bateu à porta.</a:t>
            </a:r>
          </a:p>
          <a:p>
            <a:pPr algn="l"/>
            <a:r>
              <a:rPr lang="pt-BR" sz="3200" b="1" i="0" u="none" strike="noStrike" baseline="0" dirty="0">
                <a:latin typeface="F1"/>
              </a:rPr>
              <a:t>Um velho de semblante calmo veio abrir.</a:t>
            </a:r>
            <a:endParaRPr lang="pt-BR" sz="400000" b="1" dirty="0">
              <a:latin typeface="F1"/>
            </a:endParaRPr>
          </a:p>
        </p:txBody>
      </p:sp>
    </p:spTree>
    <p:extLst>
      <p:ext uri="{BB962C8B-B14F-4D97-AF65-F5344CB8AC3E}">
        <p14:creationId xmlns:p14="http://schemas.microsoft.com/office/powerpoint/2010/main" val="345120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F285098-1273-8D33-4734-C42EE44A18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7F076-F5ED-2E99-264C-43172CA398C3}"/>
              </a:ext>
            </a:extLst>
          </p:cNvPr>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3600" b="1" i="0" u="none" strike="noStrike" baseline="0" dirty="0">
                <a:latin typeface="F1"/>
              </a:rPr>
              <a:t>O moço fez mudo sinal, dando-lhe a entender a sua condição de adepto do Evangelho, e o rosto do ancião abriu-se em largo e luminoso sorriso.</a:t>
            </a:r>
          </a:p>
          <a:p>
            <a:pPr algn="l"/>
            <a:r>
              <a:rPr lang="pt-BR" sz="3600" b="1" i="0" u="none" strike="noStrike" baseline="0" dirty="0">
                <a:latin typeface="F1"/>
              </a:rPr>
              <a:t>Abraçou os recém-chegados com palavras de carinhoso e fidalgo acolhimento.</a:t>
            </a:r>
          </a:p>
          <a:p>
            <a:pPr algn="l"/>
            <a:r>
              <a:rPr lang="pt-BR" sz="3600" b="1" i="0" u="none" strike="noStrike" baseline="0" dirty="0">
                <a:latin typeface="F1"/>
              </a:rPr>
              <a:t>E, enquanto Celso se referia ao noticiário de Ênio </a:t>
            </a:r>
            <a:r>
              <a:rPr lang="pt-BR" sz="3600" b="1" i="0" u="none" strike="noStrike" baseline="0" dirty="0" err="1">
                <a:latin typeface="F1"/>
              </a:rPr>
              <a:t>Pudens</a:t>
            </a:r>
            <a:r>
              <a:rPr lang="pt-BR" sz="3600" b="1" i="0" u="none" strike="noStrike" baseline="0" dirty="0">
                <a:latin typeface="F1"/>
              </a:rPr>
              <a:t>, </a:t>
            </a:r>
            <a:r>
              <a:rPr lang="pt-BR" sz="3600" b="1" i="0" u="none" strike="noStrike" baseline="0" dirty="0" err="1">
                <a:latin typeface="F1"/>
              </a:rPr>
              <a:t>Taciano</a:t>
            </a:r>
            <a:r>
              <a:rPr lang="pt-BR" sz="3600" b="1" i="0" u="none" strike="noStrike" baseline="0" dirty="0">
                <a:latin typeface="F1"/>
              </a:rPr>
              <a:t> sentou-se num banco rústico, sentindo-se envolvido por uma tranquilidade que, havia muito, desconhecia.</a:t>
            </a:r>
          </a:p>
          <a:p>
            <a:pPr algn="l"/>
            <a:r>
              <a:rPr lang="pt-BR" sz="3600" b="1" i="0" u="none" strike="noStrike" baseline="0" dirty="0">
                <a:latin typeface="F1"/>
              </a:rPr>
              <a:t>A brisa fresca, penetrando pelas janelas, parecia acariciadora mensagem da Natureza.</a:t>
            </a:r>
            <a:endParaRPr lang="pt-BR" sz="400000" b="1" dirty="0">
              <a:latin typeface="F1"/>
            </a:endParaRPr>
          </a:p>
        </p:txBody>
      </p:sp>
    </p:spTree>
    <p:extLst>
      <p:ext uri="{BB962C8B-B14F-4D97-AF65-F5344CB8AC3E}">
        <p14:creationId xmlns:p14="http://schemas.microsoft.com/office/powerpoint/2010/main" val="261822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3CBD91F-F6BC-8EA7-C57E-F503E285DC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F70EC-EA0D-55EE-DB70-52AA5F3C0CC9}"/>
              </a:ext>
            </a:extLst>
          </p:cNvPr>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Enquanto meditava, reparou que o ferido recuperava integralmente a razão. </a:t>
            </a:r>
            <a:r>
              <a:rPr lang="pt-BR" sz="4400" b="1" i="0" u="none" strike="noStrike" baseline="0" dirty="0" err="1">
                <a:latin typeface="F1"/>
              </a:rPr>
              <a:t>Recrudesciam-lhe</a:t>
            </a:r>
            <a:r>
              <a:rPr lang="pt-BR" sz="4400" b="1" i="0" u="none" strike="noStrike" baseline="0" dirty="0">
                <a:latin typeface="F1"/>
              </a:rPr>
              <a:t> os gemidos abafados.</a:t>
            </a:r>
          </a:p>
          <a:p>
            <a:pPr algn="l"/>
            <a:r>
              <a:rPr lang="pt-BR" sz="4400" b="1" i="0" u="none" strike="noStrike" baseline="0" dirty="0">
                <a:latin typeface="F1"/>
              </a:rPr>
              <a:t>O velhinho dirigiu-lhe algumas palavras encorajadoras, explicando que as equimoses se achavam devidamente medicadas.</a:t>
            </a:r>
            <a:endParaRPr lang="pt-BR" sz="400000" b="1" dirty="0">
              <a:latin typeface="F1"/>
            </a:endParaRPr>
          </a:p>
        </p:txBody>
      </p:sp>
    </p:spTree>
    <p:extLst>
      <p:ext uri="{BB962C8B-B14F-4D97-AF65-F5344CB8AC3E}">
        <p14:creationId xmlns:p14="http://schemas.microsoft.com/office/powerpoint/2010/main" val="742688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C591828-6EF3-29E4-3803-A7E5EA2B01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2EB76-789B-A8CC-7853-09BA88925949}"/>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Dois sobrinhos de </a:t>
            </a:r>
            <a:r>
              <a:rPr lang="pt-BR" sz="3200" b="1" i="0" u="none" strike="noStrike" baseline="0" dirty="0" err="1">
                <a:latin typeface="F1"/>
              </a:rPr>
              <a:t>Érato</a:t>
            </a:r>
            <a:r>
              <a:rPr lang="pt-BR" sz="3200" b="1" i="0" u="none" strike="noStrike" baseline="0" dirty="0">
                <a:latin typeface="F1"/>
              </a:rPr>
              <a:t>, </a:t>
            </a:r>
            <a:r>
              <a:rPr lang="pt-BR" sz="3200" b="1" i="0" u="none" strike="noStrike" baseline="0" dirty="0" err="1">
                <a:latin typeface="F1"/>
              </a:rPr>
              <a:t>Berzélio</a:t>
            </a:r>
            <a:r>
              <a:rPr lang="pt-BR" sz="3200" b="1" i="0" u="none" strike="noStrike" baseline="0" dirty="0">
                <a:latin typeface="F1"/>
              </a:rPr>
              <a:t> e Máximo, ambos escultores, presentes na sala humilde, partilhavam a conversação.</a:t>
            </a:r>
          </a:p>
          <a:p>
            <a:pPr algn="l"/>
            <a:r>
              <a:rPr lang="pt-BR" sz="3200" b="1" i="0" u="none" strike="noStrike" baseline="0" dirty="0">
                <a:latin typeface="F1"/>
              </a:rPr>
              <a:t>O dono da casa lera a missiva de Ênio e regozijava-se. Era um companheiro de muitos anos. Conheciam-se desde a infância.</a:t>
            </a:r>
          </a:p>
          <a:p>
            <a:pPr algn="l"/>
            <a:r>
              <a:rPr lang="pt-BR" sz="3200" b="1" i="0" u="none" strike="noStrike" baseline="0" dirty="0">
                <a:latin typeface="F1"/>
              </a:rPr>
              <a:t>Achava-se ao dispor de Celso e </a:t>
            </a:r>
            <a:r>
              <a:rPr lang="pt-BR" sz="3200" b="1" i="0" u="none" strike="noStrike" baseline="0" dirty="0" err="1">
                <a:latin typeface="F1"/>
              </a:rPr>
              <a:t>Taciano</a:t>
            </a:r>
            <a:r>
              <a:rPr lang="pt-BR" sz="3200" b="1" i="0" u="none" strike="noStrike" baseline="0" dirty="0">
                <a:latin typeface="F1"/>
              </a:rPr>
              <a:t> em tudo o que lhes pudesse ser útil.</a:t>
            </a:r>
          </a:p>
          <a:p>
            <a:pPr algn="l"/>
            <a:r>
              <a:rPr lang="pt-BR" sz="3200" b="1" i="0" u="none" strike="noStrike" baseline="0" dirty="0">
                <a:latin typeface="F1"/>
              </a:rPr>
              <a:t>O rapazinho explicou então que o pai e ele necessitavam de asilo até o dia seguinte, quando se avistariam com uma parenta que talvez pudesse ajudá-los. Pretendiam fixar residência na grande metrópole, mas viam-se naturalmente deslocados.</a:t>
            </a:r>
            <a:endParaRPr lang="pt-BR" sz="400000" b="1" dirty="0">
              <a:latin typeface="F1"/>
            </a:endParaRPr>
          </a:p>
        </p:txBody>
      </p:sp>
    </p:spTree>
    <p:extLst>
      <p:ext uri="{BB962C8B-B14F-4D97-AF65-F5344CB8AC3E}">
        <p14:creationId xmlns:p14="http://schemas.microsoft.com/office/powerpoint/2010/main" val="1193023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6CEF22E-E7A7-E092-9D6C-69DD6ECCF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20CB6-87E6-D081-0C2D-3548848940F6}"/>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 anfitrião mandou servir ligeiro repasto de pão, azeite e legumes e o entendimento prosseguiu, fraternal.</a:t>
            </a:r>
          </a:p>
          <a:p>
            <a:pPr algn="l"/>
            <a:r>
              <a:rPr lang="pt-BR" sz="3600" b="1" i="0" u="none" strike="noStrike" baseline="0" dirty="0">
                <a:latin typeface="F1"/>
              </a:rPr>
              <a:t>O genro de </a:t>
            </a:r>
            <a:r>
              <a:rPr lang="pt-BR" sz="3600" b="1" i="0" u="none" strike="noStrike" baseline="0" dirty="0" err="1">
                <a:latin typeface="F1"/>
              </a:rPr>
              <a:t>Vetúrio</a:t>
            </a:r>
            <a:r>
              <a:rPr lang="pt-BR" sz="3600" b="1" i="0" u="none" strike="noStrike" baseline="0" dirty="0">
                <a:latin typeface="F1"/>
              </a:rPr>
              <a:t>, que intimamente não aderira ao Cristianismo, para alegrar o filho adotivo escutava os comentários, sorrindo. Observava Celso tão inexplicavelmente entusiasmado que, de modo algum, se animaria a perturbá-lo. O velho, os sobrinhos e o rapaz afinavam-se com tal perfeição que davam a idéia de serem velhos conhecidos no mais íntimo reencontro.</a:t>
            </a:r>
            <a:endParaRPr lang="pt-BR" sz="400000" b="1" dirty="0">
              <a:latin typeface="F1"/>
            </a:endParaRPr>
          </a:p>
        </p:txBody>
      </p:sp>
    </p:spTree>
    <p:extLst>
      <p:ext uri="{BB962C8B-B14F-4D97-AF65-F5344CB8AC3E}">
        <p14:creationId xmlns:p14="http://schemas.microsoft.com/office/powerpoint/2010/main" val="2367467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E87D5A3-5ACA-464D-FD5A-A44FA606BD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532BB-B46F-3CFE-6693-60F2D6F88FCB}"/>
              </a:ext>
            </a:extLst>
          </p:cNvPr>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Máximo e </a:t>
            </a:r>
            <a:r>
              <a:rPr lang="pt-BR" sz="4400" b="1" i="0" u="none" strike="noStrike" baseline="0" dirty="0" err="1">
                <a:latin typeface="F1"/>
              </a:rPr>
              <a:t>Berzélio</a:t>
            </a:r>
            <a:r>
              <a:rPr lang="pt-BR" sz="4400" b="1" i="0" u="none" strike="noStrike" baseline="0" dirty="0">
                <a:latin typeface="F1"/>
              </a:rPr>
              <a:t>, abnegados cultores da Boa Nova, salientavam as dificuldades da vida em Roma. Surgira nova crise de violência e inquietação. A derrota do imperador Valeriano, escandalosamente aprisionado pelos persas, criara atmosfera ameaçadora para os núcleos cristãos.</a:t>
            </a:r>
            <a:endParaRPr lang="pt-BR" sz="400000" b="1" dirty="0">
              <a:latin typeface="F1"/>
            </a:endParaRPr>
          </a:p>
        </p:txBody>
      </p:sp>
    </p:spTree>
    <p:extLst>
      <p:ext uri="{BB962C8B-B14F-4D97-AF65-F5344CB8AC3E}">
        <p14:creationId xmlns:p14="http://schemas.microsoft.com/office/powerpoint/2010/main" val="3781419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5E1B9CA-0E9B-790A-D5EC-68724524F1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23777-98F0-632C-85D8-16CE8BA3A59C}"/>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3600" b="1" i="0" u="none" strike="noStrike" baseline="0" dirty="0" err="1">
                <a:latin typeface="F1"/>
              </a:rPr>
              <a:t>Egnácio</a:t>
            </a:r>
            <a:r>
              <a:rPr lang="pt-BR" sz="3600" b="1" i="0" u="none" strike="noStrike" baseline="0" dirty="0">
                <a:latin typeface="F1"/>
              </a:rPr>
              <a:t> </a:t>
            </a:r>
            <a:r>
              <a:rPr lang="pt-BR" sz="3600" b="1" i="0" u="none" strike="noStrike" baseline="0" dirty="0" err="1">
                <a:latin typeface="F1"/>
              </a:rPr>
              <a:t>Galieno</a:t>
            </a:r>
            <a:r>
              <a:rPr lang="pt-BR" sz="3600" b="1" i="0" u="none" strike="noStrike" baseline="0" dirty="0">
                <a:latin typeface="F1"/>
              </a:rPr>
              <a:t>, o filho do imperador humilhado, subira ao poder. Pessoalmente, tinha simpatia pelo Cristianismo torturado, da qual, pouco depois, ofereceria públicas demonstrações. Mas, no rigor dos conflitos sociais, o novo imperante devia curvar-se aos desejos das classes dominadoras. A força dos editos de 257 e 258, que geraram tremenda e cruel repressão aos serviços do Evangelho, reaparecera com bastante vigor. Potentados e autoridades, como de costume, atribuíam os desastres políticos do Império à ira dos deuses, revoltados com o intenso proselitismo cristão.</a:t>
            </a:r>
            <a:endParaRPr lang="pt-BR" sz="400000" b="1" dirty="0">
              <a:latin typeface="F1"/>
            </a:endParaRPr>
          </a:p>
        </p:txBody>
      </p:sp>
    </p:spTree>
    <p:extLst>
      <p:ext uri="{BB962C8B-B14F-4D97-AF65-F5344CB8AC3E}">
        <p14:creationId xmlns:p14="http://schemas.microsoft.com/office/powerpoint/2010/main" val="440829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63615FB-D3C7-B21E-F87B-551A13616E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4921A-4A49-4C36-6E82-B5676879324E}"/>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A fúria dos perseguidores, porém, amainava-se, à frente das famílias cristãs mais importantes, para recrudescer diante dos pobres e dos pequeninos.</a:t>
            </a:r>
          </a:p>
          <a:p>
            <a:pPr algn="l"/>
            <a:r>
              <a:rPr lang="pt-BR" sz="3600" b="1" i="0" u="none" strike="noStrike" baseline="0" dirty="0">
                <a:latin typeface="F1"/>
              </a:rPr>
              <a:t>Os cárceres jaziam repletos.</a:t>
            </a:r>
          </a:p>
          <a:p>
            <a:pPr algn="l"/>
            <a:r>
              <a:rPr lang="pt-BR" sz="3600" b="1" i="0" u="none" strike="noStrike" baseline="0" dirty="0">
                <a:latin typeface="F1"/>
              </a:rPr>
              <a:t>O anfiteatro de Vespasiano estava oferecendo funções sucessivas.</a:t>
            </a:r>
          </a:p>
          <a:p>
            <a:pPr algn="l"/>
            <a:r>
              <a:rPr lang="pt-BR" sz="3600" b="1" i="0" u="none" strike="noStrike" baseline="0" dirty="0">
                <a:latin typeface="F1"/>
              </a:rPr>
              <a:t>Os anciães e mentores da Igreja recomendavam particularmente aos escravos e aos plebeus pobres evitassem ajuntamentos na via pública.</a:t>
            </a:r>
            <a:endParaRPr lang="pt-BR" sz="400000" b="1" dirty="0">
              <a:latin typeface="F1"/>
            </a:endParaRPr>
          </a:p>
        </p:txBody>
      </p:sp>
    </p:spTree>
    <p:extLst>
      <p:ext uri="{BB962C8B-B14F-4D97-AF65-F5344CB8AC3E}">
        <p14:creationId xmlns:p14="http://schemas.microsoft.com/office/powerpoint/2010/main" val="3175543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2764DB1-842F-6596-149D-4ED88B4A0C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220A8-7703-D0C3-B929-D983BCBC6CD5}"/>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Inúmeros senhores, congregados na faina de coibir a expansão evangélica, não vacilavam em denunciar os servidores menos favorecidos como inimigos da ordem pública, exigindo represálias e punições.</a:t>
            </a:r>
          </a:p>
          <a:p>
            <a:pPr algn="l"/>
            <a:r>
              <a:rPr lang="pt-BR" sz="3600" b="1" i="0" u="none" strike="noStrike" baseline="0" dirty="0">
                <a:latin typeface="F1"/>
              </a:rPr>
              <a:t>Considerando a probabilidade de ações subversivas, os tribunais regurgitavam de magistrados e demagogos.</a:t>
            </a:r>
          </a:p>
          <a:p>
            <a:pPr algn="l"/>
            <a:r>
              <a:rPr lang="pt-BR" sz="3600" b="1" i="0" u="none" strike="noStrike" baseline="0" dirty="0">
                <a:latin typeface="F1"/>
              </a:rPr>
              <a:t>Segundo a opinião do patriciado em decadência, os cristãos que pregavam a fraternidade eram arguidos de responsáveis pela onda de pensamento renovador.</a:t>
            </a:r>
            <a:endParaRPr lang="pt-BR" sz="400000" b="1" dirty="0">
              <a:latin typeface="F1"/>
            </a:endParaRPr>
          </a:p>
        </p:txBody>
      </p:sp>
    </p:spTree>
    <p:extLst>
      <p:ext uri="{BB962C8B-B14F-4D97-AF65-F5344CB8AC3E}">
        <p14:creationId xmlns:p14="http://schemas.microsoft.com/office/powerpoint/2010/main" val="1512559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0CD800F-534A-6FA9-A76C-53D617311A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F79FC-964F-000E-6D98-3FD3467F28DB}"/>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As festas em louvor de </a:t>
            </a:r>
            <a:r>
              <a:rPr lang="pt-BR" sz="3200" b="1" i="0" u="none" strike="noStrike" baseline="0" dirty="0" err="1">
                <a:latin typeface="F1"/>
              </a:rPr>
              <a:t>Galieno</a:t>
            </a:r>
            <a:r>
              <a:rPr lang="pt-BR" sz="3200" b="1" i="0" u="none" strike="noStrike" baseline="0" dirty="0">
                <a:latin typeface="F1"/>
              </a:rPr>
              <a:t> demorar-se-iam ainda por tempo indeterminado.</a:t>
            </a:r>
          </a:p>
          <a:p>
            <a:pPr algn="l"/>
            <a:r>
              <a:rPr lang="pt-BR" sz="3200" b="1" i="0" u="none" strike="noStrike" baseline="0" dirty="0">
                <a:latin typeface="F1"/>
              </a:rPr>
              <a:t>O governo, por seus dignitários mais representativos, desejando entreter o povo impressionado com as vitórias de </a:t>
            </a:r>
            <a:r>
              <a:rPr lang="pt-BR" sz="3200" b="1" i="0" u="none" strike="noStrike" baseline="0" dirty="0" err="1">
                <a:latin typeface="F1"/>
              </a:rPr>
              <a:t>Sapor</a:t>
            </a:r>
            <a:r>
              <a:rPr lang="pt-BR" sz="3200" b="1" i="0" u="none" strike="noStrike" baseline="0" dirty="0">
                <a:latin typeface="F1"/>
              </a:rPr>
              <a:t>, promovera variadas exibições. </a:t>
            </a:r>
          </a:p>
          <a:p>
            <a:pPr algn="l"/>
            <a:r>
              <a:rPr lang="pt-BR" sz="3200" b="1" i="0" u="none" strike="noStrike" baseline="0" dirty="0">
                <a:latin typeface="F1"/>
              </a:rPr>
              <a:t>Além das preces públicas, ante a imagem de Júpiter, do sacrifício de animais no Capitólio, das fartas distribuições de azeite e de trigo, das corridas eletrizantes e das lutas ferozes entre gladiadores de nomeada, a matança de cristãos menos classificados nas esferas sociais prosseguia em sinistros espetáculos noturnos.</a:t>
            </a:r>
            <a:endParaRPr lang="pt-BR" sz="400000" b="1" dirty="0">
              <a:latin typeface="F1"/>
            </a:endParaRPr>
          </a:p>
        </p:txBody>
      </p:sp>
    </p:spTree>
    <p:extLst>
      <p:ext uri="{BB962C8B-B14F-4D97-AF65-F5344CB8AC3E}">
        <p14:creationId xmlns:p14="http://schemas.microsoft.com/office/powerpoint/2010/main" val="3294818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C59E8DB-3371-8D81-1614-D582F7ACD2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295ED-91AA-135D-A248-4A1775886832}"/>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Não seria mais aconselhável permanecessem os dois viajantes da Gália convenientemente reclusos, até que a tormenta cessasse?</a:t>
            </a:r>
          </a:p>
          <a:p>
            <a:pPr algn="l"/>
            <a:r>
              <a:rPr lang="pt-BR" sz="4000" b="1" i="0" u="none" strike="noStrike" baseline="0" dirty="0">
                <a:latin typeface="F1"/>
              </a:rPr>
              <a:t>Ante a pergunta do anfitrião, que permanecia no ar, </a:t>
            </a:r>
            <a:r>
              <a:rPr lang="pt-BR" sz="4000" b="1" i="0" u="none" strike="noStrike" baseline="0" dirty="0" err="1">
                <a:latin typeface="F1"/>
              </a:rPr>
              <a:t>Taciano</a:t>
            </a:r>
            <a:r>
              <a:rPr lang="pt-BR" sz="4000" b="1" i="0" u="none" strike="noStrike" baseline="0" dirty="0">
                <a:latin typeface="F1"/>
              </a:rPr>
              <a:t> lembrou a necessidade de ganharem o centro urbano, sem demora. Competia-lhe aparecer, no </a:t>
            </a:r>
            <a:r>
              <a:rPr lang="pt-BR" sz="4000" b="1" i="0" u="none" strike="noStrike" baseline="0" dirty="0" err="1">
                <a:latin typeface="F1"/>
              </a:rPr>
              <a:t>Aventino</a:t>
            </a:r>
            <a:r>
              <a:rPr lang="pt-BR" sz="4000" b="1" i="0" u="none" strike="noStrike" baseline="0" dirty="0">
                <a:latin typeface="F1"/>
              </a:rPr>
              <a:t>, na manhã do dia imediato.</a:t>
            </a:r>
            <a:endParaRPr lang="pt-BR" sz="400000" b="1" dirty="0">
              <a:latin typeface="F1"/>
            </a:endParaRPr>
          </a:p>
        </p:txBody>
      </p:sp>
    </p:spTree>
    <p:extLst>
      <p:ext uri="{BB962C8B-B14F-4D97-AF65-F5344CB8AC3E}">
        <p14:creationId xmlns:p14="http://schemas.microsoft.com/office/powerpoint/2010/main" val="383942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AF0B136-F663-AE9A-7941-634D1FFAC7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15D3A-0C8F-842E-94FF-36BCC5826622}"/>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E porque Máximo perguntasse a Quinto Celso qual era a opinião dele, o moço respondeu, bem humorado:</a:t>
            </a:r>
          </a:p>
          <a:p>
            <a:pPr algn="l"/>
            <a:r>
              <a:rPr lang="pt-BR" sz="4000" b="1" i="0" u="none" strike="noStrike" baseline="0" dirty="0">
                <a:latin typeface="F1"/>
              </a:rPr>
              <a:t>— Nada temo. Tenho dois grandes amores: Jesus e meu pai. Como não pretendo perder meu pai, estarei muito feliz com a vontade de Nosso Senhor que nos uniu. Se realizarmos nossos desejos, estaremos juntos e, se algum sofrimento aparecer no caminho, não nos separaremos.</a:t>
            </a:r>
            <a:endParaRPr lang="pt-BR" sz="400000" b="1" dirty="0">
              <a:latin typeface="F1"/>
            </a:endParaRPr>
          </a:p>
        </p:txBody>
      </p:sp>
    </p:spTree>
    <p:extLst>
      <p:ext uri="{BB962C8B-B14F-4D97-AF65-F5344CB8AC3E}">
        <p14:creationId xmlns:p14="http://schemas.microsoft.com/office/powerpoint/2010/main" val="925296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F4B218E-6CB5-2847-7AE5-7AEF0F6CDF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C3BE8-82B6-41DC-713B-178E2EB3E118}"/>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A observação conquistou o sorriso de todos e o próprio </a:t>
            </a:r>
            <a:r>
              <a:rPr lang="pt-BR" sz="3200" b="1" i="0" u="none" strike="noStrike" baseline="0" dirty="0" err="1">
                <a:latin typeface="F1"/>
              </a:rPr>
              <a:t>Taciano</a:t>
            </a:r>
            <a:r>
              <a:rPr lang="pt-BR" sz="3200" b="1" i="0" u="none" strike="noStrike" baseline="0" dirty="0">
                <a:latin typeface="F1"/>
              </a:rPr>
              <a:t>, feliz por haver encontrado no mundo alguém que o amava assim tanto, mostrou no semblante sinais inequívocos de reconforto e contentamento.</a:t>
            </a:r>
          </a:p>
          <a:p>
            <a:pPr algn="l"/>
            <a:r>
              <a:rPr lang="pt-BR" sz="3200" b="1" i="0" u="none" strike="noStrike" baseline="0" dirty="0">
                <a:latin typeface="F1"/>
              </a:rPr>
              <a:t>Caíra a noite, e o céu se recamara de um sem número de </a:t>
            </a:r>
            <a:r>
              <a:rPr lang="pt-BR" sz="3200" b="1" i="0" u="none" strike="noStrike" baseline="0" dirty="0" err="1">
                <a:latin typeface="F1"/>
              </a:rPr>
              <a:t>iriantes</a:t>
            </a:r>
            <a:r>
              <a:rPr lang="pt-BR" sz="3200" b="1" i="0" u="none" strike="noStrike" baseline="0" dirty="0">
                <a:latin typeface="F1"/>
              </a:rPr>
              <a:t> estrelas.</a:t>
            </a:r>
          </a:p>
          <a:p>
            <a:pPr algn="l"/>
            <a:r>
              <a:rPr lang="pt-BR" sz="3200" b="1" i="0" u="none" strike="noStrike" baseline="0" dirty="0">
                <a:latin typeface="F1"/>
              </a:rPr>
              <a:t>A claridade de duas tochas, a reduzida assembléia comentou, ainda, por bastante tempo, a respeito dos árduos trilhos da Boa Nova, detendo-se em considerações especiais sobre os mártires que, por mais de dois séculos, vinham tombando em serviço à Humanidade.</a:t>
            </a:r>
            <a:endParaRPr lang="pt-BR" sz="400000" b="1" dirty="0">
              <a:latin typeface="F1"/>
            </a:endParaRPr>
          </a:p>
        </p:txBody>
      </p:sp>
    </p:spTree>
    <p:extLst>
      <p:ext uri="{BB962C8B-B14F-4D97-AF65-F5344CB8AC3E}">
        <p14:creationId xmlns:p14="http://schemas.microsoft.com/office/powerpoint/2010/main" val="168713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85BFB1A-1146-203E-4AC1-4D37F52AB4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8EA1C-0FD8-88D2-7CEA-3F3FAAC55055}"/>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4000" b="1" i="0" u="none" strike="noStrike" baseline="0" dirty="0">
                <a:latin typeface="F1"/>
              </a:rPr>
              <a:t>Reconhecendo o benfeitor, </a:t>
            </a:r>
            <a:r>
              <a:rPr lang="pt-BR" sz="4000" b="1" i="0" u="none" strike="noStrike" baseline="0" dirty="0" err="1">
                <a:latin typeface="F1"/>
              </a:rPr>
              <a:t>Taciano</a:t>
            </a:r>
            <a:r>
              <a:rPr lang="pt-BR" sz="4000" b="1" i="0" u="none" strike="noStrike" baseline="0" dirty="0">
                <a:latin typeface="F1"/>
              </a:rPr>
              <a:t> agradeceu e pediu que a luz e fizesse, pois se sentia incomodado, aflito, naquela escuridão.</a:t>
            </a:r>
          </a:p>
          <a:p>
            <a:pPr algn="l"/>
            <a:r>
              <a:rPr lang="pt-BR" sz="4000" b="1" i="0" u="none" strike="noStrike" baseline="0" dirty="0">
                <a:latin typeface="F1"/>
              </a:rPr>
              <a:t>O manto da noite realmente havia caído sobre aquele dia infortunado, mas no quarto duas tochas ardiam, brilhantes.</a:t>
            </a:r>
          </a:p>
          <a:p>
            <a:pPr algn="l"/>
            <a:r>
              <a:rPr lang="pt-BR" sz="4000" b="1" i="0" u="none" strike="noStrike" baseline="0" dirty="0">
                <a:latin typeface="F1"/>
              </a:rPr>
              <a:t>— Senhor — disse o ancião, profundamente pesaroso —, a câmara está iluminada, entretanto, os vossos olhos...</a:t>
            </a:r>
            <a:endParaRPr lang="pt-BR" sz="400000" b="1" dirty="0">
              <a:latin typeface="F1"/>
            </a:endParaRPr>
          </a:p>
        </p:txBody>
      </p:sp>
    </p:spTree>
    <p:extLst>
      <p:ext uri="{BB962C8B-B14F-4D97-AF65-F5344CB8AC3E}">
        <p14:creationId xmlns:p14="http://schemas.microsoft.com/office/powerpoint/2010/main" val="3512303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D5F462D-133B-B508-ACE8-D8199355DB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A81D-DB3B-AA55-C7EC-1289F851E9E3}"/>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err="1">
                <a:latin typeface="F1"/>
              </a:rPr>
              <a:t>Taciano</a:t>
            </a:r>
            <a:r>
              <a:rPr lang="pt-BR" sz="3200" b="1" i="0" u="none" strike="noStrike" baseline="0" dirty="0">
                <a:latin typeface="F1"/>
              </a:rPr>
              <a:t>, silencioso, tudo ouvia, com discrição e respeito, até que Marcelino ofereceu aos hóspedes a enxerga limpa e modesta, em que deviam repousar.</a:t>
            </a:r>
          </a:p>
          <a:p>
            <a:pPr algn="l"/>
            <a:r>
              <a:rPr lang="pt-BR" sz="3200" b="1" i="0" u="none" strike="noStrike" baseline="0" dirty="0">
                <a:latin typeface="F1"/>
              </a:rPr>
              <a:t>Na manhã seguinte, puseram-se ambos em caminho.</a:t>
            </a:r>
          </a:p>
          <a:p>
            <a:pPr algn="l"/>
            <a:r>
              <a:rPr lang="pt-BR" sz="3200" b="1" i="0" u="none" strike="noStrike" baseline="0" dirty="0">
                <a:latin typeface="F1"/>
              </a:rPr>
              <a:t>Avançaram esperançosos pela via </a:t>
            </a:r>
            <a:r>
              <a:rPr lang="pt-BR" sz="3200" b="1" i="0" u="none" strike="noStrike" baseline="0" dirty="0" err="1">
                <a:latin typeface="F1"/>
              </a:rPr>
              <a:t>Ostiense</a:t>
            </a:r>
            <a:r>
              <a:rPr lang="pt-BR" sz="3200" b="1" i="0" u="none" strike="noStrike" baseline="0" dirty="0">
                <a:latin typeface="F1"/>
              </a:rPr>
              <a:t> e estavam prestes a entrar na cidade, quando, nas adjacências da Pirâmide de </a:t>
            </a:r>
            <a:r>
              <a:rPr lang="pt-BR" sz="3200" b="1" i="0" u="none" strike="noStrike" baseline="0" dirty="0" err="1">
                <a:latin typeface="F1"/>
              </a:rPr>
              <a:t>Céstio</a:t>
            </a:r>
            <a:r>
              <a:rPr lang="pt-BR" sz="3200" b="1" i="0" u="none" strike="noStrike" baseline="0" dirty="0">
                <a:latin typeface="F1"/>
              </a:rPr>
              <a:t>, notou Celso, compacto ajuntamento. Duas pobres mulheres haviam sido presas, sob enorme algazarra popular. Os gritos: “às feras”, “às feras”, partiam da turba ameaçadora.</a:t>
            </a:r>
            <a:endParaRPr lang="pt-BR" sz="400000" b="1" dirty="0">
              <a:latin typeface="F1"/>
            </a:endParaRPr>
          </a:p>
        </p:txBody>
      </p:sp>
    </p:spTree>
    <p:extLst>
      <p:ext uri="{BB962C8B-B14F-4D97-AF65-F5344CB8AC3E}">
        <p14:creationId xmlns:p14="http://schemas.microsoft.com/office/powerpoint/2010/main" val="3272711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E3D88A3-10D3-7ECD-D751-202182EB16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74C0B-4C27-1881-F13A-034739C7CF13}"/>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 moço abraçou o pai, com o cuidado de quem se propunha defender um tesouro, e vararam a massa.</a:t>
            </a:r>
          </a:p>
          <a:p>
            <a:pPr algn="l"/>
            <a:r>
              <a:rPr lang="pt-BR" sz="3600" b="1" i="0" u="none" strike="noStrike" baseline="0" dirty="0">
                <a:latin typeface="F1"/>
              </a:rPr>
              <a:t>De informação a informação, ganharam o </a:t>
            </a:r>
            <a:r>
              <a:rPr lang="pt-BR" sz="3600" b="1" i="0" u="none" strike="noStrike" baseline="0" dirty="0" err="1">
                <a:latin typeface="F1"/>
              </a:rPr>
              <a:t>Aventino</a:t>
            </a:r>
            <a:r>
              <a:rPr lang="pt-BR" sz="3600" b="1" i="0" u="none" strike="noStrike" baseline="0" dirty="0">
                <a:latin typeface="F1"/>
              </a:rPr>
              <a:t> e tomaram a direção do Templo de Diana, em cujos arredores não tiveram dificuldade para localizar o magnífico palacete de Lucila.</a:t>
            </a:r>
          </a:p>
          <a:p>
            <a:pPr algn="l"/>
            <a:r>
              <a:rPr lang="pt-BR" sz="3600" b="1" i="0" u="none" strike="noStrike" baseline="0" dirty="0" err="1">
                <a:latin typeface="F1"/>
              </a:rPr>
              <a:t>Taciano</a:t>
            </a:r>
            <a:r>
              <a:rPr lang="pt-BR" sz="3600" b="1" i="0" u="none" strike="noStrike" baseline="0" dirty="0">
                <a:latin typeface="F1"/>
              </a:rPr>
              <a:t> sentia o coração precipite, na atormentada caixa do peito...</a:t>
            </a:r>
            <a:endParaRPr lang="pt-BR" sz="400000" b="1" dirty="0">
              <a:latin typeface="F1"/>
            </a:endParaRPr>
          </a:p>
        </p:txBody>
      </p:sp>
    </p:spTree>
    <p:extLst>
      <p:ext uri="{BB962C8B-B14F-4D97-AF65-F5344CB8AC3E}">
        <p14:creationId xmlns:p14="http://schemas.microsoft.com/office/powerpoint/2010/main" val="2297230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AC7049F-D279-AA5C-062A-B8126743AE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8B5F7-0E3A-D8F9-6672-9308976097BE}"/>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Como seria recebido? Condoer-se-ia a filha do infortúnio em que o destino o arrojara?</a:t>
            </a:r>
          </a:p>
          <a:p>
            <a:pPr algn="l"/>
            <a:r>
              <a:rPr lang="pt-BR" sz="3600" b="1" i="0" u="none" strike="noStrike" baseline="0" dirty="0">
                <a:latin typeface="F1"/>
              </a:rPr>
              <a:t>Relacionou alguns pormenores da aristocrática vivenda de </a:t>
            </a:r>
            <a:r>
              <a:rPr lang="pt-BR" sz="3600" b="1" i="0" u="none" strike="noStrike" baseline="0" dirty="0" err="1">
                <a:latin typeface="F1"/>
              </a:rPr>
              <a:t>Vetúrio</a:t>
            </a:r>
            <a:r>
              <a:rPr lang="pt-BR" sz="3600" b="1" i="0" u="none" strike="noStrike" baseline="0" dirty="0">
                <a:latin typeface="F1"/>
              </a:rPr>
              <a:t>, onde passara a mocidade, e Celso </a:t>
            </a:r>
            <a:r>
              <a:rPr lang="pt-BR" sz="3600" b="1" i="0" u="none" strike="noStrike" baseline="0" dirty="0" err="1">
                <a:latin typeface="F1"/>
              </a:rPr>
              <a:t>confirmava-lhe</a:t>
            </a:r>
            <a:r>
              <a:rPr lang="pt-BR" sz="3600" b="1" i="0" u="none" strike="noStrike" baseline="0" dirty="0">
                <a:latin typeface="F1"/>
              </a:rPr>
              <a:t> as reminiscências, entre curioso e preocupado.</a:t>
            </a:r>
          </a:p>
          <a:p>
            <a:pPr algn="l"/>
            <a:r>
              <a:rPr lang="pt-BR" sz="3600" b="1" i="0" u="none" strike="noStrike" baseline="0" dirty="0">
                <a:latin typeface="F1"/>
              </a:rPr>
              <a:t>Atendidos no portão de acesso por um dos escravos que se incumbiam da jardinagem, foram por ele encaminhados ao átrio.</a:t>
            </a:r>
            <a:endParaRPr lang="pt-BR" sz="400000" b="1" dirty="0">
              <a:latin typeface="F1"/>
            </a:endParaRPr>
          </a:p>
        </p:txBody>
      </p:sp>
    </p:spTree>
    <p:extLst>
      <p:ext uri="{BB962C8B-B14F-4D97-AF65-F5344CB8AC3E}">
        <p14:creationId xmlns:p14="http://schemas.microsoft.com/office/powerpoint/2010/main" val="1810251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07386DB-CE3F-EF5F-C8A1-0011F06307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9FAB0-2945-B8C4-057C-00584994F376}"/>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3200" b="1" i="0" u="none" strike="noStrike" baseline="0" dirty="0">
                <a:latin typeface="F1"/>
              </a:rPr>
              <a:t>O viúvo de Helena indagou acerca de servidores que ali conhecera, em outro tempo, mas os seus velhos laços afetivos haviam desaparecido.</a:t>
            </a:r>
          </a:p>
          <a:p>
            <a:pPr algn="l"/>
            <a:r>
              <a:rPr lang="pt-BR" sz="3200" b="1" i="0" u="none" strike="noStrike" baseline="0" dirty="0">
                <a:latin typeface="F1"/>
              </a:rPr>
              <a:t>Solicitou a presença da senhora, mas, findos alguns instantes de espera, um mordomo irrepreensível veio avisar que Lucila estava ocupada, no ensaio de bailados importantes, e que, por isso mesmo, não recebia visitas.</a:t>
            </a:r>
          </a:p>
          <a:p>
            <a:pPr algn="l"/>
            <a:r>
              <a:rPr lang="pt-BR" sz="3200" b="1" i="0" u="none" strike="noStrike" baseline="0" dirty="0" err="1">
                <a:latin typeface="F1"/>
              </a:rPr>
              <a:t>Taciano</a:t>
            </a:r>
            <a:r>
              <a:rPr lang="pt-BR" sz="3200" b="1" i="0" u="none" strike="noStrike" baseline="0" dirty="0">
                <a:latin typeface="F1"/>
              </a:rPr>
              <a:t>, porém, insistiu.</a:t>
            </a:r>
          </a:p>
          <a:p>
            <a:pPr algn="l"/>
            <a:r>
              <a:rPr lang="pt-BR" sz="3200" b="1" i="0" u="none" strike="noStrike" baseline="0" dirty="0">
                <a:latin typeface="F1"/>
              </a:rPr>
              <a:t>Reportou-se à sua condição de pai e pronunciou nomes de família que obrigaram o interlocutor a reconsiderar a recepção desatenciosa.</a:t>
            </a:r>
            <a:endParaRPr lang="pt-BR" sz="400000" b="1" dirty="0">
              <a:latin typeface="F1"/>
            </a:endParaRPr>
          </a:p>
        </p:txBody>
      </p:sp>
    </p:spTree>
    <p:extLst>
      <p:ext uri="{BB962C8B-B14F-4D97-AF65-F5344CB8AC3E}">
        <p14:creationId xmlns:p14="http://schemas.microsoft.com/office/powerpoint/2010/main" val="1051841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4756D01-ACC2-F2D1-26D4-D6D1D11C95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A5AC6-EE87-774A-E0C4-C80334E537B7}"/>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 servo tornou à intimidade doméstica e, transcorridos alguns minutos, Lucila apareceu em companhia do tribuno Caio </a:t>
            </a:r>
            <a:r>
              <a:rPr lang="pt-BR" sz="3600" b="1" i="0" u="none" strike="noStrike" baseline="0" dirty="0" err="1">
                <a:latin typeface="F1"/>
              </a:rPr>
              <a:t>Perciliano</a:t>
            </a:r>
            <a:r>
              <a:rPr lang="pt-BR" sz="3600" b="1" i="0" u="none" strike="noStrike" baseline="0" dirty="0">
                <a:latin typeface="F1"/>
              </a:rPr>
              <a:t>, algo pálida, mas com indisfarçável expressão de ironia e indiferença a se lhe pintar no rosto castigado de cosméticos.</a:t>
            </a:r>
          </a:p>
          <a:p>
            <a:pPr algn="l"/>
            <a:r>
              <a:rPr lang="pt-BR" sz="3600" b="1" i="0" u="none" strike="noStrike" baseline="0" dirty="0">
                <a:latin typeface="F1"/>
              </a:rPr>
              <a:t>Celso observou-lhe o sarcasmo e teve medo.</a:t>
            </a:r>
          </a:p>
          <a:p>
            <a:pPr algn="l"/>
            <a:r>
              <a:rPr lang="pt-BR" sz="3600" b="1" i="0" u="none" strike="noStrike" baseline="0" dirty="0">
                <a:latin typeface="F1"/>
              </a:rPr>
              <a:t>Aquela não poderia ser a mulher que buscavam.</a:t>
            </a:r>
            <a:endParaRPr lang="pt-BR" sz="400000" b="1" dirty="0">
              <a:latin typeface="F1"/>
            </a:endParaRPr>
          </a:p>
        </p:txBody>
      </p:sp>
    </p:spTree>
    <p:extLst>
      <p:ext uri="{BB962C8B-B14F-4D97-AF65-F5344CB8AC3E}">
        <p14:creationId xmlns:p14="http://schemas.microsoft.com/office/powerpoint/2010/main" val="547628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B97621F-EDDD-9EC8-7DCD-F971D8CBC0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DFBA4-2A71-7FE6-F079-4E41BCECB980}"/>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Lucila era o retrato da crueldade feminina, emoldurado na impudência.</a:t>
            </a:r>
          </a:p>
          <a:p>
            <a:pPr algn="l"/>
            <a:r>
              <a:rPr lang="pt-BR" sz="3600" b="1" i="0" u="none" strike="noStrike" baseline="0" dirty="0">
                <a:latin typeface="F1"/>
              </a:rPr>
              <a:t>Ela fixou o cego, comprimindo os músculos da face, enlaçou o amante num gesto felino e falou, zombeteira:</a:t>
            </a:r>
          </a:p>
          <a:p>
            <a:pPr algn="l"/>
            <a:r>
              <a:rPr lang="pt-BR" sz="3600" b="1" i="0" u="none" strike="noStrike" baseline="0" dirty="0">
                <a:latin typeface="F1"/>
              </a:rPr>
              <a:t>— Com que então sou procurada por ilustres parentes?</a:t>
            </a:r>
          </a:p>
          <a:p>
            <a:pPr algn="l"/>
            <a:r>
              <a:rPr lang="pt-BR" sz="3600" b="1" i="0" u="none" strike="noStrike" baseline="0" dirty="0">
                <a:latin typeface="F1"/>
              </a:rPr>
              <a:t>Somente ao ouvi-la, percebeu o genitor quão modificada deveria encontrar-se para dirigir-lhe a palavra com tanta malícia na voz.</a:t>
            </a:r>
          </a:p>
        </p:txBody>
      </p:sp>
    </p:spTree>
    <p:extLst>
      <p:ext uri="{BB962C8B-B14F-4D97-AF65-F5344CB8AC3E}">
        <p14:creationId xmlns:p14="http://schemas.microsoft.com/office/powerpoint/2010/main" val="2538008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8CBCAE9-D096-C053-466E-7D8CB9F090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04856-4300-2AC9-8325-CE18F01D88AC}"/>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Ainda assim, num esforço sacrificial para identificar-se, rogou, comovedoramente:</a:t>
            </a:r>
          </a:p>
          <a:p>
            <a:pPr algn="l"/>
            <a:r>
              <a:rPr lang="pt-BR" sz="3200" b="1" i="0" u="none" strike="noStrike" baseline="0" dirty="0">
                <a:latin typeface="F1"/>
              </a:rPr>
              <a:t>— Minha filha!... minha filha!... sou eu, teu pai!... estou cego! Recorro à tua proteção como um náufrago!...</a:t>
            </a:r>
          </a:p>
          <a:p>
            <a:pPr algn="l"/>
            <a:r>
              <a:rPr lang="pt-BR" sz="3200" b="1" i="0" u="none" strike="noStrike" baseline="0" dirty="0">
                <a:latin typeface="F1"/>
              </a:rPr>
              <a:t>Ela, todavia, não assinalou a dor que envolvia aquelas frases suplicantes.</a:t>
            </a:r>
          </a:p>
          <a:p>
            <a:pPr algn="l"/>
            <a:r>
              <a:rPr lang="pt-BR" sz="3200" b="1" i="0" u="none" strike="noStrike" baseline="0" dirty="0">
                <a:latin typeface="F1"/>
              </a:rPr>
              <a:t>Desferiu fria gargalhada e disse ao companheiro:</a:t>
            </a:r>
          </a:p>
          <a:p>
            <a:pPr algn="l"/>
            <a:r>
              <a:rPr lang="pt-BR" sz="3200" b="1" i="0" u="none" strike="noStrike" baseline="0" dirty="0">
                <a:latin typeface="F1"/>
              </a:rPr>
              <a:t>— Caio, se eu não soubesse que meu pai está morto, naturalmente me enganaria.</a:t>
            </a:r>
            <a:endParaRPr lang="pt-BR" sz="400000" b="1" dirty="0">
              <a:latin typeface="F1"/>
            </a:endParaRPr>
          </a:p>
        </p:txBody>
      </p:sp>
    </p:spTree>
    <p:extLst>
      <p:ext uri="{BB962C8B-B14F-4D97-AF65-F5344CB8AC3E}">
        <p14:creationId xmlns:p14="http://schemas.microsoft.com/office/powerpoint/2010/main" val="1579873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875A5E1-BC3D-B197-423B-70004C9C53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66D47-59B7-2F6C-3ABF-1468B5936375}"/>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 Não, Lucila! não morri! não me desconheças! ... — bradou o genitor, angustiado — estou agora sozinho! não me abandones!... Ajuda-me pela memória de Blandina, que também já partiu!... Vim de </a:t>
            </a:r>
            <a:r>
              <a:rPr lang="pt-BR" sz="4000" b="1" i="0" u="none" strike="noStrike" baseline="0" dirty="0" err="1">
                <a:latin typeface="F1"/>
              </a:rPr>
              <a:t>Lião</a:t>
            </a:r>
            <a:r>
              <a:rPr lang="pt-BR" sz="4000" b="1" i="0" u="none" strike="noStrike" baseline="0" dirty="0">
                <a:latin typeface="F1"/>
              </a:rPr>
              <a:t> à tua procura... Tenho sofrido bastante! Acolhe-me por piedade! por amor aos deuses, por devotamento à </a:t>
            </a:r>
            <a:r>
              <a:rPr lang="pt-BR" sz="4000" b="1" i="0" u="none" strike="noStrike" baseline="0" dirty="0" err="1">
                <a:latin typeface="F1"/>
              </a:rPr>
              <a:t>Cíbele</a:t>
            </a:r>
            <a:r>
              <a:rPr lang="pt-BR" sz="4000" b="1" i="0" u="none" strike="noStrike" baseline="0" dirty="0">
                <a:latin typeface="F1"/>
              </a:rPr>
              <a:t> que sempre patrocinou a nossa casa!...</a:t>
            </a:r>
          </a:p>
          <a:p>
            <a:pPr algn="l"/>
            <a:r>
              <a:rPr lang="pt-BR" sz="4000" b="1" i="0" u="none" strike="noStrike" baseline="0" dirty="0">
                <a:latin typeface="F1"/>
              </a:rPr>
              <a:t>A viúva de </a:t>
            </a:r>
            <a:r>
              <a:rPr lang="pt-BR" sz="4000" b="1" i="0" u="none" strike="noStrike" baseline="0" dirty="0" err="1">
                <a:latin typeface="F1"/>
              </a:rPr>
              <a:t>Galba</a:t>
            </a:r>
            <a:r>
              <a:rPr lang="pt-BR" sz="4000" b="1" i="0" u="none" strike="noStrike" baseline="0" dirty="0">
                <a:latin typeface="F1"/>
              </a:rPr>
              <a:t> não se traiu.</a:t>
            </a:r>
            <a:endParaRPr lang="pt-BR" sz="400000" b="1" dirty="0">
              <a:latin typeface="F1"/>
            </a:endParaRPr>
          </a:p>
        </p:txBody>
      </p:sp>
    </p:spTree>
    <p:extLst>
      <p:ext uri="{BB962C8B-B14F-4D97-AF65-F5344CB8AC3E}">
        <p14:creationId xmlns:p14="http://schemas.microsoft.com/office/powerpoint/2010/main" val="4397292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D3431A4-6CE7-631C-3C6F-1C3E4E1996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A5FE7-B754-C4BC-9205-D76B79C01758}"/>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Com incrível dureza de coração, falou ao tribuno, intrigado:</a:t>
            </a:r>
          </a:p>
          <a:p>
            <a:pPr algn="l"/>
            <a:r>
              <a:rPr lang="pt-BR" sz="3600" b="1" i="0" u="none" strike="noStrike" baseline="0" dirty="0">
                <a:latin typeface="F1"/>
              </a:rPr>
              <a:t>— Este velho deve ser algum louco da terra em que nasci. Blandina era realmente minha irmã, que descansou sob o amparo dos imortais, segundo notícias que recebemos há dias.</a:t>
            </a:r>
          </a:p>
          <a:p>
            <a:pPr algn="l"/>
            <a:r>
              <a:rPr lang="pt-BR" sz="3600" b="1" i="0" u="none" strike="noStrike" baseline="0" dirty="0">
                <a:latin typeface="F1"/>
              </a:rPr>
              <a:t>E, com significativo entono, prosseguiu:</a:t>
            </a:r>
          </a:p>
          <a:p>
            <a:pPr algn="l"/>
            <a:r>
              <a:rPr lang="pt-BR" sz="3600" b="1" i="0" u="none" strike="noStrike" baseline="0" dirty="0">
                <a:latin typeface="F1"/>
              </a:rPr>
              <a:t>— Meu pai morreu em Baias, justamente quando tive a infelicidade de perder minha mãe.</a:t>
            </a:r>
            <a:endParaRPr lang="pt-BR" sz="400000" b="1" dirty="0">
              <a:latin typeface="F1"/>
            </a:endParaRPr>
          </a:p>
        </p:txBody>
      </p:sp>
    </p:spTree>
    <p:extLst>
      <p:ext uri="{BB962C8B-B14F-4D97-AF65-F5344CB8AC3E}">
        <p14:creationId xmlns:p14="http://schemas.microsoft.com/office/powerpoint/2010/main" val="7696833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819C3CE-999A-366E-67CA-C67A276CF6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AA7B0-B9C6-6E14-ACAD-FB297A97E285}"/>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O cego, entretanto, ajoelhou-se e suplicou: </a:t>
            </a:r>
            <a:endParaRPr lang="pt-BR" sz="3600" b="1" i="0" u="none" strike="noStrike" baseline="0" dirty="0">
              <a:latin typeface="F0"/>
            </a:endParaRPr>
          </a:p>
          <a:p>
            <a:pPr algn="l"/>
            <a:r>
              <a:rPr lang="pt-BR" sz="3600" b="1" i="0" u="none" strike="noStrike" baseline="0" dirty="0">
                <a:latin typeface="F1"/>
              </a:rPr>
              <a:t>— Filha, foge à injustiça e à maldade!... Em nome de nossos antepassados, desperta a consciência! não permitas que o dinheiro e os prazeres te anestesiem os sentimentos!...</a:t>
            </a:r>
          </a:p>
          <a:p>
            <a:pPr algn="l"/>
            <a:r>
              <a:rPr lang="pt-BR" sz="3600" b="1" i="0" u="none" strike="noStrike" baseline="0" dirty="0">
                <a:latin typeface="F1"/>
              </a:rPr>
              <a:t>Exasperada, Lucila </a:t>
            </a:r>
            <a:r>
              <a:rPr lang="pt-BR" sz="3600" b="1" i="0" u="none" strike="noStrike" baseline="0" dirty="0" err="1">
                <a:latin typeface="F1"/>
              </a:rPr>
              <a:t>cortou-lhe</a:t>
            </a:r>
            <a:r>
              <a:rPr lang="pt-BR" sz="3600" b="1" i="0" u="none" strike="noStrike" baseline="0" dirty="0">
                <a:latin typeface="F1"/>
              </a:rPr>
              <a:t> a palavra, gritando para um escravo próximo:</a:t>
            </a:r>
          </a:p>
          <a:p>
            <a:pPr algn="l"/>
            <a:r>
              <a:rPr lang="pt-BR" sz="3600" b="1" i="0" u="none" strike="noStrike" baseline="0" dirty="0">
                <a:latin typeface="F1"/>
              </a:rPr>
              <a:t>— Cróton! apressa-te! Traze o cão de guarda!... Expulsa daqui estes ladrões gauleses!...</a:t>
            </a:r>
            <a:endParaRPr lang="pt-BR" sz="400000" b="1" dirty="0">
              <a:latin typeface="F1"/>
            </a:endParaRPr>
          </a:p>
        </p:txBody>
      </p:sp>
    </p:spTree>
    <p:extLst>
      <p:ext uri="{BB962C8B-B14F-4D97-AF65-F5344CB8AC3E}">
        <p14:creationId xmlns:p14="http://schemas.microsoft.com/office/powerpoint/2010/main" val="384401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6C67482-E29D-364F-A400-8D112FDAB1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7F711-319E-B266-FBF5-E598A1EE67ED}"/>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5400" b="1" i="0" u="none" strike="noStrike" baseline="0" dirty="0">
                <a:latin typeface="F1"/>
              </a:rPr>
              <a:t>A frase perdeu-se, reticenciosa, no ar.</a:t>
            </a:r>
          </a:p>
          <a:p>
            <a:pPr algn="l"/>
            <a:r>
              <a:rPr lang="pt-BR" sz="5400" b="1" i="0" u="none" strike="noStrike" baseline="0" dirty="0">
                <a:latin typeface="F1"/>
              </a:rPr>
              <a:t>Indescritível pavor assomou ao semblante do ferido.</a:t>
            </a:r>
          </a:p>
          <a:p>
            <a:pPr algn="l"/>
            <a:r>
              <a:rPr lang="pt-BR" sz="5400" b="1" i="0" u="none" strike="noStrike" baseline="0" dirty="0">
                <a:latin typeface="F1"/>
              </a:rPr>
              <a:t>O filho de Varro levou as mãos à cabeça e compreendeu a extensão do desastre.</a:t>
            </a:r>
            <a:endParaRPr lang="pt-BR" sz="400000" b="1" dirty="0">
              <a:latin typeface="F1"/>
            </a:endParaRPr>
          </a:p>
        </p:txBody>
      </p:sp>
    </p:spTree>
    <p:extLst>
      <p:ext uri="{BB962C8B-B14F-4D97-AF65-F5344CB8AC3E}">
        <p14:creationId xmlns:p14="http://schemas.microsoft.com/office/powerpoint/2010/main" val="12102865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9D01D7A8-D304-686A-4475-CE1ED0FD04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94568D-EA61-C860-584D-2F8DABA2712E}"/>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Imediatamente, selvagem mastim apareceu, feroz.</a:t>
            </a:r>
          </a:p>
          <a:p>
            <a:pPr algn="l"/>
            <a:r>
              <a:rPr lang="pt-BR" sz="3200" b="1" i="0" u="none" strike="noStrike" baseline="0" dirty="0">
                <a:latin typeface="F1"/>
              </a:rPr>
              <a:t>Precipitou-se rápido sobre Quinto Celso que abraçava </a:t>
            </a:r>
            <a:r>
              <a:rPr lang="pt-BR" sz="3200" b="1" i="0" u="none" strike="noStrike" baseline="0" dirty="0" err="1">
                <a:latin typeface="F1"/>
              </a:rPr>
              <a:t>Taciano</a:t>
            </a:r>
            <a:r>
              <a:rPr lang="pt-BR" sz="3200" b="1" i="0" u="none" strike="noStrike" baseline="0" dirty="0">
                <a:latin typeface="F1"/>
              </a:rPr>
              <a:t>, buscando preservá-lo, mas, quando pequena ferida surgiu, sangrando no braço do rapaz, </a:t>
            </a:r>
            <a:r>
              <a:rPr lang="pt-BR" sz="3200" b="1" i="0" u="none" strike="noStrike" baseline="0" dirty="0" err="1">
                <a:latin typeface="F1"/>
              </a:rPr>
              <a:t>Perciliano</a:t>
            </a:r>
            <a:r>
              <a:rPr lang="pt-BR" sz="3200" b="1" i="0" u="none" strike="noStrike" baseline="0" dirty="0">
                <a:latin typeface="F1"/>
              </a:rPr>
              <a:t>, incomodado, interferiu, recolhendo a fera.</a:t>
            </a:r>
          </a:p>
          <a:p>
            <a:pPr algn="l"/>
            <a:r>
              <a:rPr lang="pt-BR" sz="3200" b="1" i="0" u="none" strike="noStrike" baseline="0" dirty="0">
                <a:latin typeface="F1"/>
              </a:rPr>
              <a:t>Olhando os visitantes que se retiravam, cabisbaixos, o moço cochichou aos ouvidos da amante:</a:t>
            </a:r>
          </a:p>
          <a:p>
            <a:pPr algn="l"/>
            <a:r>
              <a:rPr lang="pt-BR" sz="3200" b="1" i="0" u="none" strike="noStrike" baseline="0" dirty="0">
                <a:latin typeface="F1"/>
              </a:rPr>
              <a:t>— Querida, não transformemos isto aqui num tribunal. Procedamos com sabedoria. Esta bela vivenda não é para os desagradáveis misteres da justiça.</a:t>
            </a:r>
          </a:p>
        </p:txBody>
      </p:sp>
    </p:spTree>
    <p:extLst>
      <p:ext uri="{BB962C8B-B14F-4D97-AF65-F5344CB8AC3E}">
        <p14:creationId xmlns:p14="http://schemas.microsoft.com/office/powerpoint/2010/main" val="411690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8A3AF48-86E8-A260-088D-247B0574E2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22816-741F-DF07-01F2-5F140AC49EC9}"/>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Tranquiliza-te. Se estes vagabundos conhecem-te a família, podem realmente ameaçar-nos a ventura. Serão corrigidos a tempo...</a:t>
            </a:r>
          </a:p>
          <a:p>
            <a:pPr algn="l"/>
            <a:r>
              <a:rPr lang="pt-BR" sz="3600" b="1" i="0" u="none" strike="noStrike" baseline="0" dirty="0">
                <a:latin typeface="F1"/>
              </a:rPr>
              <a:t>E, despedindo-se, acrescentou:</a:t>
            </a:r>
          </a:p>
          <a:p>
            <a:pPr algn="l"/>
            <a:r>
              <a:rPr lang="pt-BR" sz="3600" b="1" i="0" u="none" strike="noStrike" baseline="0" dirty="0">
                <a:latin typeface="F1"/>
              </a:rPr>
              <a:t>— Serão presos. O anfiteatro, nas grandes festas, é a nossa máquina de limpeza.</a:t>
            </a:r>
          </a:p>
          <a:p>
            <a:pPr algn="l"/>
            <a:r>
              <a:rPr lang="pt-BR" sz="3600" b="1" i="0" u="none" strike="noStrike" baseline="0" dirty="0">
                <a:latin typeface="F1"/>
              </a:rPr>
              <a:t>Lucila sorriu com a expressão de uma gata reconhecida e Caio passou a acompanhá-los.</a:t>
            </a:r>
          </a:p>
        </p:txBody>
      </p:sp>
    </p:spTree>
    <p:extLst>
      <p:ext uri="{BB962C8B-B14F-4D97-AF65-F5344CB8AC3E}">
        <p14:creationId xmlns:p14="http://schemas.microsoft.com/office/powerpoint/2010/main" val="3572572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1D92A3C-7BC8-0839-367B-0DAF997B2D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F0D91-5B07-6F43-CD94-EEBA8E089BBB}"/>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err="1">
                <a:latin typeface="F1"/>
              </a:rPr>
              <a:t>Taciano</a:t>
            </a:r>
            <a:r>
              <a:rPr lang="pt-BR" sz="4000" b="1" i="0" u="none" strike="noStrike" baseline="0" dirty="0">
                <a:latin typeface="F1"/>
              </a:rPr>
              <a:t>, surpreendido e indignado, não teve lágrimas para chorar. O desejo inútil de vingança </a:t>
            </a:r>
            <a:r>
              <a:rPr lang="pt-BR" sz="4000" b="1" i="0" u="none" strike="noStrike" baseline="0" dirty="0" err="1">
                <a:latin typeface="F1"/>
              </a:rPr>
              <a:t>obcecava-lhe</a:t>
            </a:r>
            <a:r>
              <a:rPr lang="pt-BR" sz="4000" b="1" i="0" u="none" strike="noStrike" baseline="0" dirty="0">
                <a:latin typeface="F1"/>
              </a:rPr>
              <a:t> o pensamento. O amor que ainda consagrava à primogênita transformara-se, de repente, em ódio roaz. Se pudesse — pensava —, mataria a própria filha, crendo que esse era o único recurso para quem como ele havia ajudado a gerar um monstro.</a:t>
            </a:r>
            <a:endParaRPr lang="pt-BR" sz="400000" b="1" dirty="0">
              <a:latin typeface="F1"/>
            </a:endParaRPr>
          </a:p>
        </p:txBody>
      </p:sp>
    </p:spTree>
    <p:extLst>
      <p:ext uri="{BB962C8B-B14F-4D97-AF65-F5344CB8AC3E}">
        <p14:creationId xmlns:p14="http://schemas.microsoft.com/office/powerpoint/2010/main" val="3192865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1A8A090-B7B2-04F0-4916-A1D6533BEC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74CAF-F87A-F74D-6D41-6FDC3759EEC6}"/>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Celso, porém, </a:t>
            </a:r>
            <a:r>
              <a:rPr lang="pt-BR" sz="4000" b="1" i="0" u="none" strike="noStrike" baseline="0" dirty="0" err="1">
                <a:latin typeface="F1"/>
              </a:rPr>
              <a:t>afagando-lhe</a:t>
            </a:r>
            <a:r>
              <a:rPr lang="pt-BR" sz="4000" b="1" i="0" u="none" strike="noStrike" baseline="0" dirty="0">
                <a:latin typeface="F1"/>
              </a:rPr>
              <a:t> a cabeça, enquanto caminhavam, induzia-o à calma e ao perdão. Voltariam à casa de Marcelino. Recomeçariam a luta de outro modo.</a:t>
            </a:r>
          </a:p>
          <a:p>
            <a:pPr algn="l"/>
            <a:r>
              <a:rPr lang="pt-BR" sz="4000" b="1" i="0" u="none" strike="noStrike" baseline="0" dirty="0">
                <a:latin typeface="F1"/>
              </a:rPr>
              <a:t>Escutando-o, o desventurado patrício pouco a pouco sossegou a própria mente e lembrou o dia em que ele mesmo mandara soltar um cão bravio sobre o próprio pai que o visitava carinhosamente.</a:t>
            </a:r>
            <a:endParaRPr lang="pt-BR" sz="400000" b="1" dirty="0">
              <a:latin typeface="F1"/>
            </a:endParaRPr>
          </a:p>
        </p:txBody>
      </p:sp>
    </p:spTree>
    <p:extLst>
      <p:ext uri="{BB962C8B-B14F-4D97-AF65-F5344CB8AC3E}">
        <p14:creationId xmlns:p14="http://schemas.microsoft.com/office/powerpoint/2010/main" val="2261819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4A00012-C6D3-DEFC-9E76-3A4FA1B69A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1E6F4-245B-78FB-4AA2-C2EF6F93A489}"/>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Na acústica da memória, ouviu, de novo, os gritos de Silvano, pedindo socorro, e, na tela íntima, como se as retinas agora funcionassem para dentro, reviu a fisionomia angustiada de Quinto Varro a implorar-lhe, em vão, entendimento e misericórdia.</a:t>
            </a:r>
          </a:p>
          <a:p>
            <a:pPr algn="l"/>
            <a:r>
              <a:rPr lang="pt-BR" sz="3200" b="1" i="0" u="none" strike="noStrike" baseline="0" dirty="0">
                <a:latin typeface="F1"/>
              </a:rPr>
              <a:t>O retorno ao pretérito doía-lhe ao coração...</a:t>
            </a:r>
          </a:p>
          <a:p>
            <a:pPr algn="l"/>
            <a:r>
              <a:rPr lang="pt-BR" sz="3200" b="1" i="0" u="none" strike="noStrike" baseline="0" dirty="0">
                <a:latin typeface="F1"/>
              </a:rPr>
              <a:t>Acabrunhado, registrava as palavras de Celso que o impeliam à bondade e ao esquecimento do mal e, admitindo estar sob o guante da justiça celeste, por fim desafogou em lágrimas a opressão da alma.</a:t>
            </a:r>
            <a:endParaRPr lang="pt-BR" sz="400000" b="1" dirty="0">
              <a:latin typeface="F1"/>
            </a:endParaRPr>
          </a:p>
        </p:txBody>
      </p:sp>
    </p:spTree>
    <p:extLst>
      <p:ext uri="{BB962C8B-B14F-4D97-AF65-F5344CB8AC3E}">
        <p14:creationId xmlns:p14="http://schemas.microsoft.com/office/powerpoint/2010/main" val="1538277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4B7220F-970A-C66D-8469-019E48AB0F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7252B7-32E4-0C57-B286-7E7FCB76B9E4}"/>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A lembrança do passado </a:t>
            </a:r>
            <a:r>
              <a:rPr lang="pt-BR" sz="3600" b="1" i="0" u="none" strike="noStrike" baseline="0" dirty="0" err="1">
                <a:latin typeface="F1"/>
              </a:rPr>
              <a:t>alterara-lhe</a:t>
            </a:r>
            <a:r>
              <a:rPr lang="pt-BR" sz="3600" b="1" i="0" u="none" strike="noStrike" baseline="0" dirty="0">
                <a:latin typeface="F1"/>
              </a:rPr>
              <a:t>, porém, o íntimo. Algo lhe renovara o campo mental.</a:t>
            </a:r>
          </a:p>
          <a:p>
            <a:pPr algn="l"/>
            <a:r>
              <a:rPr lang="pt-BR" sz="3600" b="1" i="0" u="none" strike="noStrike" baseline="0" dirty="0">
                <a:latin typeface="F1"/>
              </a:rPr>
              <a:t>Com surpresa para si mesmo, passou do ódio à comiseração.</a:t>
            </a:r>
          </a:p>
          <a:p>
            <a:pPr algn="l"/>
            <a:r>
              <a:rPr lang="pt-BR" sz="3600" b="1" i="0" u="none" strike="noStrike" baseline="0" dirty="0">
                <a:latin typeface="F1"/>
              </a:rPr>
              <a:t>Reconheceu que Lucila, tanto quanto ele próprio na juventude, trazia o sentimento intoxicado de negras ilusões.</a:t>
            </a:r>
          </a:p>
          <a:p>
            <a:pPr algn="l"/>
            <a:r>
              <a:rPr lang="pt-BR" sz="3600" b="1" i="0" u="none" strike="noStrike" baseline="0" dirty="0">
                <a:latin typeface="F1"/>
              </a:rPr>
              <a:t>Pobre filha! — refletia, amargurado — quem lhe servirá de instrumento à dor necessária do futuro?</a:t>
            </a:r>
            <a:endParaRPr lang="pt-BR" sz="400000" b="1" dirty="0">
              <a:latin typeface="F1"/>
            </a:endParaRPr>
          </a:p>
        </p:txBody>
      </p:sp>
    </p:spTree>
    <p:extLst>
      <p:ext uri="{BB962C8B-B14F-4D97-AF65-F5344CB8AC3E}">
        <p14:creationId xmlns:p14="http://schemas.microsoft.com/office/powerpoint/2010/main" val="4247667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8C798E1-E318-187F-4051-CD445E2F8D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D85F4-6FF1-6173-CA3B-BA90EDDED901}"/>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Desciam os dois, abraçados e tristes, vigiados pela astúcia de </a:t>
            </a:r>
            <a:r>
              <a:rPr lang="pt-BR" sz="3600" b="1" i="0" u="none" strike="noStrike" baseline="0" dirty="0" err="1">
                <a:latin typeface="F1"/>
              </a:rPr>
              <a:t>Perciliano</a:t>
            </a:r>
            <a:r>
              <a:rPr lang="pt-BR" sz="3600" b="1" i="0" u="none" strike="noStrike" baseline="0" dirty="0">
                <a:latin typeface="F1"/>
              </a:rPr>
              <a:t>; mas quando se mostraram suficientemente distantes da principesca residência, o tribuno, invocando o auxílio de pretorianos na via pública, denunciou-os como cristãos relapsos e contumazes ladrões, asseverando que lhe haviam assaltado o domicílio.</a:t>
            </a:r>
          </a:p>
          <a:p>
            <a:pPr algn="l"/>
            <a:r>
              <a:rPr lang="pt-BR" sz="3600" b="1" i="0" u="none" strike="noStrike" baseline="0" dirty="0">
                <a:latin typeface="F1"/>
              </a:rPr>
              <a:t>Enredados de surpresa, </a:t>
            </a:r>
            <a:r>
              <a:rPr lang="pt-BR" sz="3600" b="1" i="0" u="none" strike="noStrike" baseline="0" dirty="0" err="1">
                <a:latin typeface="F1"/>
              </a:rPr>
              <a:t>Taciano</a:t>
            </a:r>
            <a:r>
              <a:rPr lang="pt-BR" sz="3600" b="1" i="0" u="none" strike="noStrike" baseline="0" dirty="0">
                <a:latin typeface="F1"/>
              </a:rPr>
              <a:t> e o rapaz foram detidos sem consideração.</a:t>
            </a:r>
            <a:endParaRPr lang="pt-BR" sz="400000" b="1" dirty="0">
              <a:latin typeface="F1"/>
            </a:endParaRPr>
          </a:p>
        </p:txBody>
      </p:sp>
    </p:spTree>
    <p:extLst>
      <p:ext uri="{BB962C8B-B14F-4D97-AF65-F5344CB8AC3E}">
        <p14:creationId xmlns:p14="http://schemas.microsoft.com/office/powerpoint/2010/main" val="807146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821CBE8-5D89-D1CF-9C2D-B879E1DBFD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2D22F-DA4B-FF10-E601-562F5B7AB589}"/>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Tentando restabelecer a verdade, o cego levantou dignamente a cabeça e clamou:</a:t>
            </a:r>
          </a:p>
          <a:p>
            <a:pPr algn="l"/>
            <a:r>
              <a:rPr lang="pt-BR" sz="3600" b="1" i="0" u="none" strike="noStrike" baseline="0" dirty="0">
                <a:latin typeface="F1"/>
              </a:rPr>
              <a:t>— Guardas, protesto! Eu sou um cidadão romano. </a:t>
            </a:r>
          </a:p>
          <a:p>
            <a:pPr algn="l"/>
            <a:r>
              <a:rPr lang="pt-BR" sz="3600" b="1" i="0" u="none" strike="noStrike" baseline="0" dirty="0">
                <a:latin typeface="F1"/>
              </a:rPr>
              <a:t>Um dos assalariados de Caio prorrompeu em gargalhadas e observou:</a:t>
            </a:r>
          </a:p>
          <a:p>
            <a:pPr algn="l"/>
            <a:r>
              <a:rPr lang="pt-BR" sz="3600" b="1" i="0" u="none" strike="noStrike" baseline="0" dirty="0">
                <a:latin typeface="F1"/>
              </a:rPr>
              <a:t>— Que valioso histrião para o teatro! Representaria admiravelmente o papel de algum patrício degradado.</a:t>
            </a:r>
          </a:p>
          <a:p>
            <a:pPr algn="l"/>
            <a:r>
              <a:rPr lang="pt-BR" sz="3600" b="1" i="0" u="none" strike="noStrike" baseline="0" dirty="0">
                <a:latin typeface="F1"/>
              </a:rPr>
              <a:t>Não valeram frases fortes do irreconhecível genro de </a:t>
            </a:r>
            <a:r>
              <a:rPr lang="pt-BR" sz="3600" b="1" i="0" u="none" strike="noStrike" baseline="0" dirty="0" err="1">
                <a:latin typeface="F1"/>
              </a:rPr>
              <a:t>Vetúrio</a:t>
            </a:r>
            <a:r>
              <a:rPr lang="pt-BR" sz="3600" b="1" i="0" u="none" strike="noStrike" baseline="0" dirty="0">
                <a:latin typeface="F1"/>
              </a:rPr>
              <a:t>.</a:t>
            </a:r>
            <a:endParaRPr lang="pt-BR" sz="400000" b="1" dirty="0">
              <a:latin typeface="F1"/>
            </a:endParaRPr>
          </a:p>
        </p:txBody>
      </p:sp>
    </p:spTree>
    <p:extLst>
      <p:ext uri="{BB962C8B-B14F-4D97-AF65-F5344CB8AC3E}">
        <p14:creationId xmlns:p14="http://schemas.microsoft.com/office/powerpoint/2010/main" val="1006193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59E2850-FC6C-4CA9-6279-6BCC07FC86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3F615F-9B84-FAEA-A33B-C54F81284675}"/>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A breves instantes, a multidão chocarreira e preguiçosa os envolveu. Ironias e impropérios foram vociferados a esmo.</a:t>
            </a:r>
          </a:p>
          <a:p>
            <a:pPr algn="l"/>
            <a:r>
              <a:rPr lang="pt-BR" sz="4000" b="1" i="0" u="none" strike="noStrike" baseline="0" dirty="0">
                <a:latin typeface="F1"/>
              </a:rPr>
              <a:t>E, humilhados e mudos, </a:t>
            </a:r>
            <a:r>
              <a:rPr lang="pt-BR" sz="4000" b="1" i="0" u="none" strike="noStrike" baseline="0" dirty="0" err="1">
                <a:latin typeface="F1"/>
              </a:rPr>
              <a:t>Taciano</a:t>
            </a:r>
            <a:r>
              <a:rPr lang="pt-BR" sz="4000" b="1" i="0" u="none" strike="noStrike" baseline="0" dirty="0">
                <a:latin typeface="F1"/>
              </a:rPr>
              <a:t> e Celso, de corpo fatigado e dolorido, foram trancafiados em velhos subterrâneos do Esquilino, que jaziam repletos de escravos cristãos e mendigos infelizes, considerados como trânsfugas sociais.</a:t>
            </a:r>
            <a:endParaRPr lang="pt-BR" sz="400000" b="1" dirty="0">
              <a:latin typeface="F1"/>
            </a:endParaRPr>
          </a:p>
        </p:txBody>
      </p:sp>
    </p:spTree>
    <p:extLst>
      <p:ext uri="{BB962C8B-B14F-4D97-AF65-F5344CB8AC3E}">
        <p14:creationId xmlns:p14="http://schemas.microsoft.com/office/powerpoint/2010/main" val="721836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1078C0D-B1DB-95BB-49F1-909FBDC043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2CBDF-D76F-BD48-D619-B683323626D3}"/>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Para </a:t>
            </a:r>
            <a:r>
              <a:rPr lang="pt-BR" sz="4400" b="1" i="0" u="none" strike="noStrike" baseline="0" dirty="0" err="1">
                <a:latin typeface="F1"/>
              </a:rPr>
              <a:t>Taciano</a:t>
            </a:r>
            <a:r>
              <a:rPr lang="pt-BR" sz="4400" b="1" i="0" u="none" strike="noStrike" baseline="0" dirty="0">
                <a:latin typeface="F1"/>
              </a:rPr>
              <a:t>, que tinha os olhos amortalhados em noturna sombra, os quadros exteriores não se mostravam fundamentalmente transformados, mas Celso, embora firme na fé, verificou, assombrado, toda a angústia daqueles corações relegados ao labirinto dos cárceres, avaliando a extensão dos padecimentos deles.</a:t>
            </a:r>
            <a:endParaRPr lang="pt-BR" sz="400000" b="1" dirty="0">
              <a:latin typeface="F1"/>
            </a:endParaRPr>
          </a:p>
        </p:txBody>
      </p:sp>
    </p:spTree>
    <p:extLst>
      <p:ext uri="{BB962C8B-B14F-4D97-AF65-F5344CB8AC3E}">
        <p14:creationId xmlns:p14="http://schemas.microsoft.com/office/powerpoint/2010/main" val="401872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088AA0D-F97F-85C7-B36D-AAA538925B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A93F8-CB1B-5BB4-C86A-A9048EC4C7E5}"/>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Ênio e Celso que o seguiam, ansiosos, acreditaram que o infortunado romano explodiria numa crise de exasperação e dor, mas o viúvo de Helena aquietara-se incompreensivelmente... Das órbitas apagadas e sanguinolentas, grossas lágrimas rebentaram abundantes. Como se devesse dar informações de si mesmo ao filho e ao amigo, exclamou em voz comovedora:</a:t>
            </a:r>
          </a:p>
          <a:p>
            <a:pPr algn="l"/>
            <a:r>
              <a:rPr lang="pt-BR" sz="3600" b="1" i="0" u="none" strike="noStrike" baseline="0" dirty="0">
                <a:latin typeface="F1"/>
              </a:rPr>
              <a:t>— Estou cego! mas os deuses concedem-me, ainda, a graça de chorar!...</a:t>
            </a:r>
            <a:endParaRPr lang="pt-BR" sz="400000" b="1" dirty="0">
              <a:latin typeface="F1"/>
            </a:endParaRPr>
          </a:p>
        </p:txBody>
      </p:sp>
    </p:spTree>
    <p:extLst>
      <p:ext uri="{BB962C8B-B14F-4D97-AF65-F5344CB8AC3E}">
        <p14:creationId xmlns:p14="http://schemas.microsoft.com/office/powerpoint/2010/main" val="3814223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D4A46D0-D2AE-2030-B5B9-ABBD3D5199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3EC2-284F-4101-8497-379E44B24F0A}"/>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Aqui e ali, velhos deitados gemiam, dolorosamente, homens esquálidos encostavam-se a paredes enegrecidas cobrindo o rosto com as mãos, mulheres andrajosas abraçavam crianças semimortas...</a:t>
            </a:r>
          </a:p>
          <a:p>
            <a:pPr algn="l"/>
            <a:r>
              <a:rPr lang="pt-BR" sz="4000" b="1" i="0" u="none" strike="noStrike" baseline="0" dirty="0">
                <a:latin typeface="F1"/>
              </a:rPr>
              <a:t>Todavia, acima dos gemidos casados ao cheiro fétido, cânticos em surdina elevavam-se, harmoniosos.</a:t>
            </a:r>
            <a:endParaRPr lang="pt-BR" sz="400000" b="1" dirty="0">
              <a:latin typeface="F1"/>
            </a:endParaRPr>
          </a:p>
        </p:txBody>
      </p:sp>
    </p:spTree>
    <p:extLst>
      <p:ext uri="{BB962C8B-B14F-4D97-AF65-F5344CB8AC3E}">
        <p14:creationId xmlns:p14="http://schemas.microsoft.com/office/powerpoint/2010/main" val="3612783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F570B53-CDA9-1E94-1005-71FDD587B9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F221F-D11B-5B10-F054-61A2CE115CED}"/>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Os cristãos agradeciam a Deus a graça da dor e da flagelação, regozijando-se com a palma do sofrimento.</a:t>
            </a:r>
          </a:p>
          <a:p>
            <a:pPr algn="l"/>
            <a:r>
              <a:rPr lang="pt-BR" sz="3600" b="1" i="0" u="none" strike="noStrike" baseline="0" dirty="0">
                <a:latin typeface="F1"/>
              </a:rPr>
              <a:t>Celso encontrou suave encanto naqueles hinos, e </a:t>
            </a:r>
            <a:r>
              <a:rPr lang="pt-BR" sz="3600" b="1" i="0" u="none" strike="noStrike" baseline="0" dirty="0" err="1">
                <a:latin typeface="F1"/>
              </a:rPr>
              <a:t>Taciano</a:t>
            </a:r>
            <a:r>
              <a:rPr lang="pt-BR" sz="3600" b="1" i="0" u="none" strike="noStrike" baseline="0" dirty="0">
                <a:latin typeface="F1"/>
              </a:rPr>
              <a:t>, entre a revolta e o tormento moral, perguntava a si mesmo de que milagroso poder estaria revestido o profeta galileu para sustentar, acima do tempo, a fidelidade de milhares de criaturas que sabiam louvá-lo, em pleno infortúnio, com absoluto olvido da miséria, da aflição e da morte...</a:t>
            </a:r>
            <a:endParaRPr lang="pt-BR" sz="400000" b="1" dirty="0">
              <a:latin typeface="F1"/>
            </a:endParaRPr>
          </a:p>
        </p:txBody>
      </p:sp>
    </p:spTree>
    <p:extLst>
      <p:ext uri="{BB962C8B-B14F-4D97-AF65-F5344CB8AC3E}">
        <p14:creationId xmlns:p14="http://schemas.microsoft.com/office/powerpoint/2010/main" val="1905743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BB7272CB-E722-C1CD-3E59-E234A22F7C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9CDAE-3E31-C56F-3230-91FFC4CDFC26}"/>
              </a:ext>
            </a:extLst>
          </p:cNvPr>
          <p:cNvSpPr>
            <a:spLocks noGrp="1"/>
          </p:cNvSpPr>
          <p:nvPr>
            <p:ph idx="1"/>
          </p:nvPr>
        </p:nvSpPr>
        <p:spPr>
          <a:xfrm>
            <a:off x="206189" y="1467708"/>
            <a:ext cx="11582400" cy="4700009"/>
          </a:xfrm>
          <a:solidFill>
            <a:schemeClr val="bg1"/>
          </a:solidFill>
        </p:spPr>
        <p:txBody>
          <a:bodyPr>
            <a:normAutofit fontScale="92500"/>
          </a:bodyPr>
          <a:lstStyle/>
          <a:p>
            <a:pPr algn="l"/>
            <a:r>
              <a:rPr lang="pt-BR" sz="3600" b="1" i="0" u="none" strike="noStrike" baseline="0" dirty="0">
                <a:latin typeface="F1"/>
              </a:rPr>
              <a:t>Dois guardas corpulentos, providos de lanternas e de chuços, conduzindo-os a um cubículo, conversavam, animados.</a:t>
            </a:r>
          </a:p>
          <a:p>
            <a:pPr algn="l"/>
            <a:r>
              <a:rPr lang="pt-BR" sz="3600" b="1" i="0" u="none" strike="noStrike" baseline="0" dirty="0">
                <a:latin typeface="F1"/>
              </a:rPr>
              <a:t>— Felizmente, todos os prisioneiros serão liquidados amanhã — informava um deles —; a febre maligna reapareceu. Tivemos hoje trinta mortos!</a:t>
            </a:r>
          </a:p>
          <a:p>
            <a:pPr algn="l"/>
            <a:r>
              <a:rPr lang="pt-BR" sz="3600" b="1" i="0" u="none" strike="noStrike" baseline="0" dirty="0">
                <a:latin typeface="F1"/>
              </a:rPr>
              <a:t>— Eu sei — resmungou o outro —, os coveiros estão alarmados. </a:t>
            </a:r>
          </a:p>
          <a:p>
            <a:pPr algn="l"/>
            <a:r>
              <a:rPr lang="pt-BR" sz="3600" b="1" i="0" u="none" strike="noStrike" baseline="0" dirty="0">
                <a:latin typeface="F1"/>
              </a:rPr>
              <a:t>E, sarcástico, acentuou:</a:t>
            </a:r>
          </a:p>
          <a:p>
            <a:pPr algn="l"/>
            <a:r>
              <a:rPr lang="pt-BR" sz="3600" b="1" i="0" u="none" strike="noStrike" baseline="0" dirty="0">
                <a:latin typeface="F1"/>
              </a:rPr>
              <a:t>— Admito que as próprias feras recusarão tanta pestilência.</a:t>
            </a:r>
            <a:endParaRPr lang="pt-BR" sz="400000" b="1" dirty="0">
              <a:latin typeface="F1"/>
            </a:endParaRPr>
          </a:p>
        </p:txBody>
      </p:sp>
    </p:spTree>
    <p:extLst>
      <p:ext uri="{BB962C8B-B14F-4D97-AF65-F5344CB8AC3E}">
        <p14:creationId xmlns:p14="http://schemas.microsoft.com/office/powerpoint/2010/main" val="629708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09F890AC-935C-821E-C0E6-782056E93E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25CA4-FB96-3180-2ED1-3F2B96F6648B}"/>
              </a:ext>
            </a:extLst>
          </p:cNvPr>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 As autoridades estão agindo com sabedoria — disse o interlocutor —; o espetáculo, como sabes, contará com alguns animais africanos, entretanto, para que o povo não se impressione com os enfermos, teremos postes e cruzes, em que os doentes sejam aproveitados como tochas vivas. </a:t>
            </a:r>
          </a:p>
          <a:p>
            <a:pPr algn="l"/>
            <a:r>
              <a:rPr lang="pt-BR" sz="4000" b="1" i="0" u="none" strike="noStrike" baseline="0" dirty="0" err="1">
                <a:latin typeface="F1"/>
              </a:rPr>
              <a:t>Taciano</a:t>
            </a:r>
            <a:r>
              <a:rPr lang="pt-BR" sz="4000" b="1" i="0" u="none" strike="noStrike" baseline="0" dirty="0">
                <a:latin typeface="F1"/>
              </a:rPr>
              <a:t>, desesperado, tentou ainda a última reação.</a:t>
            </a:r>
            <a:endParaRPr lang="pt-BR" sz="400000" b="1" dirty="0">
              <a:latin typeface="F1"/>
            </a:endParaRPr>
          </a:p>
        </p:txBody>
      </p:sp>
    </p:spTree>
    <p:extLst>
      <p:ext uri="{BB962C8B-B14F-4D97-AF65-F5344CB8AC3E}">
        <p14:creationId xmlns:p14="http://schemas.microsoft.com/office/powerpoint/2010/main" val="4054707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B0F8E19-15A7-461C-DE50-D07F77F5B4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095C7-B6EA-F3B1-3D29-C76EE71B9C2F}"/>
              </a:ext>
            </a:extLst>
          </p:cNvPr>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3600" b="1" i="0" u="none" strike="noStrike" baseline="0" dirty="0">
                <a:latin typeface="F1"/>
              </a:rPr>
              <a:t>— Soldados — clamou, digno —, não existem, acaso, juízes em Roma? É possível prender os cidadãos sem motivo justo e condená-los, sem exame? </a:t>
            </a:r>
          </a:p>
          <a:p>
            <a:pPr algn="l"/>
            <a:r>
              <a:rPr lang="pt-BR" sz="3600" b="1" i="0" u="none" strike="noStrike" baseline="0" dirty="0">
                <a:latin typeface="F1"/>
              </a:rPr>
              <a:t>Um dos soldados imediatamente lhe respondeu à pergunta com violento empurrão, localizando-os, por fim, numa cela estreita e úmida. </a:t>
            </a:r>
            <a:endParaRPr lang="pt-BR" sz="3600" b="1" i="0" u="none" strike="noStrike" baseline="0" dirty="0">
              <a:latin typeface="F0"/>
            </a:endParaRPr>
          </a:p>
          <a:p>
            <a:pPr algn="l"/>
            <a:r>
              <a:rPr lang="pt-BR" sz="3600" b="1" i="0" u="none" strike="noStrike" baseline="0" dirty="0">
                <a:latin typeface="F1"/>
              </a:rPr>
              <a:t>Quinto Celso, auxiliado pelos mortiços raios da luz que de galerias afastadas chegava até eles, encontrou alguns trapos que se amontoavam no chão, à guisa de cama, e rogou ao pai adotivo descansassem um pouco.</a:t>
            </a:r>
            <a:endParaRPr lang="pt-BR" sz="400000" b="1" dirty="0">
              <a:latin typeface="F1"/>
            </a:endParaRPr>
          </a:p>
        </p:txBody>
      </p:sp>
    </p:spTree>
    <p:extLst>
      <p:ext uri="{BB962C8B-B14F-4D97-AF65-F5344CB8AC3E}">
        <p14:creationId xmlns:p14="http://schemas.microsoft.com/office/powerpoint/2010/main" val="5337038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8837FC4-AB26-9521-DBBC-C3B8CD8BD6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82981-C673-CB2B-D2AE-04FDDA72DD9D}"/>
              </a:ext>
            </a:extLst>
          </p:cNvPr>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Daí a instantes, um carcereiro de fisionomia selvagem veio trazer a ração do dia, alguns pedaços de pão negro e água poluída que o rapaz, sedento, bebeu a goles largos.</a:t>
            </a:r>
          </a:p>
          <a:p>
            <a:pPr algn="l"/>
            <a:r>
              <a:rPr lang="pt-BR" sz="4000" b="1" i="0" u="none" strike="noStrike" baseline="0" dirty="0">
                <a:latin typeface="F1"/>
              </a:rPr>
              <a:t>Conversaram ambos, longamente, reportando-se o Jovem aos imperativos da conformação e da paciência, que o cego escutava, constrangido, como se devera sorver o fel da mais deslavada injustiça, sem direito à mínima reação.</a:t>
            </a:r>
            <a:endParaRPr lang="pt-BR" sz="400000" b="1" dirty="0">
              <a:latin typeface="F1"/>
            </a:endParaRPr>
          </a:p>
        </p:txBody>
      </p:sp>
    </p:spTree>
    <p:extLst>
      <p:ext uri="{BB962C8B-B14F-4D97-AF65-F5344CB8AC3E}">
        <p14:creationId xmlns:p14="http://schemas.microsoft.com/office/powerpoint/2010/main" val="31197451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57A3D355-D496-004E-04B9-DEEF4243E2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6003F-E2F6-5EC5-3C24-F8B00FCEBF63}"/>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Muito mais tarde, quando julgaram haver chegado a noite, dormiram enlaçados um ao outro, tocados de inquietantes perspectivas...</a:t>
            </a:r>
          </a:p>
          <a:p>
            <a:pPr algn="l"/>
            <a:r>
              <a:rPr lang="pt-BR" sz="3600" b="1" i="0" u="none" strike="noStrike" baseline="0" dirty="0">
                <a:latin typeface="F1"/>
              </a:rPr>
              <a:t>No dia imediato, porém, Celso amanheceu febril. </a:t>
            </a:r>
          </a:p>
          <a:p>
            <a:pPr algn="l"/>
            <a:r>
              <a:rPr lang="pt-BR" sz="3600" b="1" i="0" u="none" strike="noStrike" baseline="0" dirty="0">
                <a:latin typeface="F1"/>
              </a:rPr>
              <a:t>Acusava dores por todo o corpo, tinha sede e cansaço.</a:t>
            </a:r>
          </a:p>
          <a:p>
            <a:pPr algn="l"/>
            <a:r>
              <a:rPr lang="pt-BR" sz="3600" b="1" i="0" u="none" strike="noStrike" baseline="0" dirty="0" err="1">
                <a:latin typeface="F1"/>
              </a:rPr>
              <a:t>Taciano</a:t>
            </a:r>
            <a:r>
              <a:rPr lang="pt-BR" sz="3600" b="1" i="0" u="none" strike="noStrike" baseline="0" dirty="0">
                <a:latin typeface="F1"/>
              </a:rPr>
              <a:t>, aflito, apelou para o carcereiro, suplicando-lhe medicação adequada, mas não obteve senão água lodosa que o moço tragava, sofregamente.</a:t>
            </a:r>
            <a:endParaRPr lang="pt-BR" sz="400000" b="1" dirty="0">
              <a:latin typeface="F1"/>
            </a:endParaRPr>
          </a:p>
        </p:txBody>
      </p:sp>
    </p:spTree>
    <p:extLst>
      <p:ext uri="{BB962C8B-B14F-4D97-AF65-F5344CB8AC3E}">
        <p14:creationId xmlns:p14="http://schemas.microsoft.com/office/powerpoint/2010/main" val="124997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A37DCF77-E6FD-BD84-3FC6-8A78669F99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0C190-908F-1AB3-F216-64CC39AD1343}"/>
              </a:ext>
            </a:extLst>
          </p:cNvPr>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Muito mais tarde, quando julgaram haver chegado a noite, dormiram enlaçados um ao outro, tocados de inquietantes perspectivas...</a:t>
            </a:r>
          </a:p>
          <a:p>
            <a:pPr algn="l"/>
            <a:r>
              <a:rPr lang="pt-BR" sz="3600" b="1" i="0" u="none" strike="noStrike" baseline="0" dirty="0">
                <a:latin typeface="F1"/>
              </a:rPr>
              <a:t>No dia imediato, porém, Celso amanheceu febril. </a:t>
            </a:r>
          </a:p>
          <a:p>
            <a:pPr algn="l"/>
            <a:r>
              <a:rPr lang="pt-BR" sz="3600" b="1" i="0" u="none" strike="noStrike" baseline="0" dirty="0">
                <a:latin typeface="F1"/>
              </a:rPr>
              <a:t>Acusava dores por todo o corpo, tinha sede e cansaço.</a:t>
            </a:r>
          </a:p>
          <a:p>
            <a:pPr algn="l"/>
            <a:r>
              <a:rPr lang="pt-BR" sz="3600" b="1" i="0" u="none" strike="noStrike" baseline="0" dirty="0" err="1">
                <a:latin typeface="F1"/>
              </a:rPr>
              <a:t>Taciano</a:t>
            </a:r>
            <a:r>
              <a:rPr lang="pt-BR" sz="3600" b="1" i="0" u="none" strike="noStrike" baseline="0" dirty="0">
                <a:latin typeface="F1"/>
              </a:rPr>
              <a:t>, aflito, apelou para o carcereiro, suplicando-lhe medicação adequada, mas não obteve senão água lodosa que o moço tragava, sofregamente.</a:t>
            </a:r>
            <a:endParaRPr lang="pt-BR" sz="400000" b="1" dirty="0">
              <a:latin typeface="F1"/>
            </a:endParaRPr>
          </a:p>
        </p:txBody>
      </p:sp>
    </p:spTree>
    <p:extLst>
      <p:ext uri="{BB962C8B-B14F-4D97-AF65-F5344CB8AC3E}">
        <p14:creationId xmlns:p14="http://schemas.microsoft.com/office/powerpoint/2010/main" val="1800119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7A24B8B-B5ED-00CB-8C70-E87D9FD32A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77A79-2D72-57A1-B915-2855DB2FCC1C}"/>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O filho de Varro, de alma ansiada, passeou o pensamento pelos tempos idos, relembrando a casa farta e os dias venturosos, refletindo, entretanto, com mais intensidade, nas duras provas que lhe haviam castigado os pais queridos.</a:t>
            </a:r>
          </a:p>
          <a:p>
            <a:pPr algn="l"/>
            <a:r>
              <a:rPr lang="pt-BR" sz="3200" b="1" i="0" u="none" strike="noStrike" baseline="0" dirty="0">
                <a:latin typeface="F1"/>
              </a:rPr>
              <a:t>Como pudera o genitor sobreviver, por tantos anos, às tempestades morais que lhe desabaram sobre o destino?</a:t>
            </a:r>
          </a:p>
          <a:p>
            <a:pPr algn="l"/>
            <a:r>
              <a:rPr lang="pt-BR" sz="3200" b="1" i="0" u="none" strike="noStrike" baseline="0" dirty="0">
                <a:latin typeface="F1"/>
              </a:rPr>
              <a:t>Experimentou imenso remorso pelos dias que perdera, entronizando a si mesmo no mentiroso altar da vaidade...</a:t>
            </a:r>
          </a:p>
          <a:p>
            <a:pPr algn="l"/>
            <a:r>
              <a:rPr lang="pt-BR" sz="3200" b="1" i="0" u="none" strike="noStrike" baseline="0" dirty="0">
                <a:latin typeface="F1"/>
              </a:rPr>
              <a:t>Como pudera crer-se superior aos outros homens?</a:t>
            </a:r>
            <a:endParaRPr lang="pt-BR" sz="400000" b="1" dirty="0">
              <a:latin typeface="F1"/>
            </a:endParaRPr>
          </a:p>
        </p:txBody>
      </p:sp>
    </p:spTree>
    <p:extLst>
      <p:ext uri="{BB962C8B-B14F-4D97-AF65-F5344CB8AC3E}">
        <p14:creationId xmlns:p14="http://schemas.microsoft.com/office/powerpoint/2010/main" val="1908881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196FFD2-0164-71C3-4515-819412867C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4BF8-A80D-0D0E-01E0-0A2ED3616B3A}"/>
              </a:ext>
            </a:extLst>
          </p:cNvPr>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Ponderou o martírio de quantos como ele mesmo estariam reclusos naqueles subterrâneos infectos, garroteados pela perseguição que não mereciam...</a:t>
            </a:r>
          </a:p>
          <a:p>
            <a:pPr algn="l"/>
            <a:r>
              <a:rPr lang="pt-BR" sz="3200" b="1" i="0" u="none" strike="noStrike" baseline="0" dirty="0">
                <a:latin typeface="F1"/>
              </a:rPr>
              <a:t>Ainda que lhe não fosse possível aceitar o Cristianismo, por que não se decidira a penetrar o desventurado campo da miséria do seu tempo? Quantos escravos tinha visto, amargando pavorosas aflições, junto de filhinhos doentes ou quase mortos? Quantas vezes proferira ordens iníquas, tiranizando enfermos, no serviço rural? Teve a impressão de que velhos servidores se levantavam, em sua própria mente, e riam-se agora de sua dor...</a:t>
            </a:r>
            <a:endParaRPr lang="pt-BR" sz="400000" b="1" dirty="0">
              <a:latin typeface="F1"/>
            </a:endParaRPr>
          </a:p>
        </p:txBody>
      </p:sp>
    </p:spTree>
    <p:extLst>
      <p:ext uri="{BB962C8B-B14F-4D97-AF65-F5344CB8AC3E}">
        <p14:creationId xmlns:p14="http://schemas.microsoft.com/office/powerpoint/2010/main" val="2763573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7681</TotalTime>
  <Words>9189</Words>
  <Application>Microsoft Office PowerPoint</Application>
  <PresentationFormat>Widescreen</PresentationFormat>
  <Paragraphs>332</Paragraphs>
  <Slides>131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131</vt:i4>
      </vt:variant>
    </vt:vector>
  </HeadingPairs>
  <TitlesOfParts>
    <vt:vector size="140" baseType="lpstr">
      <vt:lpstr>Arial</vt:lpstr>
      <vt:lpstr>Calibri</vt:lpstr>
      <vt:lpstr>Calibri Light</vt:lpstr>
      <vt:lpstr>Century</vt:lpstr>
      <vt:lpstr>F0</vt:lpstr>
      <vt:lpstr>F1</vt:lpstr>
      <vt:lpstr>F2</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Alírio de Cerqueira</dc:creator>
  <cp:lastModifiedBy>Alirio Cerqueira Filho</cp:lastModifiedBy>
  <cp:revision>16</cp:revision>
  <dcterms:created xsi:type="dcterms:W3CDTF">2024-08-13T16:00:09Z</dcterms:created>
  <dcterms:modified xsi:type="dcterms:W3CDTF">2024-10-28T00:12:11Z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B49B86E3327744FEA8EBFA2DEA0C8163_11</vt:lpwstr>
  </property>
  <property fmtid="{D5CDD505-2E9C-101B-9397-08002B2CF9AE}" pid="3" name="KSOProductBuildVer">
    <vt:lpwstr>1033-12.2.0.13472</vt:lpwstr>
  </property>
</Properties>
</file>