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728" r:id="rId4"/>
    <p:sldId id="1039" r:id="rId5"/>
    <p:sldId id="1040" r:id="rId6"/>
    <p:sldId id="1041" r:id="rId7"/>
    <p:sldId id="1042" r:id="rId8"/>
    <p:sldId id="1043" r:id="rId9"/>
    <p:sldId id="1044" r:id="rId10"/>
    <p:sldId id="1045" r:id="rId11"/>
    <p:sldId id="1046" r:id="rId12"/>
    <p:sldId id="1047" r:id="rId13"/>
    <p:sldId id="1048" r:id="rId14"/>
    <p:sldId id="1049" r:id="rId15"/>
    <p:sldId id="1050" r:id="rId16"/>
    <p:sldId id="1051" r:id="rId17"/>
    <p:sldId id="1052" r:id="rId18"/>
    <p:sldId id="1053" r:id="rId19"/>
    <p:sldId id="1054" r:id="rId20"/>
    <p:sldId id="1056" r:id="rId21"/>
    <p:sldId id="1055" r:id="rId22"/>
    <p:sldId id="1057" r:id="rId23"/>
    <p:sldId id="1058" r:id="rId24"/>
    <p:sldId id="1059" r:id="rId25"/>
    <p:sldId id="1060" r:id="rId26"/>
    <p:sldId id="1061" r:id="rId27"/>
    <p:sldId id="1062" r:id="rId28"/>
    <p:sldId id="1063" r:id="rId29"/>
    <p:sldId id="1064" r:id="rId30"/>
    <p:sldId id="1065" r:id="rId31"/>
    <p:sldId id="1066" r:id="rId32"/>
    <p:sldId id="1067" r:id="rId33"/>
    <p:sldId id="1068" r:id="rId34"/>
    <p:sldId id="1069" r:id="rId35"/>
    <p:sldId id="1070" r:id="rId36"/>
    <p:sldId id="1071" r:id="rId37"/>
    <p:sldId id="1072" r:id="rId38"/>
    <p:sldId id="1073" r:id="rId39"/>
    <p:sldId id="1074" r:id="rId40"/>
    <p:sldId id="1076" r:id="rId41"/>
    <p:sldId id="1075" r:id="rId42"/>
    <p:sldId id="1077" r:id="rId43"/>
    <p:sldId id="1078" r:id="rId44"/>
    <p:sldId id="1079" r:id="rId45"/>
    <p:sldId id="1080" r:id="rId46"/>
    <p:sldId id="1081" r:id="rId47"/>
    <p:sldId id="1082" r:id="rId48"/>
    <p:sldId id="1083" r:id="rId49"/>
    <p:sldId id="1084" r:id="rId50"/>
    <p:sldId id="1085" r:id="rId51"/>
    <p:sldId id="1086" r:id="rId52"/>
    <p:sldId id="1087" r:id="rId53"/>
    <p:sldId id="1088" r:id="rId54"/>
    <p:sldId id="1089" r:id="rId55"/>
    <p:sldId id="1090" r:id="rId56"/>
    <p:sldId id="1091" r:id="rId57"/>
    <p:sldId id="1092" r:id="rId58"/>
    <p:sldId id="1093" r:id="rId59"/>
    <p:sldId id="1094" r:id="rId60"/>
    <p:sldId id="1095" r:id="rId61"/>
    <p:sldId id="1096" r:id="rId62"/>
    <p:sldId id="1097" r:id="rId63"/>
    <p:sldId id="1098" r:id="rId64"/>
    <p:sldId id="1099" r:id="rId65"/>
    <p:sldId id="1100" r:id="rId66"/>
    <p:sldId id="1101" r:id="rId67"/>
    <p:sldId id="1102" r:id="rId68"/>
    <p:sldId id="1103" r:id="rId69"/>
    <p:sldId id="1104" r:id="rId70"/>
    <p:sldId id="1105" r:id="rId71"/>
    <p:sldId id="1106" r:id="rId72"/>
    <p:sldId id="1107" r:id="rId73"/>
    <p:sldId id="1108" r:id="rId74"/>
    <p:sldId id="1109" r:id="rId75"/>
    <p:sldId id="1110" r:id="rId76"/>
    <p:sldId id="1111" r:id="rId77"/>
    <p:sldId id="1112" r:id="rId78"/>
    <p:sldId id="1113" r:id="rId79"/>
    <p:sldId id="1114" r:id="rId80"/>
    <p:sldId id="1115" r:id="rId81"/>
    <p:sldId id="1116" r:id="rId82"/>
    <p:sldId id="1117" r:id="rId83"/>
    <p:sldId id="1118" r:id="rId84"/>
    <p:sldId id="1119" r:id="rId85"/>
    <p:sldId id="1120" r:id="rId86"/>
    <p:sldId id="1121" r:id="rId87"/>
    <p:sldId id="1122" r:id="rId88"/>
    <p:sldId id="1123" r:id="rId89"/>
    <p:sldId id="1124" r:id="rId90"/>
    <p:sldId id="1125" r:id="rId91"/>
    <p:sldId id="1126" r:id="rId92"/>
    <p:sldId id="1127" r:id="rId93"/>
    <p:sldId id="1128" r:id="rId94"/>
    <p:sldId id="1129" r:id="rId95"/>
    <p:sldId id="1130" r:id="rId96"/>
    <p:sldId id="1131" r:id="rId97"/>
    <p:sldId id="1132" r:id="rId98"/>
    <p:sldId id="1133" r:id="rId99"/>
    <p:sldId id="1134" r:id="rId100"/>
    <p:sldId id="1135" r:id="rId101"/>
    <p:sldId id="1136" r:id="rId102"/>
    <p:sldId id="1137" r:id="rId103"/>
    <p:sldId id="826"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5417820" y="4082415"/>
            <a:ext cx="1271270" cy="829945"/>
          </a:xfrm>
          <a:prstGeom prst="rect">
            <a:avLst/>
          </a:prstGeom>
          <a:noFill/>
        </p:spPr>
        <p:txBody>
          <a:bodyPr wrap="square" rtlCol="0">
            <a:spAutoFit/>
          </a:bodyPr>
          <a:lstStyle/>
          <a:p>
            <a:pPr algn="ctr"/>
            <a:r>
              <a:rPr lang="pt-PT" altLang="en-US" sz="4800" dirty="0">
                <a:solidFill>
                  <a:srgbClr val="00454C"/>
                </a:solidFill>
                <a:latin typeface="Century" panose="02040604050505020304" charset="0"/>
                <a:cs typeface="Century" panose="02040604050505020304" charset="0"/>
              </a:rPr>
              <a:t>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Novamente em </a:t>
            </a:r>
            <a:r>
              <a:rPr lang="pt-BR" sz="4000" b="1" i="0" u="none" strike="noStrike" baseline="0" dirty="0" err="1">
                <a:latin typeface="F1"/>
              </a:rPr>
              <a:t>Lião</a:t>
            </a:r>
            <a:r>
              <a:rPr lang="pt-BR" sz="4000" b="1" i="0" u="none" strike="noStrike" baseline="0" dirty="0">
                <a:latin typeface="F1"/>
              </a:rPr>
              <a:t>, onde a vida se desdobrava com as readaptações necessárias, não ignorava que de Roma não lhe faltariam dissabores imprevisíveis.</a:t>
            </a:r>
          </a:p>
          <a:p>
            <a:pPr algn="l"/>
            <a:r>
              <a:rPr lang="pt-BR" sz="4000" b="1" i="0" u="none" strike="noStrike" baseline="0" dirty="0">
                <a:latin typeface="F1"/>
              </a:rPr>
              <a:t>O suicídio de Helena e a moléstia do sogro, sem que ele pudesse revelar aos amigos a chave das explicações justas, criara-lhe uma atmosfera de antipatia e desconfiança.</a:t>
            </a:r>
            <a:endParaRPr lang="pt-BR" sz="23900" b="1" dirty="0">
              <a:latin typeface="F1"/>
            </a:endParaRPr>
          </a:p>
        </p:txBody>
      </p:sp>
    </p:spTree>
    <p:extLst>
      <p:ext uri="{BB962C8B-B14F-4D97-AF65-F5344CB8AC3E}">
        <p14:creationId xmlns:p14="http://schemas.microsoft.com/office/powerpoint/2010/main" val="28367771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Os animais, contudo, plenamente desarvorados, atiraram o veículo contra enorme coluna de um dos arcos ornamentais da pista, convertendo-o em pedaços.</a:t>
            </a:r>
          </a:p>
          <a:p>
            <a:pPr algn="l"/>
            <a:r>
              <a:rPr lang="pt-BR" sz="4000" b="1" i="0" u="none" strike="noStrike" baseline="0" dirty="0">
                <a:latin typeface="F1"/>
              </a:rPr>
              <a:t>Colhido então de imprevisto, </a:t>
            </a:r>
            <a:r>
              <a:rPr lang="pt-BR" sz="4000" b="1" i="0" u="none" strike="noStrike" baseline="0" dirty="0" err="1">
                <a:latin typeface="F1"/>
              </a:rPr>
              <a:t>Taciano</a:t>
            </a:r>
            <a:r>
              <a:rPr lang="pt-BR" sz="4000" b="1" i="0" u="none" strike="noStrike" baseline="0" dirty="0">
                <a:latin typeface="F1"/>
              </a:rPr>
              <a:t> sofreu tremenda queda, indo arrojar-se de encontro aos ferros retorcidos, que lhe feriram o frontal, </a:t>
            </a:r>
            <a:r>
              <a:rPr lang="pt-BR" sz="4000" b="1" i="0" u="none" strike="noStrike" baseline="0" dirty="0" err="1">
                <a:latin typeface="F1"/>
              </a:rPr>
              <a:t>ofendendo-lhe</a:t>
            </a:r>
            <a:r>
              <a:rPr lang="pt-BR" sz="4000" b="1" i="0" u="none" strike="noStrike" baseline="0" dirty="0">
                <a:latin typeface="F1"/>
              </a:rPr>
              <a:t> seriamente os olhos.</a:t>
            </a:r>
            <a:endParaRPr lang="pt-BR" sz="400000" b="1" dirty="0">
              <a:latin typeface="F1"/>
            </a:endParaRPr>
          </a:p>
        </p:txBody>
      </p:sp>
    </p:spTree>
    <p:extLst>
      <p:ext uri="{BB962C8B-B14F-4D97-AF65-F5344CB8AC3E}">
        <p14:creationId xmlns:p14="http://schemas.microsoft.com/office/powerpoint/2010/main" val="3716296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Ante a gritaria da multidão, alguns servidores dos jogos públicos depressa o socorreram, retirando-o, em sangue.</a:t>
            </a:r>
          </a:p>
          <a:p>
            <a:pPr algn="l"/>
            <a:r>
              <a:rPr lang="pt-BR" sz="4000" b="1" i="0" u="none" strike="noStrike" baseline="0" dirty="0">
                <a:latin typeface="F1"/>
              </a:rPr>
              <a:t>O valoroso campeão achava-se desacordado. E, enquanto dois prestimosos escravos o reconduziam, cuidadosamente, de retorno a casa, as mesmas vozes que antes o aplaudiam apupavam-no agora com ditérios e ingratas observações.</a:t>
            </a:r>
            <a:endParaRPr lang="pt-BR" sz="400000" b="1" dirty="0">
              <a:latin typeface="F1"/>
            </a:endParaRPr>
          </a:p>
        </p:txBody>
      </p:sp>
    </p:spTree>
    <p:extLst>
      <p:ext uri="{BB962C8B-B14F-4D97-AF65-F5344CB8AC3E}">
        <p14:creationId xmlns:p14="http://schemas.microsoft.com/office/powerpoint/2010/main" val="34872606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Os jogadores que haviam perdido importantes apostas voltavam-se, desapontados, contra o ídolo da véspera...</a:t>
            </a:r>
          </a:p>
          <a:p>
            <a:pPr algn="l"/>
            <a:r>
              <a:rPr lang="pt-BR" sz="4800" b="1" i="0" u="none" strike="noStrike" baseline="0" dirty="0">
                <a:latin typeface="F1"/>
              </a:rPr>
              <a:t>O patrício, ainda incapaz de raciocinar, embora já pudesse gemer, foi colocado no leito sob o angustiado olhar de Quinto Celso.</a:t>
            </a:r>
            <a:endParaRPr lang="pt-BR" sz="400000" b="1" dirty="0">
              <a:latin typeface="F1"/>
            </a:endParaRPr>
          </a:p>
        </p:txBody>
      </p:sp>
    </p:spTree>
    <p:extLst>
      <p:ext uri="{BB962C8B-B14F-4D97-AF65-F5344CB8AC3E}">
        <p14:creationId xmlns:p14="http://schemas.microsoft.com/office/powerpoint/2010/main" val="19773615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310876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Encontrava-se, por isso, mais angustiado, mais sozinho.</a:t>
            </a:r>
          </a:p>
          <a:p>
            <a:pPr algn="l"/>
            <a:r>
              <a:rPr lang="pt-BR" sz="3600" b="1" i="0" u="none" strike="noStrike" baseline="0" dirty="0">
                <a:latin typeface="F1"/>
              </a:rPr>
              <a:t>Chegara à vila com um pensamento obcecante a dominar-lhe o cérebro: — o desforço contra </a:t>
            </a:r>
            <a:r>
              <a:rPr lang="pt-BR" sz="3600" b="1" i="0" u="none" strike="noStrike" baseline="0" dirty="0" err="1">
                <a:latin typeface="F1"/>
              </a:rPr>
              <a:t>Teódulo</a:t>
            </a:r>
            <a:r>
              <a:rPr lang="pt-BR" sz="3600" b="1" i="0" u="none" strike="noStrike" baseline="0" dirty="0">
                <a:latin typeface="F1"/>
              </a:rPr>
              <a:t>. Saberia despejar sobre ele todo o fel de indignação e desprezo que lhe vertia da alma. Interpelá-lo-ia com rigor e vingar-se-ia sem piedade. Contudo, de regresso, veio a saber que o representante de </a:t>
            </a:r>
            <a:r>
              <a:rPr lang="pt-BR" sz="3600" b="1" i="0" u="none" strike="noStrike" baseline="0" dirty="0" err="1">
                <a:latin typeface="F1"/>
              </a:rPr>
              <a:t>Opílio</a:t>
            </a:r>
            <a:r>
              <a:rPr lang="pt-BR" sz="3600" b="1" i="0" u="none" strike="noStrike" baseline="0" dirty="0">
                <a:latin typeface="F1"/>
              </a:rPr>
              <a:t> fora chamado por </a:t>
            </a:r>
            <a:r>
              <a:rPr lang="pt-BR" sz="3600" b="1" i="0" u="none" strike="noStrike" baseline="0" dirty="0" err="1">
                <a:latin typeface="F1"/>
              </a:rPr>
              <a:t>Galba</a:t>
            </a:r>
            <a:r>
              <a:rPr lang="pt-BR" sz="3600" b="1" i="0" u="none" strike="noStrike" baseline="0" dirty="0">
                <a:latin typeface="F1"/>
              </a:rPr>
              <a:t>, à pressa, tendo seguido para a metrópole, dois dias antes.</a:t>
            </a:r>
            <a:endParaRPr lang="pt-BR" sz="59500" b="1" dirty="0">
              <a:latin typeface="F1"/>
            </a:endParaRPr>
          </a:p>
        </p:txBody>
      </p:sp>
    </p:spTree>
    <p:extLst>
      <p:ext uri="{BB962C8B-B14F-4D97-AF65-F5344CB8AC3E}">
        <p14:creationId xmlns:p14="http://schemas.microsoft.com/office/powerpoint/2010/main" val="249077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Certo, a saúde de </a:t>
            </a:r>
            <a:r>
              <a:rPr lang="pt-BR" sz="4000" b="1" i="0" u="none" strike="noStrike" baseline="0" dirty="0" err="1">
                <a:latin typeface="F1"/>
              </a:rPr>
              <a:t>Vetúrio</a:t>
            </a:r>
            <a:r>
              <a:rPr lang="pt-BR" sz="4000" b="1" i="0" u="none" strike="noStrike" baseline="0" dirty="0">
                <a:latin typeface="F1"/>
              </a:rPr>
              <a:t> periclitava.</a:t>
            </a:r>
          </a:p>
          <a:p>
            <a:pPr algn="l"/>
            <a:r>
              <a:rPr lang="pt-BR" sz="4000" b="1" i="0" u="none" strike="noStrike" baseline="0" dirty="0">
                <a:latin typeface="F1"/>
              </a:rPr>
              <a:t>Sentia-se, porém, duramente ferido para seguir ao encontro do sogro.</a:t>
            </a:r>
            <a:r>
              <a:rPr lang="pt-BR" sz="4000" b="1" dirty="0">
                <a:latin typeface="F1"/>
              </a:rPr>
              <a:t> </a:t>
            </a:r>
            <a:r>
              <a:rPr lang="pt-BR" sz="4000" b="1" i="0" u="none" strike="noStrike" baseline="0" dirty="0">
                <a:latin typeface="F1"/>
              </a:rPr>
              <a:t>Atreito às antigas tradições de orgulho em que plasmara a própria vida, reconhecia-se estrangeiro no seio da família </a:t>
            </a:r>
            <a:r>
              <a:rPr lang="pt-BR" sz="4000" b="1" i="0" u="none" strike="noStrike" baseline="0" dirty="0" err="1">
                <a:latin typeface="F1"/>
              </a:rPr>
              <a:t>Vetúrio</a:t>
            </a:r>
            <a:r>
              <a:rPr lang="pt-BR" sz="4000" b="1" i="0" u="none" strike="noStrike" baseline="0" dirty="0">
                <a:latin typeface="F1"/>
              </a:rPr>
              <a:t>, que, desde o berço, lhe envenenava a vida. Preferia aguardar o desfavor e a hostilidade, no campo de serviço a que se habituara, desde a juventude.</a:t>
            </a:r>
            <a:endParaRPr lang="pt-BR" sz="177700" b="1" dirty="0">
              <a:latin typeface="F1"/>
            </a:endParaRPr>
          </a:p>
        </p:txBody>
      </p:sp>
    </p:spTree>
    <p:extLst>
      <p:ext uri="{BB962C8B-B14F-4D97-AF65-F5344CB8AC3E}">
        <p14:creationId xmlns:p14="http://schemas.microsoft.com/office/powerpoint/2010/main" val="328246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Temendo a intromissão de </a:t>
            </a:r>
            <a:r>
              <a:rPr lang="pt-BR" sz="4400" b="1" i="0" u="none" strike="noStrike" baseline="0" dirty="0" err="1">
                <a:latin typeface="F1"/>
              </a:rPr>
              <a:t>Galba</a:t>
            </a:r>
            <a:r>
              <a:rPr lang="pt-BR" sz="4400" b="1" i="0" u="none" strike="noStrike" baseline="0" dirty="0">
                <a:latin typeface="F1"/>
              </a:rPr>
              <a:t>, mandou reformar a casinha que pertencera a Basílio e embelezá-la, única propriedade que detinha em seu nome, e passou a viver ali, em companhia de Blandina, de Celso e de um velho casal de escravos, </a:t>
            </a:r>
            <a:r>
              <a:rPr lang="pt-BR" sz="4400" b="1" i="0" u="none" strike="noStrike" baseline="0" dirty="0" err="1">
                <a:latin typeface="F1"/>
              </a:rPr>
              <a:t>Servulino</a:t>
            </a:r>
            <a:r>
              <a:rPr lang="pt-BR" sz="4400" b="1" i="0" u="none" strike="noStrike" baseline="0" dirty="0">
                <a:latin typeface="F1"/>
              </a:rPr>
              <a:t> e Valéria, extremamente devotados a ele.</a:t>
            </a:r>
            <a:endParaRPr lang="pt-BR" sz="400000" b="1" dirty="0">
              <a:latin typeface="F1"/>
            </a:endParaRPr>
          </a:p>
        </p:txBody>
      </p:sp>
    </p:spTree>
    <p:extLst>
      <p:ext uri="{BB962C8B-B14F-4D97-AF65-F5344CB8AC3E}">
        <p14:creationId xmlns:p14="http://schemas.microsoft.com/office/powerpoint/2010/main" val="124179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 antiga servidora era o sustentáculo eficiente das lides domésticas e o esposo convertera-se no professor competente das crianças.</a:t>
            </a:r>
          </a:p>
          <a:p>
            <a:pPr algn="l"/>
            <a:r>
              <a:rPr lang="pt-BR" sz="3600" b="1" i="0" u="none" strike="noStrike" baseline="0" dirty="0">
                <a:latin typeface="F1"/>
              </a:rPr>
              <a:t>Quinto Celso, já iniciado por Lívia, desde a meninice, na arte da leitura, era, aos onze anos, um prodígio de memória e discernimento. Francamente cristão, despendia longas horas com Blandina contando-lhe as histórias dos mártires do Evangelho e comunicando-lhe a fé ardente em Jesus.</a:t>
            </a:r>
            <a:endParaRPr lang="pt-BR" sz="400000" b="1" dirty="0">
              <a:latin typeface="F1"/>
            </a:endParaRPr>
          </a:p>
        </p:txBody>
      </p:sp>
    </p:spTree>
    <p:extLst>
      <p:ext uri="{BB962C8B-B14F-4D97-AF65-F5344CB8AC3E}">
        <p14:creationId xmlns:p14="http://schemas.microsoft.com/office/powerpoint/2010/main" val="300993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 filhinha de </a:t>
            </a:r>
            <a:r>
              <a:rPr lang="pt-BR" sz="3600" b="1" i="0" u="none" strike="noStrike" baseline="0" dirty="0" err="1">
                <a:latin typeface="F1"/>
              </a:rPr>
              <a:t>Taciano</a:t>
            </a:r>
            <a:r>
              <a:rPr lang="pt-BR" sz="3600" b="1" i="0" u="none" strike="noStrike" baseline="0" dirty="0">
                <a:latin typeface="F1"/>
              </a:rPr>
              <a:t> ouvia, maravilhada, encontrando imenso consolo naquelas conversações.</a:t>
            </a:r>
          </a:p>
          <a:p>
            <a:pPr algn="l"/>
            <a:r>
              <a:rPr lang="pt-BR" sz="3600" b="1" i="0" u="none" strike="noStrike" baseline="0" dirty="0">
                <a:latin typeface="F1"/>
              </a:rPr>
              <a:t>Os sofrimentos de Lívia, o desaparecimento de Basílio, a morte de Helena, com as pomposas exéquias de que se fizera acompanhar, a enfermidade do avô e as graves preocupações paternas impuseram-lhe profundo abalo psíquico. Chorava sem motivo, padecia inexplicáveis insônias e, não raro, demorava-se no leito, dias e dias, sob fortes crises do coração descompassado.</a:t>
            </a:r>
            <a:endParaRPr lang="pt-BR" sz="400000" b="1" dirty="0">
              <a:latin typeface="F1"/>
            </a:endParaRPr>
          </a:p>
        </p:txBody>
      </p:sp>
    </p:spTree>
    <p:extLst>
      <p:ext uri="{BB962C8B-B14F-4D97-AF65-F5344CB8AC3E}">
        <p14:creationId xmlns:p14="http://schemas.microsoft.com/office/powerpoint/2010/main" val="3901664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A excursão em </a:t>
            </a:r>
            <a:r>
              <a:rPr lang="pt-BR" sz="4000" b="1" i="0" u="none" strike="noStrike" baseline="0" dirty="0" err="1">
                <a:latin typeface="F1"/>
              </a:rPr>
              <a:t>Neápolis</a:t>
            </a:r>
            <a:r>
              <a:rPr lang="pt-BR" sz="4000" b="1" i="0" u="none" strike="noStrike" baseline="0" dirty="0">
                <a:latin typeface="F1"/>
              </a:rPr>
              <a:t> perdera para ela os frutos de que parecia revestir-se.</a:t>
            </a:r>
          </a:p>
          <a:p>
            <a:pPr algn="l"/>
            <a:r>
              <a:rPr lang="pt-BR" sz="4000" b="1" i="0" u="none" strike="noStrike" baseline="0" dirty="0">
                <a:latin typeface="F1"/>
              </a:rPr>
              <a:t>Diariamente, pela manhã, formulava com o pai a prece habitual a </a:t>
            </a:r>
            <a:r>
              <a:rPr lang="pt-BR" sz="4000" b="1" i="0" u="none" strike="noStrike" baseline="0" dirty="0" err="1">
                <a:latin typeface="F1"/>
              </a:rPr>
              <a:t>Cíbele</a:t>
            </a:r>
            <a:r>
              <a:rPr lang="pt-BR" sz="4000" b="1" i="0" u="none" strike="noStrike" baseline="0" dirty="0">
                <a:latin typeface="F1"/>
              </a:rPr>
              <a:t>, mas, no fundo, sentia que o seu pensamento passara a gravitar em torno daquele Cristo, amoroso e sábio, que se achava no centro de todas as observações do irmão adotivo.</a:t>
            </a:r>
            <a:endParaRPr lang="pt-BR" sz="400000" b="1" dirty="0">
              <a:latin typeface="F1"/>
            </a:endParaRPr>
          </a:p>
        </p:txBody>
      </p:sp>
    </p:spTree>
    <p:extLst>
      <p:ext uri="{BB962C8B-B14F-4D97-AF65-F5344CB8AC3E}">
        <p14:creationId xmlns:p14="http://schemas.microsoft.com/office/powerpoint/2010/main" val="294371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Não ignorando a aversão do genitor pelos cristãos, ela se abstinha, cuidadosamente, na presença dele, de qualquer comentário tendente a </a:t>
            </a:r>
            <a:r>
              <a:rPr lang="pt-BR" sz="4400" b="1" i="0" u="none" strike="noStrike" baseline="0" dirty="0" err="1">
                <a:latin typeface="F1"/>
              </a:rPr>
              <a:t>magoar-lhe</a:t>
            </a:r>
            <a:r>
              <a:rPr lang="pt-BR" sz="4400" b="1" i="0" u="none" strike="noStrike" baseline="0" dirty="0">
                <a:latin typeface="F1"/>
              </a:rPr>
              <a:t> os princípios.</a:t>
            </a:r>
          </a:p>
          <a:p>
            <a:pPr algn="l"/>
            <a:r>
              <a:rPr lang="pt-BR" sz="4400" b="1" i="0" u="none" strike="noStrike" baseline="0" dirty="0">
                <a:latin typeface="F1"/>
              </a:rPr>
              <a:t>Pouco a pouco, as opiniões e os apontamentos de Celso conquistaram-lhe a alma simples e sensível para a nova fé.</a:t>
            </a:r>
            <a:endParaRPr lang="pt-BR" sz="400000" b="1" dirty="0">
              <a:latin typeface="F1"/>
            </a:endParaRPr>
          </a:p>
        </p:txBody>
      </p:sp>
    </p:spTree>
    <p:extLst>
      <p:ext uri="{BB962C8B-B14F-4D97-AF65-F5344CB8AC3E}">
        <p14:creationId xmlns:p14="http://schemas.microsoft.com/office/powerpoint/2010/main" val="396058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6000" b="1" i="0" u="none" strike="noStrike" baseline="0" dirty="0">
                <a:latin typeface="F1"/>
              </a:rPr>
              <a:t>O rapazinho, terminados os estudos e as tarefas de cada dia, ainda encontrava tempo para rápidas leituras do arquivo de Basílio, que </a:t>
            </a:r>
            <a:r>
              <a:rPr lang="pt-BR" sz="6000" b="1" i="0" u="none" strike="noStrike" baseline="0" dirty="0" err="1">
                <a:latin typeface="F1"/>
              </a:rPr>
              <a:t>Taciano</a:t>
            </a:r>
            <a:r>
              <a:rPr lang="pt-BR" sz="6000" b="1" i="0" u="none" strike="noStrike" baseline="0" dirty="0">
                <a:latin typeface="F1"/>
              </a:rPr>
              <a:t> conservava respeitosamente.</a:t>
            </a:r>
            <a:endParaRPr lang="pt-BR" sz="400000" b="1" dirty="0">
              <a:latin typeface="F1"/>
            </a:endParaRPr>
          </a:p>
        </p:txBody>
      </p:sp>
    </p:spTree>
    <p:extLst>
      <p:ext uri="{BB962C8B-B14F-4D97-AF65-F5344CB8AC3E}">
        <p14:creationId xmlns:p14="http://schemas.microsoft.com/office/powerpoint/2010/main" val="181541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Daí o benfeitor paternal, quando nos entendimentos costumeiros, quer nos passeios pelo campo, quer às refeições no </a:t>
            </a:r>
            <a:r>
              <a:rPr lang="pt-BR" sz="4400" b="1" i="0" u="none" strike="noStrike" baseline="0" dirty="0" err="1">
                <a:latin typeface="F1"/>
              </a:rPr>
              <a:t>triclínio</a:t>
            </a:r>
            <a:r>
              <a:rPr lang="pt-BR" sz="4400" b="1" i="0" u="none" strike="noStrike" baseline="0" dirty="0">
                <a:latin typeface="F1"/>
              </a:rPr>
              <a:t>, surpreender-se com as observações do menino, judiciosas e sensatas, nas quais, todavia, Quinto Celso evitava igualmente as menores referências ao Cristianismo de maneira direta.</a:t>
            </a:r>
            <a:endParaRPr lang="pt-BR" sz="400000" b="1" dirty="0">
              <a:latin typeface="F1"/>
            </a:endParaRPr>
          </a:p>
        </p:txBody>
      </p:sp>
    </p:spTree>
    <p:extLst>
      <p:ext uri="{BB962C8B-B14F-4D97-AF65-F5344CB8AC3E}">
        <p14:creationId xmlns:p14="http://schemas.microsoft.com/office/powerpoint/2010/main" val="106503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336301"/>
            <a:ext cx="10614212" cy="3834130"/>
          </a:xfrm>
          <a:solidFill>
            <a:schemeClr val="bg1"/>
          </a:solidFill>
        </p:spPr>
        <p:txBody>
          <a:bodyPr>
            <a:normAutofit/>
          </a:bodyPr>
          <a:lstStyle/>
          <a:p>
            <a:pPr marL="0" indent="0" algn="ctr">
              <a:buNone/>
            </a:pPr>
            <a:r>
              <a:rPr lang="pt-BR" altLang="pt-BR" sz="4400" b="1" dirty="0">
                <a:solidFill>
                  <a:srgbClr val="002060"/>
                </a:solidFill>
                <a:latin typeface="Tahoma" panose="020B0604030504040204" pitchFamily="34" charset="0"/>
              </a:rPr>
              <a:t>AS VIRTUDES E OS VÍCIOS DOS PERSONAGENS DOS ROMANCES DE EMMANUEL</a:t>
            </a:r>
          </a:p>
          <a:p>
            <a:pPr marL="0" indent="0" algn="just">
              <a:buNone/>
            </a:pPr>
            <a:r>
              <a:rPr lang="pt-BR" sz="4400" b="1" dirty="0"/>
              <a:t>FEDERAÇÃO ESPÍRITA DO ESTADO DE MATO GROSSO – PROJETO </a:t>
            </a:r>
            <a:r>
              <a:rPr lang="pt-BR" sz="4400" b="1" dirty="0" err="1"/>
              <a:t>ESPIRITIZAR</a:t>
            </a:r>
            <a:endParaRPr lang="pt-BR" sz="4400" b="1" dirty="0"/>
          </a:p>
          <a:p>
            <a:pPr marL="0" indent="0" algn="ctr">
              <a:buNone/>
            </a:pP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err="1">
                <a:latin typeface="F1"/>
              </a:rPr>
              <a:t>Servulino</a:t>
            </a:r>
            <a:r>
              <a:rPr lang="pt-BR" sz="4800" b="1" i="0" u="none" strike="noStrike" baseline="0" dirty="0">
                <a:latin typeface="F1"/>
              </a:rPr>
              <a:t> não se esquecia de rogar às crianças o devido respeito às convicções do amo e, assim, os dois irmãos espirituais comungavam o mesmo idealismo e as mesmas esperanças na vida íntima, cimentando a fé que lhes irmanava os corações.</a:t>
            </a:r>
            <a:endParaRPr lang="pt-BR" sz="400000" b="1" dirty="0">
              <a:latin typeface="F1"/>
            </a:endParaRPr>
          </a:p>
        </p:txBody>
      </p:sp>
    </p:spTree>
    <p:extLst>
      <p:ext uri="{BB962C8B-B14F-4D97-AF65-F5344CB8AC3E}">
        <p14:creationId xmlns:p14="http://schemas.microsoft.com/office/powerpoint/2010/main" val="674264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Noite a noite, viviam os habitantes da casinha do bosque doces e abençoadas horas de música e alegria.</a:t>
            </a:r>
          </a:p>
          <a:p>
            <a:pPr algn="l"/>
            <a:r>
              <a:rPr lang="pt-BR" sz="4800" b="1" i="0" u="none" strike="noStrike" baseline="0" dirty="0">
                <a:latin typeface="F1"/>
              </a:rPr>
              <a:t>Qual se conhecesse os traços psicológicos de </a:t>
            </a:r>
            <a:r>
              <a:rPr lang="pt-BR" sz="4800" b="1" i="0" u="none" strike="noStrike" baseline="0" dirty="0" err="1">
                <a:latin typeface="F1"/>
              </a:rPr>
              <a:t>Taciano</a:t>
            </a:r>
            <a:r>
              <a:rPr lang="pt-BR" sz="4800" b="1" i="0" u="none" strike="noStrike" baseline="0" dirty="0">
                <a:latin typeface="F1"/>
              </a:rPr>
              <a:t>, de longa data, Celso adquirira maneiras especiais de orientar a conversação.</a:t>
            </a:r>
            <a:endParaRPr lang="pt-BR" sz="400000" b="1" dirty="0">
              <a:latin typeface="F1"/>
            </a:endParaRPr>
          </a:p>
        </p:txBody>
      </p:sp>
    </p:spTree>
    <p:extLst>
      <p:ext uri="{BB962C8B-B14F-4D97-AF65-F5344CB8AC3E}">
        <p14:creationId xmlns:p14="http://schemas.microsoft.com/office/powerpoint/2010/main" val="19537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400" b="1" i="0" u="none" strike="noStrike" baseline="0" dirty="0">
                <a:latin typeface="F1"/>
              </a:rPr>
              <a:t>Certa feita, porque o patrício desencantado se queixasse das tragédias passionais do seu tempo, com aflição e desânimo, o jovem falou sutil:</a:t>
            </a:r>
          </a:p>
          <a:p>
            <a:pPr algn="l"/>
            <a:r>
              <a:rPr lang="pt-BR" sz="4400" b="1" i="0" u="none" strike="noStrike" baseline="0" dirty="0">
                <a:latin typeface="F1"/>
              </a:rPr>
              <a:t>— Mas, meu pai, o senhor não julga o mundo necessitado de uma idéia nova? Uma idéia que penetre o sentimento da criatura, renovando-lhe o modo de pensar?</a:t>
            </a:r>
            <a:endParaRPr lang="pt-BR" sz="400000" b="1" dirty="0">
              <a:latin typeface="F1"/>
            </a:endParaRPr>
          </a:p>
        </p:txBody>
      </p:sp>
    </p:spTree>
    <p:extLst>
      <p:ext uri="{BB962C8B-B14F-4D97-AF65-F5344CB8AC3E}">
        <p14:creationId xmlns:p14="http://schemas.microsoft.com/office/powerpoint/2010/main" val="1765867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err="1">
                <a:latin typeface="F1"/>
              </a:rPr>
              <a:t>Taciano</a:t>
            </a:r>
            <a:r>
              <a:rPr lang="pt-BR" sz="3600" b="1" i="0" u="none" strike="noStrike" baseline="0" dirty="0">
                <a:latin typeface="F1"/>
              </a:rPr>
              <a:t> fitou-o, espantado.</a:t>
            </a:r>
          </a:p>
          <a:p>
            <a:pPr algn="l"/>
            <a:r>
              <a:rPr lang="pt-BR" sz="3600" b="1" i="0" u="none" strike="noStrike" baseline="0" dirty="0">
                <a:latin typeface="F1"/>
              </a:rPr>
              <a:t>Que entenderia Celso dos problemas da vida?</a:t>
            </a:r>
          </a:p>
          <a:p>
            <a:pPr algn="l"/>
            <a:r>
              <a:rPr lang="pt-BR" sz="3600" b="1" i="0" u="none" strike="noStrike" baseline="0" dirty="0">
                <a:latin typeface="F1"/>
              </a:rPr>
              <a:t>Embora admirado, revidou firme:</a:t>
            </a:r>
          </a:p>
          <a:p>
            <a:pPr algn="l"/>
            <a:r>
              <a:rPr lang="pt-BR" sz="3600" b="1" i="0" u="none" strike="noStrike" baseline="0" dirty="0">
                <a:latin typeface="F1"/>
              </a:rPr>
              <a:t>— Não creio, meu filho. Nossas tradições e nossas leis são suficientes. Basta nos adaptemos a elas, de vez que as diretrizes estão prontas. Não admites que as Divindades sabem reger nossas vidas?</a:t>
            </a:r>
            <a:endParaRPr lang="pt-BR" sz="400000" b="1" dirty="0">
              <a:latin typeface="F1"/>
            </a:endParaRPr>
          </a:p>
        </p:txBody>
      </p:sp>
    </p:spTree>
    <p:extLst>
      <p:ext uri="{BB962C8B-B14F-4D97-AF65-F5344CB8AC3E}">
        <p14:creationId xmlns:p14="http://schemas.microsoft.com/office/powerpoint/2010/main" val="264423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 Sim, meu pai — ajuntou o pequeno, pensativo —, o senhor tem razão... Contudo, os deuses parecem tão longe! Dizem-nos que Júpiter garante o mundo em toda a parte, que Ceres é a protetora das colheitas, que Minerva dirige os sábios, mas não acha que precisávamos de alguém que, em nome dos deuses, viesse ao mundo conviver com os homens, vivendo-lhes as dificuldades e as dores?...</a:t>
            </a:r>
            <a:endParaRPr lang="pt-BR" sz="400000" b="1" dirty="0">
              <a:latin typeface="F1"/>
            </a:endParaRPr>
          </a:p>
        </p:txBody>
      </p:sp>
    </p:spTree>
    <p:extLst>
      <p:ext uri="{BB962C8B-B14F-4D97-AF65-F5344CB8AC3E}">
        <p14:creationId xmlns:p14="http://schemas.microsoft.com/office/powerpoint/2010/main" val="683345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600" b="1" i="0" u="none" strike="noStrike" baseline="0" dirty="0">
                <a:latin typeface="F1"/>
              </a:rPr>
              <a:t>As Divindades ajudam as pessoas, de conformidade com os sacrifícios que recebem nos templos. Assim, a proteção do Céu varia com a posição dos homens. Há quem possa levar aos santuários touros e aves, incenso e moedas, entretanto, a maioria dos habitantes de uma cidade é gente pobre, que apenas conhece o sacrifício e a servidão... O senhor acredita que os escravos são deserdados do Céu? Os que mais trabalham devem ser os menos favorecidos?</a:t>
            </a:r>
            <a:endParaRPr lang="pt-BR" sz="400000" b="1" dirty="0">
              <a:latin typeface="F1"/>
            </a:endParaRPr>
          </a:p>
        </p:txBody>
      </p:sp>
    </p:spTree>
    <p:extLst>
      <p:ext uri="{BB962C8B-B14F-4D97-AF65-F5344CB8AC3E}">
        <p14:creationId xmlns:p14="http://schemas.microsoft.com/office/powerpoint/2010/main" val="319768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400" b="1" i="0" u="none" strike="noStrike" baseline="0" dirty="0">
                <a:latin typeface="F1"/>
              </a:rPr>
              <a:t>O filho de Varro recebia semelhantes palavras, pronunciadas com humildade e carinho, por jatos de luz interior...</a:t>
            </a:r>
          </a:p>
          <a:p>
            <a:pPr algn="l"/>
            <a:r>
              <a:rPr lang="pt-BR" sz="4400" b="1" i="0" u="none" strike="noStrike" baseline="0" dirty="0">
                <a:latin typeface="F1"/>
              </a:rPr>
              <a:t>Ele mesmo fora bem nascido, crescera bafejado pelo prestígio do ouro, contudo, as surpresas do destino, gradativamente, despojavam-no de todas as regalias e privilégios.</a:t>
            </a:r>
            <a:endParaRPr lang="pt-BR" sz="400000" b="1" dirty="0">
              <a:latin typeface="F1"/>
            </a:endParaRPr>
          </a:p>
        </p:txBody>
      </p:sp>
    </p:spTree>
    <p:extLst>
      <p:ext uri="{BB962C8B-B14F-4D97-AF65-F5344CB8AC3E}">
        <p14:creationId xmlns:p14="http://schemas.microsoft.com/office/powerpoint/2010/main" val="392650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3600" b="1" i="0" u="none" strike="noStrike" baseline="0" dirty="0">
                <a:latin typeface="F1"/>
              </a:rPr>
              <a:t>A morte da esposa e o desagrado da parentela situavam-no à beira de total empobrecimento econômico.</a:t>
            </a:r>
          </a:p>
          <a:p>
            <a:pPr algn="l"/>
            <a:r>
              <a:rPr lang="pt-BR" sz="3600" b="1" i="0" u="none" strike="noStrike" baseline="0" dirty="0">
                <a:latin typeface="F1"/>
              </a:rPr>
              <a:t>Aguardava do cunhado e genro o último golpe. </a:t>
            </a:r>
          </a:p>
          <a:p>
            <a:pPr algn="l"/>
            <a:r>
              <a:rPr lang="pt-BR" sz="3600" b="1" i="0" u="none" strike="noStrike" baseline="0" dirty="0">
                <a:latin typeface="F1"/>
              </a:rPr>
              <a:t>Não tardaria, talvez, a conhecer a dolorosa condição dos homens sentenciados à subserviência, na subalternidade e na sombra.</a:t>
            </a:r>
          </a:p>
          <a:p>
            <a:pPr algn="l"/>
            <a:r>
              <a:rPr lang="pt-BR" sz="3600" b="1" i="0" u="none" strike="noStrike" baseline="0" dirty="0">
                <a:latin typeface="F1"/>
              </a:rPr>
              <a:t>Em semelhante curva da caminhada na Terra, experimentava o sopro da adversidade a </a:t>
            </a:r>
            <a:r>
              <a:rPr lang="pt-BR" sz="3600" b="1" i="0" u="none" strike="noStrike" baseline="0" dirty="0" err="1">
                <a:latin typeface="F1"/>
              </a:rPr>
              <a:t>enregelar-lhe</a:t>
            </a:r>
            <a:r>
              <a:rPr lang="pt-BR" sz="3600" b="1" i="0" u="none" strike="noStrike" baseline="0" dirty="0">
                <a:latin typeface="F1"/>
              </a:rPr>
              <a:t> o coração.</a:t>
            </a:r>
            <a:endParaRPr lang="pt-BR" sz="400000" b="1" dirty="0">
              <a:latin typeface="F1"/>
            </a:endParaRPr>
          </a:p>
        </p:txBody>
      </p:sp>
    </p:spTree>
    <p:extLst>
      <p:ext uri="{BB962C8B-B14F-4D97-AF65-F5344CB8AC3E}">
        <p14:creationId xmlns:p14="http://schemas.microsoft.com/office/powerpoint/2010/main" val="228025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Teria bastante fé nos dias incertos que se avizinhavam?</a:t>
            </a:r>
          </a:p>
          <a:p>
            <a:pPr algn="l"/>
            <a:r>
              <a:rPr lang="pt-BR" sz="4000" b="1" i="0" u="none" strike="noStrike" baseline="0" dirty="0">
                <a:latin typeface="F1"/>
              </a:rPr>
              <a:t>As observações do filho adotivo </a:t>
            </a:r>
            <a:r>
              <a:rPr lang="pt-BR" sz="4000" b="1" i="0" u="none" strike="noStrike" baseline="0" dirty="0" err="1">
                <a:latin typeface="F1"/>
              </a:rPr>
              <a:t>acordavam-lhe</a:t>
            </a:r>
            <a:r>
              <a:rPr lang="pt-BR" sz="4000" b="1" i="0" u="none" strike="noStrike" baseline="0" dirty="0">
                <a:latin typeface="F1"/>
              </a:rPr>
              <a:t> na alma esses cruciantes pensamentos.</a:t>
            </a:r>
          </a:p>
          <a:p>
            <a:pPr algn="l"/>
            <a:r>
              <a:rPr lang="pt-BR" sz="4000" b="1" i="0" u="none" strike="noStrike" baseline="0" dirty="0">
                <a:latin typeface="F1"/>
              </a:rPr>
              <a:t>Empalideceu, ligeiramente, e considerou:</a:t>
            </a:r>
          </a:p>
          <a:p>
            <a:pPr algn="l"/>
            <a:r>
              <a:rPr lang="pt-BR" sz="4000" b="1" i="0" u="none" strike="noStrike" baseline="0" dirty="0">
                <a:latin typeface="F1"/>
              </a:rPr>
              <a:t>— Sim, sim, as tuas ponderações são apreciáveis, contudo, não podemos olvidar que a nossa existência permanece estruturada sobre o alicerce das classes.</a:t>
            </a:r>
            <a:endParaRPr lang="pt-BR" sz="400000" b="1" dirty="0">
              <a:latin typeface="F1"/>
            </a:endParaRPr>
          </a:p>
        </p:txBody>
      </p:sp>
    </p:spTree>
    <p:extLst>
      <p:ext uri="{BB962C8B-B14F-4D97-AF65-F5344CB8AC3E}">
        <p14:creationId xmlns:p14="http://schemas.microsoft.com/office/powerpoint/2010/main" val="2839958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800" b="1" i="0" u="none" strike="noStrike" baseline="0" dirty="0">
                <a:latin typeface="F1"/>
              </a:rPr>
              <a:t>E, recordando sábias interpretações dos antigos romanos, acrescentou:</a:t>
            </a:r>
          </a:p>
          <a:p>
            <a:pPr algn="l"/>
            <a:r>
              <a:rPr lang="pt-BR" sz="4800" b="1" i="0" u="none" strike="noStrike" baseline="0" dirty="0">
                <a:latin typeface="F1"/>
              </a:rPr>
              <a:t>— A sociedade é um corpo do qual somos partes integrantes. A cabeça içada sobre os ombros guarda a missão de raciocinar e decidir. As mãos e os pés foram feitos para servi-la.</a:t>
            </a:r>
            <a:endParaRPr lang="pt-BR" sz="400000" b="1" dirty="0">
              <a:latin typeface="F1"/>
            </a:endParaRPr>
          </a:p>
        </p:txBody>
      </p:sp>
    </p:spTree>
    <p:extLst>
      <p:ext uri="{BB962C8B-B14F-4D97-AF65-F5344CB8AC3E}">
        <p14:creationId xmlns:p14="http://schemas.microsoft.com/office/powerpoint/2010/main" val="303575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DA0C6E0-F60A-45D7-AA66-FF4226FB6F80}"/>
              </a:ext>
            </a:extLst>
          </p:cNvPr>
          <p:cNvPicPr>
            <a:picLocks noChangeAspect="1"/>
          </p:cNvPicPr>
          <p:nvPr/>
        </p:nvPicPr>
        <p:blipFill>
          <a:blip r:embed="rId2"/>
          <a:stretch>
            <a:fillRect/>
          </a:stretch>
        </p:blipFill>
        <p:spPr>
          <a:xfrm>
            <a:off x="2175028" y="630315"/>
            <a:ext cx="9241908" cy="5789677"/>
          </a:xfrm>
          <a:prstGeom prst="rect">
            <a:avLst/>
          </a:prstGeom>
        </p:spPr>
      </p:pic>
    </p:spTree>
    <p:extLst>
      <p:ext uri="{BB962C8B-B14F-4D97-AF65-F5344CB8AC3E}">
        <p14:creationId xmlns:p14="http://schemas.microsoft.com/office/powerpoint/2010/main" val="1889022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No organismo de nossa vida política, o patriciado representa os sentidos tais como a visão, a audição e o tato, que auxiliam o cérebro a examinar e discernir, ao passo que os plebeus constituem os membros incumbidos do trabalho e da submissão. Não poderíamos inverter a ordem. O nascimento e a posição, o nome e a conquista são os pilares de nosso equilíbrio.</a:t>
            </a:r>
            <a:endParaRPr lang="pt-BR" sz="400000" b="1" dirty="0">
              <a:latin typeface="F1"/>
            </a:endParaRPr>
          </a:p>
        </p:txBody>
      </p:sp>
    </p:spTree>
    <p:extLst>
      <p:ext uri="{BB962C8B-B14F-4D97-AF65-F5344CB8AC3E}">
        <p14:creationId xmlns:p14="http://schemas.microsoft.com/office/powerpoint/2010/main" val="3527050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lnSpcReduction="10000"/>
          </a:bodyPr>
          <a:lstStyle/>
          <a:p>
            <a:pPr algn="l"/>
            <a:r>
              <a:rPr lang="pt-BR" sz="4000" b="1" i="0" u="none" strike="noStrike" baseline="0" dirty="0">
                <a:latin typeface="F1"/>
              </a:rPr>
              <a:t>O jovem sorriu, com inteligência, e obtemperou, fortemente inspirado:</a:t>
            </a:r>
          </a:p>
          <a:p>
            <a:pPr algn="l"/>
            <a:r>
              <a:rPr lang="pt-BR" sz="4000" b="1" i="0" u="none" strike="noStrike" baseline="0" dirty="0">
                <a:latin typeface="F1"/>
              </a:rPr>
              <a:t>— Mas, a dor nos pés não é tão desagradável quanto a dor na cabeça? Uma ferida nas mãos não será tão incômoda quanto um golpe no rosto? Estou certo, meu pai, de que cada pessoa respira no lugar que a Natureza lhe concedeu, mas todos os homens merecem respeito, felicidade e consideração, entre si.</a:t>
            </a:r>
            <a:endParaRPr lang="pt-BR" sz="400000" b="1" dirty="0">
              <a:latin typeface="F1"/>
            </a:endParaRPr>
          </a:p>
        </p:txBody>
      </p:sp>
    </p:spTree>
    <p:extLst>
      <p:ext uri="{BB962C8B-B14F-4D97-AF65-F5344CB8AC3E}">
        <p14:creationId xmlns:p14="http://schemas.microsoft.com/office/powerpoint/2010/main" val="300047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Aceitando essa verdade, creio que se a fé pudesse operar em nós, por dentro, fazendo-nos mais amigos e mais irmãos uns dos outros, a fim de que nós mesmos começássemos o serviço da bondade, sem qualquer constrangimento, a harmonia do mundo seria mais perfeita porque a fortuna dos felizes não seria perturbada pela desfortuna dos pobres, o riso de alguns não seria prejudicado pelos gemidos de tantos...</a:t>
            </a:r>
            <a:endParaRPr lang="pt-BR" sz="400000" b="1" dirty="0">
              <a:latin typeface="F1"/>
            </a:endParaRPr>
          </a:p>
        </p:txBody>
      </p:sp>
    </p:spTree>
    <p:extLst>
      <p:ext uri="{BB962C8B-B14F-4D97-AF65-F5344CB8AC3E}">
        <p14:creationId xmlns:p14="http://schemas.microsoft.com/office/powerpoint/2010/main" val="168844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 viúvo de Helena meditou por momentos e concluiu:</a:t>
            </a:r>
          </a:p>
          <a:p>
            <a:pPr algn="l"/>
            <a:r>
              <a:rPr lang="pt-BR" sz="3600" b="1" i="0" u="none" strike="noStrike" baseline="0" dirty="0">
                <a:latin typeface="F1"/>
              </a:rPr>
              <a:t>— As tuas referências são interessantes e valiosas. Inegavelmente, para alcançarmos a realização a que te reportas, precisaríamos no Império de um grande reformador... um homem à altura de todas as nossas dignidades públicas. Provavelmente, um filósofo, tomando as rédeas do governo, sob a inspiração da bondade e do direito, saberia compreender as nossas necessidades comuns...</a:t>
            </a:r>
            <a:endParaRPr lang="pt-BR" sz="400000" b="1" dirty="0">
              <a:latin typeface="F1"/>
            </a:endParaRPr>
          </a:p>
        </p:txBody>
      </p:sp>
    </p:spTree>
    <p:extLst>
      <p:ext uri="{BB962C8B-B14F-4D97-AF65-F5344CB8AC3E}">
        <p14:creationId xmlns:p14="http://schemas.microsoft.com/office/powerpoint/2010/main" val="1194414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Celso permutou com Blandina um olhar de inexprimível alegria e acentuou:</a:t>
            </a:r>
          </a:p>
          <a:p>
            <a:pPr algn="l"/>
            <a:r>
              <a:rPr lang="pt-BR" sz="3600" b="1" i="0" u="none" strike="noStrike" baseline="0" dirty="0">
                <a:latin typeface="F1"/>
              </a:rPr>
              <a:t>— Mas, papai, o senhor não acredita que esse renovador já tenha vindo? </a:t>
            </a:r>
            <a:r>
              <a:rPr lang="pt-BR" sz="3600" b="1" i="0" u="none" strike="noStrike" baseline="0" dirty="0" err="1">
                <a:latin typeface="F1"/>
              </a:rPr>
              <a:t>Taciano</a:t>
            </a:r>
            <a:r>
              <a:rPr lang="pt-BR" sz="3600" b="1" i="0" u="none" strike="noStrike" baseline="0" dirty="0">
                <a:latin typeface="F1"/>
              </a:rPr>
              <a:t> compreendeu a velada alusão a Jesus Cristo, esboçou um gesto de enfado e modificou o rumo da conversação, todavia, na solidão de si mesmo, refletia sobre os argumentos daquela criança, que a devoção de Lívia lhe havia legado e que, paulatinamente, passava a lhe ocupar o coração como pequeno mas seguro orientador.</a:t>
            </a:r>
            <a:endParaRPr lang="pt-BR" sz="400000" b="1" dirty="0">
              <a:latin typeface="F1"/>
            </a:endParaRPr>
          </a:p>
        </p:txBody>
      </p:sp>
    </p:spTree>
    <p:extLst>
      <p:ext uri="{BB962C8B-B14F-4D97-AF65-F5344CB8AC3E}">
        <p14:creationId xmlns:p14="http://schemas.microsoft.com/office/powerpoint/2010/main" val="141139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200" b="1" i="0" u="none" strike="noStrike" baseline="0" dirty="0">
                <a:latin typeface="F1"/>
              </a:rPr>
              <a:t>Várias semanas haviam transcorrido, quando um correio de confiança da casa de </a:t>
            </a:r>
            <a:r>
              <a:rPr lang="pt-BR" sz="3200" b="1" i="0" u="none" strike="noStrike" baseline="0" dirty="0" err="1">
                <a:latin typeface="F1"/>
              </a:rPr>
              <a:t>Galba</a:t>
            </a:r>
            <a:r>
              <a:rPr lang="pt-BR" sz="3200" b="1" i="0" u="none" strike="noStrike" baseline="0" dirty="0">
                <a:latin typeface="F1"/>
              </a:rPr>
              <a:t> trouxe inquietantes notícias de Roma.</a:t>
            </a:r>
          </a:p>
          <a:p>
            <a:pPr algn="l"/>
            <a:r>
              <a:rPr lang="pt-BR" sz="3200" b="1" i="0" u="none" strike="noStrike" baseline="0" dirty="0">
                <a:latin typeface="F1"/>
              </a:rPr>
              <a:t>Dignara-se Lucila escrever apenas à irmã, de modo a torturar o genitor com todo o fel de malquerença que lhe extravasava da alma. Exigia que Blandina fosse morar na capital do Império, em sua casa, asseverando haver perdido a confiança no pai que não quisera evitar o deplorável suicídio de Helena. Achava-se convicta de que ela procurara o próprio fim, constrangida pelo procedimento de </a:t>
            </a:r>
            <a:r>
              <a:rPr lang="pt-BR" sz="3200" b="1" i="0" u="none" strike="noStrike" baseline="0" dirty="0" err="1">
                <a:latin typeface="F1"/>
              </a:rPr>
              <a:t>Taciano</a:t>
            </a:r>
            <a:r>
              <a:rPr lang="pt-BR" sz="3200" b="1" i="0" u="none" strike="noStrike" baseline="0" dirty="0">
                <a:latin typeface="F1"/>
              </a:rPr>
              <a:t>, que, por anos consecutivos, parecia recusar-lhe o carinho.</a:t>
            </a:r>
            <a:endParaRPr lang="pt-BR" sz="400000" b="1" dirty="0">
              <a:latin typeface="F1"/>
            </a:endParaRPr>
          </a:p>
        </p:txBody>
      </p:sp>
    </p:spTree>
    <p:extLst>
      <p:ext uri="{BB962C8B-B14F-4D97-AF65-F5344CB8AC3E}">
        <p14:creationId xmlns:p14="http://schemas.microsoft.com/office/powerpoint/2010/main" val="680691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Notificava que o avô, acamado entre a enfermidade e o túmulo, resolvera vender todas as suas propriedades nas </a:t>
            </a:r>
            <a:r>
              <a:rPr lang="pt-BR" sz="3600" b="1" i="0" u="none" strike="noStrike" baseline="0" dirty="0" err="1">
                <a:latin typeface="F1"/>
              </a:rPr>
              <a:t>Gálias</a:t>
            </a:r>
            <a:r>
              <a:rPr lang="pt-BR" sz="3600" b="1" i="0" u="none" strike="noStrike" baseline="0" dirty="0">
                <a:latin typeface="F1"/>
              </a:rPr>
              <a:t>, para que a família se desvencilhasse de recordações amargas, comunicando, ainda, que, em breves dias, o patrício Meio </a:t>
            </a:r>
            <a:r>
              <a:rPr lang="pt-BR" sz="3600" b="1" i="0" u="none" strike="noStrike" baseline="0" dirty="0" err="1">
                <a:latin typeface="F1"/>
              </a:rPr>
              <a:t>Comúnio</a:t>
            </a:r>
            <a:r>
              <a:rPr lang="pt-BR" sz="3600" b="1" i="0" u="none" strike="noStrike" baseline="0" dirty="0">
                <a:latin typeface="F1"/>
              </a:rPr>
              <a:t> entraria na posse da vila, que </a:t>
            </a:r>
            <a:r>
              <a:rPr lang="pt-BR" sz="3600" b="1" i="0" u="none" strike="noStrike" baseline="0" dirty="0" err="1">
                <a:latin typeface="F1"/>
              </a:rPr>
              <a:t>Teódulo</a:t>
            </a:r>
            <a:r>
              <a:rPr lang="pt-BR" sz="3600" b="1" i="0" u="none" strike="noStrike" baseline="0" dirty="0">
                <a:latin typeface="F1"/>
              </a:rPr>
              <a:t> não mais voltaria e que, por isso, lhe aconselhava a mudança para Roma, sem mais tardar. Aguardaria, porém, uma resposta clara, a fim de incumbir Anacleta e outras servidoras de lhe constituírem o séquito necessário em viagem.</a:t>
            </a:r>
            <a:endParaRPr lang="pt-BR" sz="400000" b="1" dirty="0">
              <a:latin typeface="F1"/>
            </a:endParaRPr>
          </a:p>
        </p:txBody>
      </p:sp>
    </p:spTree>
    <p:extLst>
      <p:ext uri="{BB962C8B-B14F-4D97-AF65-F5344CB8AC3E}">
        <p14:creationId xmlns:p14="http://schemas.microsoft.com/office/powerpoint/2010/main" val="71495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Rogava a remessa de jóias e lembranças maternas para o seu tesouro afetivo e, por último, relacionava os interesses e as vantagens da transferência, enunciando a esperança de que Blandina, por lá, descobriria uma existência diversa, suscetível de curar-lhe todas as tristezas e abatimentos incompreensíveis.</a:t>
            </a:r>
            <a:endParaRPr lang="pt-BR" sz="400000" b="1" dirty="0">
              <a:latin typeface="F1"/>
            </a:endParaRPr>
          </a:p>
        </p:txBody>
      </p:sp>
    </p:spTree>
    <p:extLst>
      <p:ext uri="{BB962C8B-B14F-4D97-AF65-F5344CB8AC3E}">
        <p14:creationId xmlns:p14="http://schemas.microsoft.com/office/powerpoint/2010/main" val="132068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err="1">
                <a:latin typeface="F1"/>
              </a:rPr>
              <a:t>Taciano</a:t>
            </a:r>
            <a:r>
              <a:rPr lang="pt-BR" sz="3600" b="1" i="0" u="none" strike="noStrike" baseline="0" dirty="0">
                <a:latin typeface="F1"/>
              </a:rPr>
              <a:t> leu a carta, mal afogando as lágrimas. Nunca poderia aguardar semelhante desacato. A decisão do sogro, desfazendo-se das terras, significava para ele o mais forte rebaixamento de nível social, entretanto, a miséria não lhe doía tanto quanto o ingrato conceito da filha.</a:t>
            </a:r>
          </a:p>
          <a:p>
            <a:pPr algn="l"/>
            <a:r>
              <a:rPr lang="pt-BR" sz="3600" b="1" i="0" u="none" strike="noStrike" baseline="0" dirty="0">
                <a:latin typeface="F1"/>
              </a:rPr>
              <a:t>Lucila não possuía a mais leve razão de feri-lo. Lembrou-se, contudo, de Quinto Varro, o genitor desvelado que tudo lhe dera sem nada receber e, mais uma vez, ponderou quão amargo lhe fora o caminho no mundo.</a:t>
            </a:r>
            <a:endParaRPr lang="pt-BR" sz="400000" b="1" dirty="0">
              <a:latin typeface="F1"/>
            </a:endParaRPr>
          </a:p>
        </p:txBody>
      </p:sp>
    </p:spTree>
    <p:extLst>
      <p:ext uri="{BB962C8B-B14F-4D97-AF65-F5344CB8AC3E}">
        <p14:creationId xmlns:p14="http://schemas.microsoft.com/office/powerpoint/2010/main" val="2426773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Enxugou o pranto, recompôs a fisionomia e apresentou a mensagem à filhinha.</a:t>
            </a:r>
          </a:p>
          <a:p>
            <a:pPr algn="l"/>
            <a:r>
              <a:rPr lang="pt-BR" sz="4800" b="1" i="0" u="none" strike="noStrike" baseline="0" dirty="0">
                <a:latin typeface="F1"/>
              </a:rPr>
              <a:t>Blandina não ocultou a revolta que as notícias lhe impunham e respondeu, de imediato, à irmã que não pretendia abandonar a companhia paterna, enquanto vivesse.</a:t>
            </a:r>
            <a:endParaRPr lang="pt-BR" sz="400000" b="1" dirty="0">
              <a:latin typeface="F1"/>
            </a:endParaRPr>
          </a:p>
        </p:txBody>
      </p:sp>
    </p:spTree>
    <p:extLst>
      <p:ext uri="{BB962C8B-B14F-4D97-AF65-F5344CB8AC3E}">
        <p14:creationId xmlns:p14="http://schemas.microsoft.com/office/powerpoint/2010/main" val="45675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85000" lnSpcReduction="20000"/>
          </a:bodyPr>
          <a:lstStyle/>
          <a:p>
            <a:pPr algn="l"/>
            <a:r>
              <a:rPr lang="pt-BR" sz="4800" b="1" dirty="0">
                <a:latin typeface="F1"/>
              </a:rPr>
              <a:t>Seguido pela governanta, preocupada em evitar qualquer atitude de violência, o patrício chamou pela mulher com a voz clamante de um alienado mental.</a:t>
            </a:r>
          </a:p>
          <a:p>
            <a:pPr algn="l"/>
            <a:r>
              <a:rPr lang="pt-BR" sz="4800" b="1" dirty="0">
                <a:latin typeface="F1"/>
              </a:rPr>
              <a:t>Helena, porém, não se achava como de costume em sua câmara de repouso.</a:t>
            </a:r>
          </a:p>
          <a:p>
            <a:pPr algn="l"/>
            <a:r>
              <a:rPr lang="pt-BR" sz="4800" b="1" dirty="0">
                <a:latin typeface="F1"/>
              </a:rPr>
              <a:t>Após alguns instantes de ansiosa busca, foi afinal surpreendida numa poça de sangue, nos banhos da casa.</a:t>
            </a:r>
          </a:p>
        </p:txBody>
      </p:sp>
    </p:spTree>
    <p:extLst>
      <p:ext uri="{BB962C8B-B14F-4D97-AF65-F5344CB8AC3E}">
        <p14:creationId xmlns:p14="http://schemas.microsoft.com/office/powerpoint/2010/main" val="3898096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5400" b="1" i="0" u="none" strike="noStrike" baseline="0" dirty="0">
                <a:latin typeface="F1"/>
              </a:rPr>
              <a:t>O emissário de </a:t>
            </a:r>
            <a:r>
              <a:rPr lang="pt-BR" sz="5400" b="1" i="0" u="none" strike="noStrike" baseline="0" dirty="0" err="1">
                <a:latin typeface="F1"/>
              </a:rPr>
              <a:t>Galba</a:t>
            </a:r>
            <a:r>
              <a:rPr lang="pt-BR" sz="5400" b="1" i="0" u="none" strike="noStrike" baseline="0" dirty="0">
                <a:latin typeface="F1"/>
              </a:rPr>
              <a:t> tornou à metrópole, conduzindo a curta missiva com todos os objetos do uso particular de Helena e, desde então, indevassável silêncio pesou nas relações familiares, entre Lucila e o pai.</a:t>
            </a:r>
            <a:endParaRPr lang="pt-BR" sz="400000" b="1" dirty="0">
              <a:latin typeface="F1"/>
            </a:endParaRPr>
          </a:p>
        </p:txBody>
      </p:sp>
    </p:spTree>
    <p:extLst>
      <p:ext uri="{BB962C8B-B14F-4D97-AF65-F5344CB8AC3E}">
        <p14:creationId xmlns:p14="http://schemas.microsoft.com/office/powerpoint/2010/main" val="3360971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Volvidos alguns dias, </a:t>
            </a:r>
            <a:r>
              <a:rPr lang="pt-BR" sz="4000" b="1" i="0" u="none" strike="noStrike" baseline="0" dirty="0" err="1">
                <a:latin typeface="F1"/>
              </a:rPr>
              <a:t>Álcio</a:t>
            </a:r>
            <a:r>
              <a:rPr lang="pt-BR" sz="4000" b="1" i="0" u="none" strike="noStrike" baseline="0" dirty="0">
                <a:latin typeface="F1"/>
              </a:rPr>
              <a:t> apossou-se da herdade, requisitando </a:t>
            </a:r>
            <a:r>
              <a:rPr lang="pt-BR" sz="4000" b="1" i="0" u="none" strike="noStrike" baseline="0" dirty="0" err="1">
                <a:latin typeface="F1"/>
              </a:rPr>
              <a:t>Servulino</a:t>
            </a:r>
            <a:r>
              <a:rPr lang="pt-BR" sz="4000" b="1" i="0" u="none" strike="noStrike" baseline="0" dirty="0">
                <a:latin typeface="F1"/>
              </a:rPr>
              <a:t> e a esposa, cujos serviços lhe pertenciam por direito de compra, e </a:t>
            </a:r>
            <a:r>
              <a:rPr lang="pt-BR" sz="4000" b="1" i="0" u="none" strike="noStrike" baseline="0" dirty="0" err="1">
                <a:latin typeface="F1"/>
              </a:rPr>
              <a:t>Taciano</a:t>
            </a:r>
            <a:r>
              <a:rPr lang="pt-BR" sz="4000" b="1" i="0" u="none" strike="noStrike" baseline="0" dirty="0">
                <a:latin typeface="F1"/>
              </a:rPr>
              <a:t>, obrigado a contratar a cooperação de uma doméstica, assumiu, por sua vez, a tarefa de educador dos filhinhos, porquanto não mais dispunha de recursos materiais capazes de satisfazer a todos os seus desejos.</a:t>
            </a:r>
            <a:endParaRPr lang="pt-BR" sz="400000" b="1" dirty="0">
              <a:latin typeface="F1"/>
            </a:endParaRPr>
          </a:p>
        </p:txBody>
      </p:sp>
    </p:spTree>
    <p:extLst>
      <p:ext uri="{BB962C8B-B14F-4D97-AF65-F5344CB8AC3E}">
        <p14:creationId xmlns:p14="http://schemas.microsoft.com/office/powerpoint/2010/main" val="1049971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O inverno chegara, ríspido.</a:t>
            </a:r>
          </a:p>
          <a:p>
            <a:pPr algn="l"/>
            <a:r>
              <a:rPr lang="pt-BR" sz="4000" b="1" i="0" u="none" strike="noStrike" baseline="0" dirty="0">
                <a:latin typeface="F1"/>
              </a:rPr>
              <a:t>As árvores enregeladas, com a galharia desnuda dirigida para o alto, pareciam espectros a suplicarem o calor da vida.</a:t>
            </a:r>
          </a:p>
          <a:p>
            <a:pPr algn="l"/>
            <a:r>
              <a:rPr lang="pt-BR" sz="4000" b="1" i="0" u="none" strike="noStrike" baseline="0" dirty="0">
                <a:latin typeface="F1"/>
              </a:rPr>
              <a:t>Meditabundo, observava </a:t>
            </a:r>
            <a:r>
              <a:rPr lang="pt-BR" sz="4000" b="1" i="0" u="none" strike="noStrike" baseline="0" dirty="0" err="1">
                <a:latin typeface="F1"/>
              </a:rPr>
              <a:t>Taciano</a:t>
            </a:r>
            <a:r>
              <a:rPr lang="pt-BR" sz="4000" b="1" i="0" u="none" strike="noStrike" baseline="0" dirty="0">
                <a:latin typeface="F1"/>
              </a:rPr>
              <a:t> a natureza castigada, recordando o próprio destino.</a:t>
            </a:r>
          </a:p>
          <a:p>
            <a:pPr algn="l"/>
            <a:r>
              <a:rPr lang="pt-BR" sz="4000" b="1" i="0" u="none" strike="noStrike" baseline="0" dirty="0">
                <a:latin typeface="F1"/>
              </a:rPr>
              <a:t>O frio da adversidade </a:t>
            </a:r>
            <a:r>
              <a:rPr lang="pt-BR" sz="4000" b="1" i="0" u="none" strike="noStrike" baseline="0" dirty="0" err="1">
                <a:latin typeface="F1"/>
              </a:rPr>
              <a:t>assediava-lhe</a:t>
            </a:r>
            <a:r>
              <a:rPr lang="pt-BR" sz="4000" b="1" i="0" u="none" strike="noStrike" baseline="0" dirty="0">
                <a:latin typeface="F1"/>
              </a:rPr>
              <a:t> o coração.</a:t>
            </a:r>
            <a:endParaRPr lang="pt-BR" sz="400000" b="1" dirty="0">
              <a:latin typeface="F1"/>
            </a:endParaRPr>
          </a:p>
        </p:txBody>
      </p:sp>
    </p:spTree>
    <p:extLst>
      <p:ext uri="{BB962C8B-B14F-4D97-AF65-F5344CB8AC3E}">
        <p14:creationId xmlns:p14="http://schemas.microsoft.com/office/powerpoint/2010/main" val="642741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Não fossem Blandina e Celso, frágeis rebentos da vida a lhe reclamarem carinho, e talvez se rendesse ao sofrimento moral, até que a morte o visitasse por mensageira de paz e libertação. Todavia, a ternura e a confiança com que lhe seguiam os passos, </a:t>
            </a:r>
            <a:r>
              <a:rPr lang="pt-BR" sz="3600" b="1" i="0" u="none" strike="noStrike" baseline="0" dirty="0" err="1">
                <a:latin typeface="F1"/>
              </a:rPr>
              <a:t>refundiam-lhe</a:t>
            </a:r>
            <a:r>
              <a:rPr lang="pt-BR" sz="3600" b="1" i="0" u="none" strike="noStrike" baseline="0" dirty="0">
                <a:latin typeface="F1"/>
              </a:rPr>
              <a:t> as forças. Disputaria com os monstros invisíveis da sorte a fortaleza de si mesmo, a fim de doar às duas crianças uma vida melhor que a dele. Renunciaria a todos os prazeres, para que elas vivessem sempre livres e felizes.</a:t>
            </a:r>
            <a:endParaRPr lang="pt-BR" sz="400000" b="1" dirty="0">
              <a:latin typeface="F1"/>
            </a:endParaRPr>
          </a:p>
        </p:txBody>
      </p:sp>
    </p:spTree>
    <p:extLst>
      <p:ext uri="{BB962C8B-B14F-4D97-AF65-F5344CB8AC3E}">
        <p14:creationId xmlns:p14="http://schemas.microsoft.com/office/powerpoint/2010/main" val="164891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Quando a primavera tornou à paisagem do Ródano, encarou a necessidade de ausentar-se de casa, na conquista de maior conforto doméstico. E pela vez primeira, qual havia acontecido ao próprio pai, em outro tempo, percebeu quão dura se fazia a existência para o homem que se propusesse conseguir com dignidade o próprio pão.</a:t>
            </a:r>
            <a:endParaRPr lang="pt-BR" sz="400000" b="1" dirty="0">
              <a:latin typeface="F1"/>
            </a:endParaRPr>
          </a:p>
        </p:txBody>
      </p:sp>
    </p:spTree>
    <p:extLst>
      <p:ext uri="{BB962C8B-B14F-4D97-AF65-F5344CB8AC3E}">
        <p14:creationId xmlns:p14="http://schemas.microsoft.com/office/powerpoint/2010/main" val="2862300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A classe média não passava de perigoso e escuro corredor, entre a planície miserável dos escravos e a dourada montanha dos senhores. Sacudido por aflitivas emoções, considerou os obstáculos que se antepunham entre ele e a vida de sua época. Entretanto, não lhe cabia recuar.</a:t>
            </a:r>
            <a:endParaRPr lang="pt-BR" sz="400000" b="1" dirty="0">
              <a:latin typeface="F1"/>
            </a:endParaRPr>
          </a:p>
        </p:txBody>
      </p:sp>
    </p:spTree>
    <p:extLst>
      <p:ext uri="{BB962C8B-B14F-4D97-AF65-F5344CB8AC3E}">
        <p14:creationId xmlns:p14="http://schemas.microsoft.com/office/powerpoint/2010/main" val="3597385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Consultou diversos amigos, contudo, era difícil instalar-se em qualquer posição vantajosa, sem a proteção dos altos dignitários da Corte e semelhante amparo se fazia agora inacessível para ele.</a:t>
            </a:r>
          </a:p>
          <a:p>
            <a:pPr algn="l"/>
            <a:r>
              <a:rPr lang="pt-BR" sz="4400" b="1" i="0" u="none" strike="noStrike" baseline="0" dirty="0">
                <a:latin typeface="F1"/>
              </a:rPr>
              <a:t>A saúde da filha reclamava serviços assistenciais imediatos e isso demandava recursos crescentes.</a:t>
            </a:r>
            <a:endParaRPr lang="pt-BR" sz="400000" b="1" dirty="0">
              <a:latin typeface="F1"/>
            </a:endParaRPr>
          </a:p>
        </p:txBody>
      </p:sp>
    </p:spTree>
    <p:extLst>
      <p:ext uri="{BB962C8B-B14F-4D97-AF65-F5344CB8AC3E}">
        <p14:creationId xmlns:p14="http://schemas.microsoft.com/office/powerpoint/2010/main" val="187431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De tentativa a tentativa, em busca de trabalho decente, ocasiões surgiram em que invejou a sorte dos ferreiros e dos gladiadores humildes que podiam beijar os filhinhos, cada noite, orgulhosos e felizes, dentro da simplicidade que lhes assinalava a bênção de viver.</a:t>
            </a:r>
            <a:endParaRPr lang="pt-BR" sz="400000" b="1" dirty="0">
              <a:latin typeface="F1"/>
            </a:endParaRPr>
          </a:p>
        </p:txBody>
      </p:sp>
    </p:spTree>
    <p:extLst>
      <p:ext uri="{BB962C8B-B14F-4D97-AF65-F5344CB8AC3E}">
        <p14:creationId xmlns:p14="http://schemas.microsoft.com/office/powerpoint/2010/main" val="36074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Desesperado, entre as necessidades domésticas e os obstáculos do meio, resolveu concorrer às corridas de bigas, na disputa de prêmios pecuniários. </a:t>
            </a:r>
          </a:p>
          <a:p>
            <a:pPr algn="l"/>
            <a:r>
              <a:rPr lang="pt-BR" sz="4000" b="1" i="0" u="none" strike="noStrike" baseline="0" dirty="0">
                <a:latin typeface="F1"/>
              </a:rPr>
              <a:t>Possuía dois carros leves e sólidos, bem como excelentes cavalos de tiro. Na estréia, foi atingido pelos olhares ridicularizantes de muitos daqueles que, na prosperidade, lhe freqüentavam o ambiente doméstico...</a:t>
            </a:r>
            <a:endParaRPr lang="pt-BR" sz="400000" b="1" dirty="0">
              <a:latin typeface="F1"/>
            </a:endParaRPr>
          </a:p>
        </p:txBody>
      </p:sp>
    </p:spTree>
    <p:extLst>
      <p:ext uri="{BB962C8B-B14F-4D97-AF65-F5344CB8AC3E}">
        <p14:creationId xmlns:p14="http://schemas.microsoft.com/office/powerpoint/2010/main" val="169908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Diversos companheiros da véspera orgulhosamente lhe recusaram as saudações usuais, em lhe observando a participação em atividades plebeias, mas tanto engenho e tanta destreza demonstrou nas corridas que, em breve, se fez o favorito de inúmeros apostadores.</a:t>
            </a:r>
            <a:endParaRPr lang="pt-BR" sz="400000" b="1" dirty="0">
              <a:latin typeface="F1"/>
            </a:endParaRPr>
          </a:p>
        </p:txBody>
      </p:sp>
    </p:spTree>
    <p:extLst>
      <p:ext uri="{BB962C8B-B14F-4D97-AF65-F5344CB8AC3E}">
        <p14:creationId xmlns:p14="http://schemas.microsoft.com/office/powerpoint/2010/main" val="216785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800" b="1" dirty="0">
                <a:latin typeface="F1"/>
              </a:rPr>
              <a:t>A desventurada matrona, transtornada pelos quadros terrificantes da culposa consciência, abrira os pulsos com as próprias mãos.</a:t>
            </a:r>
          </a:p>
          <a:p>
            <a:pPr algn="l"/>
            <a:r>
              <a:rPr lang="pt-BR" sz="4800" b="1" dirty="0">
                <a:latin typeface="F1"/>
              </a:rPr>
              <a:t>Anacleta prorrompeu em ruidosas exclamações.</a:t>
            </a:r>
          </a:p>
          <a:p>
            <a:pPr algn="l"/>
            <a:r>
              <a:rPr lang="pt-BR" sz="4800" b="1" dirty="0">
                <a:latin typeface="F1"/>
              </a:rPr>
              <a:t>Todos os servos acorreram pressurosos para o socorro que não mais tinha razão de ser.</a:t>
            </a:r>
          </a:p>
        </p:txBody>
      </p:sp>
    </p:spTree>
    <p:extLst>
      <p:ext uri="{BB962C8B-B14F-4D97-AF65-F5344CB8AC3E}">
        <p14:creationId xmlns:p14="http://schemas.microsoft.com/office/powerpoint/2010/main" val="2864887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Admirado por alguns e ironizado por muitos, o filho de Varro algo encontrara em que prender a atenção.</a:t>
            </a:r>
          </a:p>
          <a:p>
            <a:pPr algn="l"/>
            <a:r>
              <a:rPr lang="pt-BR" sz="3600" b="1" i="0" u="none" strike="noStrike" baseline="0" dirty="0">
                <a:latin typeface="F1"/>
              </a:rPr>
              <a:t>Odiava a turba festiva que lhe aclamava o nome nas competições vitoriosas, experimentava indisfarçável repugnância pelos ajuntamentos de homens e mulheres gozadores da vida, mas, no fundo, sentia-se satisfeito com a oportunidade de conquistar, ao preço de esforço próprio, o dinheiro indispensável às despesas do lar que novamente passara a desfrutar o mais amplo conforto.</a:t>
            </a:r>
            <a:endParaRPr lang="pt-BR" sz="400000" b="1" dirty="0">
              <a:latin typeface="F1"/>
            </a:endParaRPr>
          </a:p>
        </p:txBody>
      </p:sp>
    </p:spTree>
    <p:extLst>
      <p:ext uri="{BB962C8B-B14F-4D97-AF65-F5344CB8AC3E}">
        <p14:creationId xmlns:p14="http://schemas.microsoft.com/office/powerpoint/2010/main" val="3408421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Contratara competente professor para os jovens e a vida transcorria em casa numa abençoada atmosfera de paz, somente perturbada pela precária saúde de Blandina, que jamais pudera refazer-se de todo. Doente e abatida, a menina via o tempo escoar-se, sob o carinho inexcedível de </a:t>
            </a:r>
            <a:r>
              <a:rPr lang="pt-BR" sz="4000" b="1" i="0" u="none" strike="noStrike" baseline="0" dirty="0" err="1">
                <a:latin typeface="F1"/>
              </a:rPr>
              <a:t>Taciano</a:t>
            </a:r>
            <a:r>
              <a:rPr lang="pt-BR" sz="4000" b="1" i="0" u="none" strike="noStrike" baseline="0" dirty="0">
                <a:latin typeface="F1"/>
              </a:rPr>
              <a:t> e de Celso, qual se fora um anjo enfermo, prestes a desferir o voo para o paraíso.</a:t>
            </a:r>
            <a:endParaRPr lang="pt-BR" sz="400000" b="1" dirty="0">
              <a:latin typeface="F1"/>
            </a:endParaRPr>
          </a:p>
        </p:txBody>
      </p:sp>
    </p:spTree>
    <p:extLst>
      <p:ext uri="{BB962C8B-B14F-4D97-AF65-F5344CB8AC3E}">
        <p14:creationId xmlns:p14="http://schemas.microsoft.com/office/powerpoint/2010/main" val="1810399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Por mais fosse conduzida pelas abnegadas mãos paternas aos passeios no rio ou na floresta, nunca mais lhe assomaram à face as cores róseas e sadias da infância. Muitas vezes, era surpreendida pelos familiares, em lágrimas convulsivas, e, quando interpelada por eles, informava, triste, que vira a sombra de Helena a rogar-lhe orações.</a:t>
            </a:r>
            <a:endParaRPr lang="pt-BR" sz="400000" b="1" dirty="0">
              <a:latin typeface="F1"/>
            </a:endParaRPr>
          </a:p>
        </p:txBody>
      </p:sp>
    </p:spTree>
    <p:extLst>
      <p:ext uri="{BB962C8B-B14F-4D97-AF65-F5344CB8AC3E}">
        <p14:creationId xmlns:p14="http://schemas.microsoft.com/office/powerpoint/2010/main" val="174535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err="1">
                <a:latin typeface="F1"/>
              </a:rPr>
              <a:t>Taciano</a:t>
            </a:r>
            <a:r>
              <a:rPr lang="pt-BR" sz="4800" b="1" i="0" u="none" strike="noStrike" baseline="0" dirty="0">
                <a:latin typeface="F1"/>
              </a:rPr>
              <a:t> sabia que os entendimentos da filhinha com Celso converteram-na ao Cristianismo, no entanto, </a:t>
            </a:r>
            <a:r>
              <a:rPr lang="pt-BR" sz="4800" b="1" i="0" u="none" strike="noStrike" baseline="0" dirty="0" err="1">
                <a:latin typeface="F1"/>
              </a:rPr>
              <a:t>transformara-se-lhe</a:t>
            </a:r>
            <a:r>
              <a:rPr lang="pt-BR" sz="4800" b="1" i="0" u="none" strike="noStrike" baseline="0" dirty="0">
                <a:latin typeface="F1"/>
              </a:rPr>
              <a:t> demasiado a alma para subtrair-lhe à torturada adolescência o único manancial de consolo capaz de propiciar-lhe a paz e o conforto, a esperança e a alegria.</a:t>
            </a:r>
            <a:endParaRPr lang="pt-BR" sz="400000" b="1" dirty="0">
              <a:latin typeface="F1"/>
            </a:endParaRPr>
          </a:p>
        </p:txBody>
      </p:sp>
    </p:spTree>
    <p:extLst>
      <p:ext uri="{BB962C8B-B14F-4D97-AF65-F5344CB8AC3E}">
        <p14:creationId xmlns:p14="http://schemas.microsoft.com/office/powerpoint/2010/main" val="126514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Pessoalmente, era o mesmo devoto de </a:t>
            </a:r>
            <a:r>
              <a:rPr lang="pt-BR" sz="4800" b="1" i="0" u="none" strike="noStrike" baseline="0" dirty="0" err="1">
                <a:latin typeface="F1"/>
              </a:rPr>
              <a:t>Cíbele</a:t>
            </a:r>
            <a:r>
              <a:rPr lang="pt-BR" sz="4800" b="1" i="0" u="none" strike="noStrike" baseline="0" dirty="0">
                <a:latin typeface="F1"/>
              </a:rPr>
              <a:t>, o invariável defensor dos deuses imortais, todavia, as amarguras da Terra lhe haviam ensinado ao coração que a felicidade espiritual não é a mesma para todos. Dois anos correram, apressados...</a:t>
            </a:r>
            <a:endParaRPr lang="pt-BR" sz="400000" b="1" dirty="0">
              <a:latin typeface="F1"/>
            </a:endParaRPr>
          </a:p>
        </p:txBody>
      </p:sp>
    </p:spTree>
    <p:extLst>
      <p:ext uri="{BB962C8B-B14F-4D97-AF65-F5344CB8AC3E}">
        <p14:creationId xmlns:p14="http://schemas.microsoft.com/office/powerpoint/2010/main" val="36389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Celso, robusto e bem disposto, era agora valioso companheiro do pai adotivo, cooperando nos trabalhos da pequena cavalariça, mas Blandina piorara sensivelmente.</a:t>
            </a:r>
          </a:p>
          <a:p>
            <a:pPr algn="l"/>
            <a:r>
              <a:rPr lang="pt-BR" sz="4400" b="1" i="0" u="none" strike="noStrike" baseline="0" dirty="0">
                <a:latin typeface="F1"/>
              </a:rPr>
              <a:t>Se a jovem tentava qualquer número de harpa ou de canto, longos acessos de tosse obrigavam-na a interromper-se.</a:t>
            </a:r>
            <a:endParaRPr lang="pt-BR" sz="400000" b="1" dirty="0">
              <a:latin typeface="F1"/>
            </a:endParaRPr>
          </a:p>
        </p:txBody>
      </p:sp>
    </p:spTree>
    <p:extLst>
      <p:ext uri="{BB962C8B-B14F-4D97-AF65-F5344CB8AC3E}">
        <p14:creationId xmlns:p14="http://schemas.microsoft.com/office/powerpoint/2010/main" val="2803143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O pai, agoniado, não poupava sacrifícios para restabelecer-lhe a saúde, mas a Natureza parecia condenar a doente a infindáveis padecimentos.</a:t>
            </a:r>
          </a:p>
          <a:p>
            <a:pPr algn="l"/>
            <a:r>
              <a:rPr lang="pt-BR" sz="3600" b="1" i="0" u="none" strike="noStrike" baseline="0" dirty="0">
                <a:latin typeface="F1"/>
              </a:rPr>
              <a:t>De passagem por </a:t>
            </a:r>
            <a:r>
              <a:rPr lang="pt-BR" sz="3600" b="1" i="0" u="none" strike="noStrike" baseline="0" dirty="0" err="1">
                <a:latin typeface="F1"/>
              </a:rPr>
              <a:t>Lião</a:t>
            </a:r>
            <a:r>
              <a:rPr lang="pt-BR" sz="3600" b="1" i="0" u="none" strike="noStrike" baseline="0" dirty="0">
                <a:latin typeface="F1"/>
              </a:rPr>
              <a:t>, afamado médico gaulês de </a:t>
            </a:r>
            <a:r>
              <a:rPr lang="pt-BR" sz="3600" b="1" i="0" u="none" strike="noStrike" baseline="0" dirty="0" err="1">
                <a:latin typeface="F1"/>
              </a:rPr>
              <a:t>Mediolanum</a:t>
            </a:r>
            <a:r>
              <a:rPr lang="pt-BR" sz="3600" b="1" i="0" u="none" strike="noStrike" baseline="0" dirty="0">
                <a:latin typeface="F1"/>
              </a:rPr>
              <a:t> foi chamado a opinar e aconselhou a </a:t>
            </a:r>
            <a:r>
              <a:rPr lang="pt-BR" sz="3600" b="1" i="0" u="none" strike="noStrike" baseline="0" dirty="0" err="1">
                <a:latin typeface="F1"/>
              </a:rPr>
              <a:t>Taciano</a:t>
            </a:r>
            <a:r>
              <a:rPr lang="pt-BR" sz="3600" b="1" i="0" u="none" strike="noStrike" baseline="0" dirty="0">
                <a:latin typeface="F1"/>
              </a:rPr>
              <a:t> conduzisse a menina à cidade em que residia para meticuloso tratamento de sua especialidade. Provavelmente a temporária mudança cooperaria para </a:t>
            </a:r>
            <a:r>
              <a:rPr lang="pt-BR" sz="3600" b="1" i="0" u="none" strike="noStrike" baseline="0" dirty="0" err="1">
                <a:latin typeface="F1"/>
              </a:rPr>
              <a:t>reerguer-lhe</a:t>
            </a:r>
            <a:r>
              <a:rPr lang="pt-BR" sz="3600" b="1" i="0" u="none" strike="noStrike" baseline="0" dirty="0">
                <a:latin typeface="F1"/>
              </a:rPr>
              <a:t> as forças.</a:t>
            </a:r>
            <a:endParaRPr lang="pt-BR" sz="400000" b="1" dirty="0">
              <a:latin typeface="F1"/>
            </a:endParaRPr>
          </a:p>
        </p:txBody>
      </p:sp>
    </p:spTree>
    <p:extLst>
      <p:ext uri="{BB962C8B-B14F-4D97-AF65-F5344CB8AC3E}">
        <p14:creationId xmlns:p14="http://schemas.microsoft.com/office/powerpoint/2010/main" val="1231870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O pai, amoroso e dedicado, não vacilou.</a:t>
            </a:r>
          </a:p>
          <a:p>
            <a:pPr algn="l"/>
            <a:r>
              <a:rPr lang="pt-BR" sz="4000" b="1" i="0" u="none" strike="noStrike" baseline="0" dirty="0">
                <a:latin typeface="F1"/>
              </a:rPr>
              <a:t>Sem recursos para despesas que exorbitassem o orçamento comum, contraiu vultoso empréstimo e partiu com os filhos, no verão de 259. Não obstante, porém, os enormes débitos contraídos e apesar dos sacrifícios levados a efeito, no processo de cura a que foi submetida, a enferma regressou sem melhoras.</a:t>
            </a:r>
            <a:endParaRPr lang="pt-BR" sz="400000" b="1" dirty="0">
              <a:latin typeface="F1"/>
            </a:endParaRPr>
          </a:p>
        </p:txBody>
      </p:sp>
    </p:spTree>
    <p:extLst>
      <p:ext uri="{BB962C8B-B14F-4D97-AF65-F5344CB8AC3E}">
        <p14:creationId xmlns:p14="http://schemas.microsoft.com/office/powerpoint/2010/main" val="979795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As lutas paternas continuaram, tormentosas.</a:t>
            </a:r>
          </a:p>
          <a:p>
            <a:pPr algn="l"/>
            <a:r>
              <a:rPr lang="pt-BR" sz="3600" b="1" i="0" u="none" strike="noStrike" baseline="0" dirty="0">
                <a:latin typeface="F1"/>
              </a:rPr>
              <a:t>Desdobravam-se os dias inquietantes, quando inesperada visita veio surpreendê-los.</a:t>
            </a:r>
          </a:p>
          <a:p>
            <a:pPr algn="l"/>
            <a:r>
              <a:rPr lang="pt-BR" sz="3600" b="1" i="0" u="none" strike="noStrike" baseline="0" dirty="0">
                <a:latin typeface="F1"/>
              </a:rPr>
              <a:t>Anacleta, a leal amiga, vinha despedir-se.</a:t>
            </a:r>
          </a:p>
          <a:p>
            <a:pPr algn="l"/>
            <a:r>
              <a:rPr lang="pt-BR" sz="3600" b="1" i="0" u="none" strike="noStrike" baseline="0" dirty="0">
                <a:latin typeface="F1"/>
              </a:rPr>
              <a:t>Tendo ultrapassado meio século de existência, concluíra que não mais poderia tolerar as agitações da cidade imperial.</a:t>
            </a:r>
          </a:p>
          <a:p>
            <a:pPr algn="l"/>
            <a:r>
              <a:rPr lang="pt-BR" sz="3600" b="1" i="0" u="none" strike="noStrike" baseline="0" dirty="0">
                <a:latin typeface="F1"/>
              </a:rPr>
              <a:t>Afirmava-se exausta.</a:t>
            </a:r>
            <a:endParaRPr lang="pt-BR" sz="400000" b="1" dirty="0">
              <a:latin typeface="F1"/>
            </a:endParaRPr>
          </a:p>
        </p:txBody>
      </p:sp>
    </p:spTree>
    <p:extLst>
      <p:ext uri="{BB962C8B-B14F-4D97-AF65-F5344CB8AC3E}">
        <p14:creationId xmlns:p14="http://schemas.microsoft.com/office/powerpoint/2010/main" val="3241438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Blandina e o pai ouviram, apavorados, as notícias de que se fazia portadora.</a:t>
            </a:r>
          </a:p>
          <a:p>
            <a:pPr algn="l"/>
            <a:r>
              <a:rPr lang="pt-BR" sz="4000" b="1" i="0" u="none" strike="noStrike" baseline="0" dirty="0">
                <a:latin typeface="F1"/>
              </a:rPr>
              <a:t>O velho </a:t>
            </a:r>
            <a:r>
              <a:rPr lang="pt-BR" sz="4000" b="1" i="0" u="none" strike="noStrike" baseline="0" dirty="0" err="1">
                <a:latin typeface="F1"/>
              </a:rPr>
              <a:t>Opílio</a:t>
            </a:r>
            <a:r>
              <a:rPr lang="pt-BR" sz="4000" b="1" i="0" u="none" strike="noStrike" baseline="0" dirty="0">
                <a:latin typeface="F1"/>
              </a:rPr>
              <a:t> morrera, atormentado por grandes pesadelos, no inverno de dois anos antes e </a:t>
            </a:r>
            <a:r>
              <a:rPr lang="pt-BR" sz="4000" b="1" i="0" u="none" strike="noStrike" baseline="0" dirty="0" err="1">
                <a:latin typeface="F1"/>
              </a:rPr>
              <a:t>Galba</a:t>
            </a:r>
            <a:r>
              <a:rPr lang="pt-BR" sz="4000" b="1" i="0" u="none" strike="noStrike" baseline="0" dirty="0">
                <a:latin typeface="F1"/>
              </a:rPr>
              <a:t>, talvez entediado dos excessos a que se rendera durante toda a vida, tentara a mudança para a Campânia, no que fora impedido pela esposa, cada vez mais ávida de emoções e de aventuras...</a:t>
            </a:r>
            <a:endParaRPr lang="pt-BR" sz="400000" b="1" dirty="0">
              <a:latin typeface="F1"/>
            </a:endParaRPr>
          </a:p>
        </p:txBody>
      </p:sp>
    </p:spTree>
    <p:extLst>
      <p:ext uri="{BB962C8B-B14F-4D97-AF65-F5344CB8AC3E}">
        <p14:creationId xmlns:p14="http://schemas.microsoft.com/office/powerpoint/2010/main" val="230661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4000" b="1" i="0" u="none" strike="noStrike" baseline="0" dirty="0">
                <a:latin typeface="F1"/>
              </a:rPr>
              <a:t>Foi então que o velho </a:t>
            </a:r>
            <a:r>
              <a:rPr lang="pt-BR" sz="4000" b="1" i="0" u="none" strike="noStrike" baseline="0" dirty="0" err="1">
                <a:latin typeface="F1"/>
              </a:rPr>
              <a:t>Opílio</a:t>
            </a:r>
            <a:r>
              <a:rPr lang="pt-BR" sz="4000" b="1" i="0" u="none" strike="noStrike" baseline="0" dirty="0">
                <a:latin typeface="F1"/>
              </a:rPr>
              <a:t>, trêmulo e aflito, aproximou-se e, deparando com a filha que sempre lhe dominara o coração, cadaverizada, quis gritar mas não conseguiu. O peito </a:t>
            </a:r>
            <a:r>
              <a:rPr lang="pt-BR" sz="4000" b="1" i="0" u="none" strike="noStrike" baseline="0" dirty="0" err="1">
                <a:latin typeface="F1"/>
              </a:rPr>
              <a:t>afigurou-se-lhe</a:t>
            </a:r>
            <a:r>
              <a:rPr lang="pt-BR" sz="4000" b="1" i="0" u="none" strike="noStrike" baseline="0" dirty="0">
                <a:latin typeface="F1"/>
              </a:rPr>
              <a:t> comprimido e o cérebro estalou, à maneira de uma harpa cujas cordas se rebentassem, e o ancião caiu desamparado, no piso de mármore, gemendo angustiosamente.</a:t>
            </a:r>
            <a:endParaRPr lang="pt-BR" sz="8800" b="1" dirty="0">
              <a:latin typeface="F1"/>
            </a:endParaRPr>
          </a:p>
        </p:txBody>
      </p:sp>
    </p:spTree>
    <p:extLst>
      <p:ext uri="{BB962C8B-B14F-4D97-AF65-F5344CB8AC3E}">
        <p14:creationId xmlns:p14="http://schemas.microsoft.com/office/powerpoint/2010/main" val="122334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85000" lnSpcReduction="20000"/>
          </a:bodyPr>
          <a:lstStyle/>
          <a:p>
            <a:pPr algn="l"/>
            <a:r>
              <a:rPr lang="pt-BR" sz="4400" b="1" i="0" u="none" strike="noStrike" baseline="0" dirty="0">
                <a:latin typeface="F1"/>
              </a:rPr>
              <a:t>Lucila, desde a morte de Helena, quando se afastara em definitivo da influência do antigo lar, parecia tomada por incompreensível fome de prazeres.</a:t>
            </a:r>
          </a:p>
          <a:p>
            <a:pPr algn="l"/>
            <a:r>
              <a:rPr lang="pt-BR" sz="4400" b="1" i="0" u="none" strike="noStrike" baseline="0" dirty="0">
                <a:latin typeface="F1"/>
              </a:rPr>
              <a:t>Assim é que, enquanto o marido se retirava para o campo, confiava-se à perniciosa influência de </a:t>
            </a:r>
            <a:r>
              <a:rPr lang="pt-BR" sz="4400" b="1" i="0" u="none" strike="noStrike" baseline="0" dirty="0" err="1">
                <a:latin typeface="F1"/>
              </a:rPr>
              <a:t>Teódulo</a:t>
            </a:r>
            <a:r>
              <a:rPr lang="pt-BR" sz="4400" b="1" i="0" u="none" strike="noStrike" baseline="0" dirty="0">
                <a:latin typeface="F1"/>
              </a:rPr>
              <a:t>, que fixara residência no palácio de </a:t>
            </a:r>
            <a:r>
              <a:rPr lang="pt-BR" sz="4400" b="1" i="0" u="none" strike="noStrike" baseline="0" dirty="0" err="1">
                <a:latin typeface="F1"/>
              </a:rPr>
              <a:t>Vetúrio</a:t>
            </a:r>
            <a:r>
              <a:rPr lang="pt-BR" sz="4400" b="1" i="0" u="none" strike="noStrike" baseline="0" dirty="0">
                <a:latin typeface="F1"/>
              </a:rPr>
              <a:t>, qual se lhe fora afeiçoado familiar. </a:t>
            </a:r>
            <a:r>
              <a:rPr lang="pt-BR" sz="4400" b="1" dirty="0">
                <a:latin typeface="F1"/>
              </a:rPr>
              <a:t>O intendente acompanhava-a em múltiplas festas e </a:t>
            </a:r>
            <a:r>
              <a:rPr lang="pt-BR" sz="4400" b="1" dirty="0" err="1">
                <a:latin typeface="F1"/>
              </a:rPr>
              <a:t>favorecia-lhe</a:t>
            </a:r>
            <a:r>
              <a:rPr lang="pt-BR" sz="4400" b="1" dirty="0">
                <a:latin typeface="F1"/>
              </a:rPr>
              <a:t> afeições ilícitas, até que, um dia, apanhado de surpresa por </a:t>
            </a:r>
            <a:r>
              <a:rPr lang="pt-BR" sz="4400" b="1" dirty="0" err="1">
                <a:latin typeface="F1"/>
              </a:rPr>
              <a:t>Galba</a:t>
            </a:r>
            <a:r>
              <a:rPr lang="pt-BR" sz="4400" b="1" dirty="0">
                <a:latin typeface="F1"/>
              </a:rPr>
              <a:t>, em posição equívoca, no tálamo conjugal, foi por ele apunhalado sem comiseração.</a:t>
            </a:r>
          </a:p>
        </p:txBody>
      </p:sp>
    </p:spTree>
    <p:extLst>
      <p:ext uri="{BB962C8B-B14F-4D97-AF65-F5344CB8AC3E}">
        <p14:creationId xmlns:p14="http://schemas.microsoft.com/office/powerpoint/2010/main" val="778223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3600" b="1" i="0" u="none" strike="noStrike" baseline="0" dirty="0">
                <a:latin typeface="F1"/>
              </a:rPr>
              <a:t>Cometido o crime, que, como tantos outros passara despercebido das autoridades bem subornadas, o irmão de Helena acamou-se, delirando...</a:t>
            </a:r>
          </a:p>
          <a:p>
            <a:pPr algn="l"/>
            <a:r>
              <a:rPr lang="pt-BR" sz="3600" b="1" i="0" u="none" strike="noStrike" baseline="0" dirty="0">
                <a:latin typeface="F1"/>
              </a:rPr>
              <a:t>Por alguns dias, ela própria, Anacleta, velara por ele, mas, fatigada, obedeceu às instruções da dona da casa, que lhe recomendava descanso. Na primeira noite, contudo, em que se entregou ao repouso, na câmara que lhe era própria, </a:t>
            </a:r>
            <a:r>
              <a:rPr lang="pt-BR" sz="3600" b="1" i="0" u="none" strike="noStrike" baseline="0" dirty="0" err="1">
                <a:latin typeface="F1"/>
              </a:rPr>
              <a:t>Galba</a:t>
            </a:r>
            <a:r>
              <a:rPr lang="pt-BR" sz="3600" b="1" i="0" u="none" strike="noStrike" baseline="0" dirty="0">
                <a:latin typeface="F1"/>
              </a:rPr>
              <a:t> faleceu misteriosamente, asseverando algumas escravas de confiança, em surdina, que o amo fora envenenado pela própria mulher, com uma tisana preparada por ela mesma.</a:t>
            </a:r>
            <a:endParaRPr lang="pt-BR" sz="400000" b="1" dirty="0">
              <a:latin typeface="F1"/>
            </a:endParaRPr>
          </a:p>
        </p:txBody>
      </p:sp>
    </p:spTree>
    <p:extLst>
      <p:ext uri="{BB962C8B-B14F-4D97-AF65-F5344CB8AC3E}">
        <p14:creationId xmlns:p14="http://schemas.microsoft.com/office/powerpoint/2010/main" val="361604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err="1">
                <a:latin typeface="F1"/>
              </a:rPr>
              <a:t>Taciano</a:t>
            </a:r>
            <a:r>
              <a:rPr lang="pt-BR" sz="3600" b="1" i="0" u="none" strike="noStrike" baseline="0" dirty="0">
                <a:latin typeface="F1"/>
              </a:rPr>
              <a:t> e a filhinha choraram estas desgraças.</a:t>
            </a:r>
          </a:p>
          <a:p>
            <a:pPr algn="l"/>
            <a:r>
              <a:rPr lang="pt-BR" sz="3600" b="1" i="0" u="none" strike="noStrike" baseline="0" dirty="0">
                <a:latin typeface="F1"/>
              </a:rPr>
              <a:t>A perda moral de Lucila aterrava-os.</a:t>
            </a:r>
          </a:p>
          <a:p>
            <a:pPr algn="l"/>
            <a:r>
              <a:rPr lang="pt-BR" sz="3600" b="1" i="0" u="none" strike="noStrike" baseline="0" dirty="0">
                <a:latin typeface="F1"/>
              </a:rPr>
              <a:t>Insistiram com a velha amiga para ficar, entretanto, a devotada servidora confessou que se fizera cristã e desejava a solidão para reconsiderar o caminho percorrido. Deliberara, desse modo, voltar à ilha de </a:t>
            </a:r>
            <a:r>
              <a:rPr lang="pt-BR" sz="3600" b="1" i="0" u="none" strike="noStrike" baseline="0" dirty="0" err="1">
                <a:latin typeface="F1"/>
              </a:rPr>
              <a:t>Cipro</a:t>
            </a:r>
            <a:r>
              <a:rPr lang="pt-BR" sz="3600" b="1" i="0" u="none" strike="noStrike" baseline="0" dirty="0">
                <a:latin typeface="F1"/>
              </a:rPr>
              <a:t>, atendendo ao pedido afetivo dos derradeiros parentes que lhe restavam.</a:t>
            </a:r>
            <a:endParaRPr lang="pt-BR" sz="400000" b="1" dirty="0">
              <a:latin typeface="F1"/>
            </a:endParaRPr>
          </a:p>
        </p:txBody>
      </p:sp>
    </p:spTree>
    <p:extLst>
      <p:ext uri="{BB962C8B-B14F-4D97-AF65-F5344CB8AC3E}">
        <p14:creationId xmlns:p14="http://schemas.microsoft.com/office/powerpoint/2010/main" val="1599590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Acompanhada por dois sobrinhos, que lhe dispensavam cuidados especiais, não se demorou por mais de uma semana, despedindo-se então dos amigos queridos, para sempre.</a:t>
            </a:r>
          </a:p>
          <a:p>
            <a:pPr algn="l"/>
            <a:r>
              <a:rPr lang="pt-BR" sz="4400" b="1" i="0" u="none" strike="noStrike" baseline="0" dirty="0">
                <a:latin typeface="F1"/>
              </a:rPr>
              <a:t>Impressionada, talvez, com as aflitivas informações trazidas de Roma, Blandina não mais se ergueu.</a:t>
            </a:r>
            <a:endParaRPr lang="pt-BR" sz="400000" b="1" dirty="0">
              <a:latin typeface="F1"/>
            </a:endParaRPr>
          </a:p>
        </p:txBody>
      </p:sp>
    </p:spTree>
    <p:extLst>
      <p:ext uri="{BB962C8B-B14F-4D97-AF65-F5344CB8AC3E}">
        <p14:creationId xmlns:p14="http://schemas.microsoft.com/office/powerpoint/2010/main" val="1726207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Debalde </a:t>
            </a:r>
            <a:r>
              <a:rPr lang="pt-BR" sz="4000" b="1" i="0" u="none" strike="noStrike" baseline="0" dirty="0" err="1">
                <a:latin typeface="F1"/>
              </a:rPr>
              <a:t>Taciano</a:t>
            </a:r>
            <a:r>
              <a:rPr lang="pt-BR" sz="4000" b="1" i="0" u="none" strike="noStrike" baseline="0" dirty="0">
                <a:latin typeface="F1"/>
              </a:rPr>
              <a:t> rodeou-a de surpresas e carícias... Em vão, Quinto Celso contou-lhe renovadas histórias de heróis e de mártires.</a:t>
            </a:r>
          </a:p>
          <a:p>
            <a:pPr algn="l"/>
            <a:r>
              <a:rPr lang="pt-BR" sz="4000" b="1" i="0" u="none" strike="noStrike" baseline="0" dirty="0">
                <a:latin typeface="F1"/>
              </a:rPr>
              <a:t>A doente renunciou a toda espécie de alimentação e mais se assemelhava jungida ao leito alvo, a um anjo esculturado em marfim, unicamente animado pelos olhos escuros, ainda vivos e brilhantes.</a:t>
            </a:r>
            <a:endParaRPr lang="pt-BR" sz="400000" b="1" dirty="0">
              <a:latin typeface="F1"/>
            </a:endParaRPr>
          </a:p>
        </p:txBody>
      </p:sp>
    </p:spTree>
    <p:extLst>
      <p:ext uri="{BB962C8B-B14F-4D97-AF65-F5344CB8AC3E}">
        <p14:creationId xmlns:p14="http://schemas.microsoft.com/office/powerpoint/2010/main" val="2788713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a:bodyPr>
          <a:lstStyle/>
          <a:p>
            <a:pPr algn="l"/>
            <a:r>
              <a:rPr lang="pt-BR" sz="5400" b="1" i="0" u="none" strike="noStrike" baseline="0" dirty="0">
                <a:latin typeface="F1"/>
              </a:rPr>
              <a:t>Certa noite, justamente na antevéspera de grandes espetáculos em homenagem a patrícios ilustres, nos quais </a:t>
            </a:r>
            <a:r>
              <a:rPr lang="pt-BR" sz="5400" b="1" i="0" u="none" strike="noStrike" baseline="0" dirty="0" err="1">
                <a:latin typeface="F1"/>
              </a:rPr>
              <a:t>Taciano</a:t>
            </a:r>
            <a:r>
              <a:rPr lang="pt-BR" sz="5400" b="1" i="0" u="none" strike="noStrike" baseline="0" dirty="0">
                <a:latin typeface="F1"/>
              </a:rPr>
              <a:t> seria investido de grandes responsabilidades, a enferma chamou-o e apertou-lhe carinhosamente as mãos.</a:t>
            </a:r>
            <a:endParaRPr lang="pt-BR" sz="400000" b="1" dirty="0">
              <a:latin typeface="F1"/>
            </a:endParaRPr>
          </a:p>
        </p:txBody>
      </p:sp>
    </p:spTree>
    <p:extLst>
      <p:ext uri="{BB962C8B-B14F-4D97-AF65-F5344CB8AC3E}">
        <p14:creationId xmlns:p14="http://schemas.microsoft.com/office/powerpoint/2010/main" val="3050672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Permutaram inesquecível olhar, em que exprimiam toda a imensa dor que lhes estrangulava o espírito, adivinhando próximo adeus.</a:t>
            </a:r>
          </a:p>
          <a:p>
            <a:pPr algn="l"/>
            <a:r>
              <a:rPr lang="pt-BR" sz="4000" b="1" i="0" u="none" strike="noStrike" baseline="0" dirty="0">
                <a:latin typeface="F1"/>
              </a:rPr>
              <a:t>— Pai — disse ela, melancólica —, agora não me demorarei a reunir-me aos nossos...</a:t>
            </a:r>
          </a:p>
          <a:p>
            <a:pPr algn="l"/>
            <a:r>
              <a:rPr lang="pt-BR" sz="4000" b="1" i="0" u="none" strike="noStrike" baseline="0" dirty="0" err="1">
                <a:latin typeface="F1"/>
              </a:rPr>
              <a:t>Taciano</a:t>
            </a:r>
            <a:r>
              <a:rPr lang="pt-BR" sz="4000" b="1" i="0" u="none" strike="noStrike" baseline="0" dirty="0">
                <a:latin typeface="F1"/>
              </a:rPr>
              <a:t> procurou, em vão, represar as lágrimas que lhe inundavam os olhos.</a:t>
            </a:r>
            <a:endParaRPr lang="pt-BR" sz="400000" b="1" dirty="0">
              <a:latin typeface="F1"/>
            </a:endParaRPr>
          </a:p>
        </p:txBody>
      </p:sp>
    </p:spTree>
    <p:extLst>
      <p:ext uri="{BB962C8B-B14F-4D97-AF65-F5344CB8AC3E}">
        <p14:creationId xmlns:p14="http://schemas.microsoft.com/office/powerpoint/2010/main" val="16463012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Tentou falar, tranquilizando-a, mas não conseguiu.</a:t>
            </a:r>
          </a:p>
          <a:p>
            <a:pPr algn="l"/>
            <a:r>
              <a:rPr lang="pt-BR" sz="3600" b="1" i="0" u="none" strike="noStrike" baseline="0" dirty="0">
                <a:latin typeface="F1"/>
              </a:rPr>
              <a:t>— Sempre fomos unidos, paizinho! — continuou a moça, triste — até hoje, nada fiz sem a sua aprovação... Queria, assim, pedir o consentimento seu para que eu possa realizar um desejo, antes de partir...</a:t>
            </a:r>
          </a:p>
          <a:p>
            <a:pPr algn="l"/>
            <a:r>
              <a:rPr lang="pt-BR" sz="3600" b="1" i="0" u="none" strike="noStrike" baseline="0" dirty="0">
                <a:latin typeface="F1"/>
              </a:rPr>
              <a:t>E sem que o genitor tivesse tempo para qualquer indagação, acrescentou:</a:t>
            </a:r>
          </a:p>
          <a:p>
            <a:pPr algn="l"/>
            <a:r>
              <a:rPr lang="pt-BR" sz="3600" b="1" i="0" u="none" strike="noStrike" baseline="0" dirty="0">
                <a:latin typeface="F1"/>
              </a:rPr>
              <a:t>— O senhor permite que eu aceite a morte, na fé cristã?</a:t>
            </a:r>
            <a:endParaRPr lang="pt-BR" sz="400000" b="1" dirty="0">
              <a:latin typeface="F1"/>
            </a:endParaRPr>
          </a:p>
        </p:txBody>
      </p:sp>
    </p:spTree>
    <p:extLst>
      <p:ext uri="{BB962C8B-B14F-4D97-AF65-F5344CB8AC3E}">
        <p14:creationId xmlns:p14="http://schemas.microsoft.com/office/powerpoint/2010/main" val="148955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O patrício recebeu a pergunta como se </a:t>
            </a:r>
            <a:r>
              <a:rPr lang="pt-BR" sz="4800" b="1" i="0" u="none" strike="noStrike" baseline="0" dirty="0" err="1">
                <a:latin typeface="F1"/>
              </a:rPr>
              <a:t>fôra</a:t>
            </a:r>
            <a:r>
              <a:rPr lang="pt-BR" sz="4800" b="1" i="0" u="none" strike="noStrike" baseline="0" dirty="0">
                <a:latin typeface="F1"/>
              </a:rPr>
              <a:t> apunhalado nos tecidos sutis da própria alma.</a:t>
            </a:r>
          </a:p>
          <a:p>
            <a:pPr algn="l"/>
            <a:r>
              <a:rPr lang="pt-BR" sz="4800" b="1" i="0" u="none" strike="noStrike" baseline="0" dirty="0">
                <a:latin typeface="F1"/>
              </a:rPr>
              <a:t>Uma dor intraduzível, na qual se misturavam a saudade e o ciúme, o fel e a angústia, fê-lo dobrar a cerviz, melancolicamente...</a:t>
            </a:r>
            <a:endParaRPr lang="pt-BR" sz="400000" b="1" dirty="0">
              <a:latin typeface="F1"/>
            </a:endParaRPr>
          </a:p>
        </p:txBody>
      </p:sp>
    </p:spTree>
    <p:extLst>
      <p:ext uri="{BB962C8B-B14F-4D97-AF65-F5344CB8AC3E}">
        <p14:creationId xmlns:p14="http://schemas.microsoft.com/office/powerpoint/2010/main" val="13125117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3200" b="1" i="0" u="none" strike="noStrike" baseline="0" dirty="0">
                <a:latin typeface="F1"/>
              </a:rPr>
              <a:t>— Tu também, minha filha? — inquiriu ele, em pranto. — Meu pai era dele, minha mãe abraçou-o, Basílio imolou-se por ele, Lívia morreu </a:t>
            </a:r>
            <a:r>
              <a:rPr lang="pt-BR" sz="3200" b="1" i="0" u="none" strike="noStrike" baseline="0" dirty="0" err="1">
                <a:latin typeface="F1"/>
              </a:rPr>
              <a:t>louvando-lhe</a:t>
            </a:r>
            <a:r>
              <a:rPr lang="pt-BR" sz="3200" b="1" i="0" u="none" strike="noStrike" baseline="0" dirty="0">
                <a:latin typeface="F1"/>
              </a:rPr>
              <a:t> o nome, Anacleta despediu-se de nós, procurando-o, Quinto Celso, o filho que o destino me legou, nasceu pertencendo-lhe... Sempre o Cristo!... Sempre o Cristo a buscar-me, a atormentar-me e a perseguir-me!... Eras tu a única esperança de meus dias! Julguei que o Carpinteiro Galileu te poupasse!... Entretanto... tu também... Ó Blandina, porque não amas teu pai como teu pai te ama? Todos me abandonaram... porque me deixarás também? Estou atribulado, vencido, sozinho...</a:t>
            </a:r>
            <a:endParaRPr lang="pt-BR" sz="400000" b="1" dirty="0">
              <a:latin typeface="F1"/>
            </a:endParaRPr>
          </a:p>
        </p:txBody>
      </p:sp>
    </p:spTree>
    <p:extLst>
      <p:ext uri="{BB962C8B-B14F-4D97-AF65-F5344CB8AC3E}">
        <p14:creationId xmlns:p14="http://schemas.microsoft.com/office/powerpoint/2010/main" val="196807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a:bodyPr>
          <a:lstStyle/>
          <a:p>
            <a:pPr algn="l"/>
            <a:r>
              <a:rPr lang="pt-BR" sz="3400" b="1" i="0" u="none" strike="noStrike" baseline="0" dirty="0">
                <a:latin typeface="F1"/>
              </a:rPr>
              <a:t>A noite trágica passou qual furacão desapiedado e ululante.</a:t>
            </a:r>
          </a:p>
          <a:p>
            <a:pPr algn="l"/>
            <a:r>
              <a:rPr lang="pt-BR" sz="3400" b="1" i="0" u="none" strike="noStrike" baseline="0" dirty="0" err="1">
                <a:latin typeface="F1"/>
              </a:rPr>
              <a:t>Opílio</a:t>
            </a:r>
            <a:r>
              <a:rPr lang="pt-BR" sz="3400" b="1" i="0" u="none" strike="noStrike" baseline="0" dirty="0">
                <a:latin typeface="F1"/>
              </a:rPr>
              <a:t> </a:t>
            </a:r>
            <a:r>
              <a:rPr lang="pt-BR" sz="3400" b="1" i="0" u="none" strike="noStrike" baseline="0" dirty="0" err="1">
                <a:latin typeface="F1"/>
              </a:rPr>
              <a:t>Vetúrio</a:t>
            </a:r>
            <a:r>
              <a:rPr lang="pt-BR" sz="3400" b="1" i="0" u="none" strike="noStrike" baseline="0" dirty="0">
                <a:latin typeface="F1"/>
              </a:rPr>
              <a:t>, o potentado que Roma admirara por tantos anos, em razão do choque, acamara-se abatido e hemiplégico.</a:t>
            </a:r>
          </a:p>
          <a:p>
            <a:pPr algn="l"/>
            <a:r>
              <a:rPr lang="pt-BR" sz="3400" b="1" i="0" u="none" strike="noStrike" baseline="0" dirty="0" err="1">
                <a:latin typeface="F1"/>
              </a:rPr>
              <a:t>Extinguira-se-lhe</a:t>
            </a:r>
            <a:r>
              <a:rPr lang="pt-BR" sz="3400" b="1" i="0" u="none" strike="noStrike" baseline="0" dirty="0">
                <a:latin typeface="F1"/>
              </a:rPr>
              <a:t> o dom da palavra.</a:t>
            </a:r>
          </a:p>
          <a:p>
            <a:pPr algn="l"/>
            <a:r>
              <a:rPr lang="pt-BR" sz="3400" b="1" i="0" u="none" strike="noStrike" baseline="0" dirty="0">
                <a:latin typeface="F1"/>
              </a:rPr>
              <a:t>Não obstante o imenso esforço para recuperá-lo, não conseguia senão emitir sons guturais, com simiesca expressão.</a:t>
            </a:r>
          </a:p>
          <a:p>
            <a:pPr algn="l"/>
            <a:r>
              <a:rPr lang="pt-BR" sz="3400" b="1" i="0" u="none" strike="noStrike" baseline="0" dirty="0">
                <a:latin typeface="F1"/>
              </a:rPr>
              <a:t>Dias desdobraram-se sobre dias...</a:t>
            </a:r>
            <a:endParaRPr lang="pt-BR" sz="3400" b="1" dirty="0">
              <a:latin typeface="F1"/>
            </a:endParaRPr>
          </a:p>
        </p:txBody>
      </p:sp>
    </p:spTree>
    <p:extLst>
      <p:ext uri="{BB962C8B-B14F-4D97-AF65-F5344CB8AC3E}">
        <p14:creationId xmlns:p14="http://schemas.microsoft.com/office/powerpoint/2010/main" val="1874925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5400" b="1" i="0" u="none" strike="noStrike" baseline="0" dirty="0">
                <a:latin typeface="F1"/>
              </a:rPr>
              <a:t>A jovem movimentou as mãos ressequidas e pálidas, com dificuldade, e </a:t>
            </a:r>
            <a:r>
              <a:rPr lang="pt-BR" sz="5400" b="1" i="0" u="none" strike="noStrike" baseline="0" dirty="0" err="1">
                <a:latin typeface="F1"/>
              </a:rPr>
              <a:t>acariciou-lhe</a:t>
            </a:r>
            <a:r>
              <a:rPr lang="pt-BR" sz="5400" b="1" i="0" u="none" strike="noStrike" baseline="0" dirty="0">
                <a:latin typeface="F1"/>
              </a:rPr>
              <a:t> a cabeça prematuramente encanecida que pendia para ela em choro convulso.</a:t>
            </a:r>
          </a:p>
          <a:p>
            <a:pPr algn="l"/>
            <a:r>
              <a:rPr lang="pt-BR" sz="5400" b="1" i="0" u="none" strike="noStrike" baseline="0" dirty="0">
                <a:latin typeface="F1"/>
              </a:rPr>
              <a:t>— Não sofra, paizinho! — pediu, resignada.</a:t>
            </a:r>
            <a:endParaRPr lang="pt-BR" sz="400000" b="1" dirty="0">
              <a:latin typeface="F1"/>
            </a:endParaRPr>
          </a:p>
        </p:txBody>
      </p:sp>
    </p:spTree>
    <p:extLst>
      <p:ext uri="{BB962C8B-B14F-4D97-AF65-F5344CB8AC3E}">
        <p14:creationId xmlns:p14="http://schemas.microsoft.com/office/powerpoint/2010/main" val="19757788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a:bodyPr>
          <a:lstStyle/>
          <a:p>
            <a:pPr algn="l"/>
            <a:r>
              <a:rPr lang="pt-BR" sz="4800" b="1" i="0" u="none" strike="noStrike" baseline="0" dirty="0">
                <a:latin typeface="F1"/>
              </a:rPr>
              <a:t>— Eu quero Jesus, mas o senhor é tudo o que eu tenho!... Nada encontrei na vida igual ao seu carinho... Seu amor é a minha riqueza!... Desejo, antes de tudo, </a:t>
            </a:r>
            <a:r>
              <a:rPr lang="pt-BR" sz="4800" b="1" i="0" u="none" strike="noStrike" baseline="0" dirty="0" err="1">
                <a:latin typeface="F1"/>
              </a:rPr>
              <a:t>seguir-lhe</a:t>
            </a:r>
            <a:r>
              <a:rPr lang="pt-BR" sz="4800" b="1" i="0" u="none" strike="noStrike" baseline="0" dirty="0">
                <a:latin typeface="F1"/>
              </a:rPr>
              <a:t> os passos... Não vê que sempre rezamos juntos, pela manhã, a oração de </a:t>
            </a:r>
            <a:r>
              <a:rPr lang="pt-BR" sz="4800" b="1" i="0" u="none" strike="noStrike" baseline="0" dirty="0" err="1">
                <a:latin typeface="F1"/>
              </a:rPr>
              <a:t>Cíbele</a:t>
            </a:r>
            <a:r>
              <a:rPr lang="pt-BR" sz="4800" b="1" i="0" u="none" strike="noStrike" baseline="0" dirty="0">
                <a:latin typeface="F1"/>
              </a:rPr>
              <a:t>? Tudo será para mim, segundo a sua vontade....</a:t>
            </a:r>
            <a:endParaRPr lang="pt-BR" sz="400000" b="1" dirty="0">
              <a:latin typeface="F1"/>
            </a:endParaRPr>
          </a:p>
        </p:txBody>
      </p:sp>
    </p:spTree>
    <p:extLst>
      <p:ext uri="{BB962C8B-B14F-4D97-AF65-F5344CB8AC3E}">
        <p14:creationId xmlns:p14="http://schemas.microsoft.com/office/powerpoint/2010/main" val="38049811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A jovem interrompeu-se por alguns instantes, mostrou sinais de indefinível alegria no rosto descarnado e continuou:</a:t>
            </a:r>
          </a:p>
          <a:p>
            <a:pPr algn="l"/>
            <a:r>
              <a:rPr lang="pt-BR" sz="4400" b="1" i="0" u="none" strike="noStrike" baseline="0" dirty="0">
                <a:latin typeface="F1"/>
              </a:rPr>
              <a:t>— Hoje, à tardinha, Lívia esteve aqui... Trouxe uma harpa enorme, adornada com rosas de luz... Cantou para mim o hino às estrelas com a mesma voz do nosso encontro às margens do Ródano...</a:t>
            </a:r>
            <a:endParaRPr lang="pt-BR" sz="400000" b="1" dirty="0">
              <a:latin typeface="F1"/>
            </a:endParaRPr>
          </a:p>
        </p:txBody>
      </p:sp>
    </p:spTree>
    <p:extLst>
      <p:ext uri="{BB962C8B-B14F-4D97-AF65-F5344CB8AC3E}">
        <p14:creationId xmlns:p14="http://schemas.microsoft.com/office/powerpoint/2010/main" val="22531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Disse-me que estaremos todos juntos em breve e que eu não deveria apoquentá-lo, caso o senhor não consinta que eu me faça agora cristã... Asseverou que a vida é divina e eterna e que não temos motivo para atormentar-nos uns aos outros... Afirmou-me que o amor de Jesus glorifica-nos o caminho e que, com o tempo, brilhará em toda a parte... Além de tudo, pai querido, nunca entrarei num Céu em que o senhor não esteja...</a:t>
            </a:r>
            <a:endParaRPr lang="pt-BR" sz="400000" b="1" dirty="0">
              <a:latin typeface="F1"/>
            </a:endParaRPr>
          </a:p>
        </p:txBody>
      </p:sp>
    </p:spTree>
    <p:extLst>
      <p:ext uri="{BB962C8B-B14F-4D97-AF65-F5344CB8AC3E}">
        <p14:creationId xmlns:p14="http://schemas.microsoft.com/office/powerpoint/2010/main" val="1815721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3600" b="1" i="0" u="none" strike="noStrike" baseline="0" dirty="0">
                <a:latin typeface="F1"/>
              </a:rPr>
              <a:t>Fixou os olhos profundos e fulgurantes no teto e exclamou:</a:t>
            </a:r>
          </a:p>
          <a:p>
            <a:pPr algn="l"/>
            <a:r>
              <a:rPr lang="pt-BR" sz="3600" b="1" i="0" u="none" strike="noStrike" baseline="0" dirty="0">
                <a:latin typeface="F1"/>
              </a:rPr>
              <a:t>— Jesus é também o amor que espera sempre... Haverá perdão para todos...</a:t>
            </a:r>
          </a:p>
          <a:p>
            <a:pPr algn="l"/>
            <a:r>
              <a:rPr lang="pt-BR" sz="3600" b="1" i="0" u="none" strike="noStrike" baseline="0" dirty="0" err="1">
                <a:latin typeface="F1"/>
              </a:rPr>
              <a:t>Taciano</a:t>
            </a:r>
            <a:r>
              <a:rPr lang="pt-BR" sz="3600" b="1" i="0" u="none" strike="noStrike" baseline="0" dirty="0">
                <a:latin typeface="F1"/>
              </a:rPr>
              <a:t> ergueu o semblante e fitou-a, contristado. Teria razão para contrariar a filha querida na hora extrema? Poderia, em sã consciência, impedir-lhe o acesso à fé que ele até então detestara? Porque negar a Blandina o conforto de sua aquiescência numa questão puramente espiritual? Experimentou grande remorso, em face do desabafo que pronunciara, e, abraçando a doentinha, falou, sincero:</a:t>
            </a:r>
            <a:endParaRPr lang="pt-BR" sz="400000" b="1" dirty="0">
              <a:latin typeface="F1"/>
            </a:endParaRPr>
          </a:p>
        </p:txBody>
      </p:sp>
    </p:spTree>
    <p:extLst>
      <p:ext uri="{BB962C8B-B14F-4D97-AF65-F5344CB8AC3E}">
        <p14:creationId xmlns:p14="http://schemas.microsoft.com/office/powerpoint/2010/main" val="132804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 Perdoa-me, filha! esquece as minhas palavras... Dize o que pretendes...</a:t>
            </a:r>
          </a:p>
          <a:p>
            <a:pPr algn="l"/>
            <a:r>
              <a:rPr lang="pt-BR" sz="4400" b="1" i="0" u="none" strike="noStrike" baseline="0" dirty="0">
                <a:latin typeface="F1"/>
              </a:rPr>
              <a:t>Podes abraçar o Cristianismo, livremente... Nosso amor não é uma cadeia para o sofrimento e sim a nossa comunhão na alegria perfeita! Manda, Blandina, e obedecerei!...</a:t>
            </a:r>
            <a:endParaRPr lang="pt-BR" sz="400000" b="1" dirty="0">
              <a:latin typeface="F1"/>
            </a:endParaRPr>
          </a:p>
        </p:txBody>
      </p:sp>
    </p:spTree>
    <p:extLst>
      <p:ext uri="{BB962C8B-B14F-4D97-AF65-F5344CB8AC3E}">
        <p14:creationId xmlns:p14="http://schemas.microsoft.com/office/powerpoint/2010/main" val="19897445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4000" b="1" i="0" u="none" strike="noStrike" baseline="0" dirty="0">
                <a:latin typeface="F1"/>
              </a:rPr>
              <a:t>Havia tanta lealdade quanta ternura naquelas frases que a enferma sorriu um sorriso de enlevo e contentamento e, então, rogou, humilde:</a:t>
            </a:r>
          </a:p>
          <a:p>
            <a:pPr algn="l"/>
            <a:r>
              <a:rPr lang="pt-BR" sz="4000" b="1" i="0" u="none" strike="noStrike" baseline="0" dirty="0">
                <a:latin typeface="F1"/>
              </a:rPr>
              <a:t>— Papai, na igreja de São João há um velhinho de nome Ênio </a:t>
            </a:r>
            <a:r>
              <a:rPr lang="pt-BR" sz="4000" b="1" i="0" u="none" strike="noStrike" baseline="0" dirty="0" err="1">
                <a:latin typeface="F1"/>
              </a:rPr>
              <a:t>Pudens</a:t>
            </a:r>
            <a:r>
              <a:rPr lang="pt-BR" sz="4000" b="1" i="0" u="none" strike="noStrike" baseline="0" dirty="0">
                <a:latin typeface="F1"/>
              </a:rPr>
              <a:t> que eu desejaria fosse rogado pessoalmente pelo senhor a fazer comigo uma oração e... quando eu morrer, ficaria contente se o senhor depositasse o meu corpo no sepulcro dos cristãos... Sei que lá reina a alegria com a certeza da vida eterna...</a:t>
            </a:r>
            <a:endParaRPr lang="pt-BR" sz="400000" b="1" dirty="0">
              <a:latin typeface="F1"/>
            </a:endParaRPr>
          </a:p>
        </p:txBody>
      </p:sp>
    </p:spTree>
    <p:extLst>
      <p:ext uri="{BB962C8B-B14F-4D97-AF65-F5344CB8AC3E}">
        <p14:creationId xmlns:p14="http://schemas.microsoft.com/office/powerpoint/2010/main" val="3615430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err="1">
                <a:latin typeface="F1"/>
              </a:rPr>
              <a:t>Taciano</a:t>
            </a:r>
            <a:r>
              <a:rPr lang="pt-BR" sz="4400" b="1" i="0" u="none" strike="noStrike" baseline="0" dirty="0">
                <a:latin typeface="F1"/>
              </a:rPr>
              <a:t> tentou dissuadi-la dessas idéias. Porque tamanha preocupação com a morte, quando a esperança lhes descerrava magnífico futuro à frente?</a:t>
            </a:r>
          </a:p>
          <a:p>
            <a:pPr algn="l"/>
            <a:r>
              <a:rPr lang="pt-BR" sz="4400" b="1" i="0" u="none" strike="noStrike" baseline="0" dirty="0">
                <a:latin typeface="F1"/>
              </a:rPr>
              <a:t>Esforçando-se para mostrar tranquilidade e segurança, prometeu cumprir-lhe a vontade, e passou a conversar em outros assuntos.</a:t>
            </a:r>
            <a:endParaRPr lang="pt-BR" sz="400000" b="1" dirty="0">
              <a:latin typeface="F1"/>
            </a:endParaRPr>
          </a:p>
        </p:txBody>
      </p:sp>
    </p:spTree>
    <p:extLst>
      <p:ext uri="{BB962C8B-B14F-4D97-AF65-F5344CB8AC3E}">
        <p14:creationId xmlns:p14="http://schemas.microsoft.com/office/powerpoint/2010/main" val="2851864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Referiu-se à festa que a cidade esperava, ansiosamente, e salientou o propósito de conquistar expressivo prêmio.</a:t>
            </a:r>
          </a:p>
          <a:p>
            <a:pPr algn="l"/>
            <a:r>
              <a:rPr lang="pt-BR" sz="3600" b="1" i="0" u="none" strike="noStrike" baseline="0" dirty="0">
                <a:latin typeface="F1"/>
              </a:rPr>
              <a:t>Adquirira dois cavalos vigorosos, procedentes de Capadócia, que pareciam possuir invisíveis asas nas patas.</a:t>
            </a:r>
          </a:p>
          <a:p>
            <a:pPr algn="l"/>
            <a:r>
              <a:rPr lang="pt-BR" sz="3600" b="1" i="0" u="none" strike="noStrike" baseline="0" dirty="0">
                <a:latin typeface="F1"/>
              </a:rPr>
              <a:t>Aguardava, por isso, um triunfo espetacular.</a:t>
            </a:r>
          </a:p>
          <a:p>
            <a:pPr algn="l"/>
            <a:r>
              <a:rPr lang="pt-BR" sz="3600" b="1" i="0" u="none" strike="noStrike" baseline="0" dirty="0">
                <a:latin typeface="F1"/>
              </a:rPr>
              <a:t>Estava convicto de que a filhinha, muito em breve, se mostraria orgulhosa e linda nas corridas, </a:t>
            </a:r>
            <a:r>
              <a:rPr lang="pt-BR" sz="3600" b="1" i="0" u="none" strike="noStrike" baseline="0" dirty="0" err="1">
                <a:latin typeface="F1"/>
              </a:rPr>
              <a:t>abrilhantando-lhe</a:t>
            </a:r>
            <a:r>
              <a:rPr lang="pt-BR" sz="3600" b="1" i="0" u="none" strike="noStrike" baseline="0" dirty="0">
                <a:latin typeface="F1"/>
              </a:rPr>
              <a:t> as vitórias.</a:t>
            </a:r>
            <a:endParaRPr lang="pt-BR" sz="400000" b="1" dirty="0">
              <a:latin typeface="F1"/>
            </a:endParaRPr>
          </a:p>
        </p:txBody>
      </p:sp>
    </p:spTree>
    <p:extLst>
      <p:ext uri="{BB962C8B-B14F-4D97-AF65-F5344CB8AC3E}">
        <p14:creationId xmlns:p14="http://schemas.microsoft.com/office/powerpoint/2010/main" val="3163238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Blandina sorria, satisfeita e confortada.</a:t>
            </a:r>
          </a:p>
          <a:p>
            <a:pPr algn="l"/>
            <a:r>
              <a:rPr lang="pt-BR" sz="4400" b="1" i="0" u="none" strike="noStrike" baseline="0" dirty="0">
                <a:latin typeface="F1"/>
              </a:rPr>
              <a:t>Mais serena, aquietou-se na expectação do dia seguinte.</a:t>
            </a:r>
          </a:p>
          <a:p>
            <a:pPr algn="l"/>
            <a:r>
              <a:rPr lang="pt-BR" sz="4400" b="1" i="0" u="none" strike="noStrike" baseline="0" dirty="0">
                <a:latin typeface="F1"/>
              </a:rPr>
              <a:t>De espírito dilacerado, </a:t>
            </a:r>
            <a:r>
              <a:rPr lang="pt-BR" sz="4400" b="1" i="0" u="none" strike="noStrike" baseline="0" dirty="0" err="1">
                <a:latin typeface="F1"/>
              </a:rPr>
              <a:t>Taciano</a:t>
            </a:r>
            <a:r>
              <a:rPr lang="pt-BR" sz="4400" b="1" i="0" u="none" strike="noStrike" baseline="0" dirty="0">
                <a:latin typeface="F1"/>
              </a:rPr>
              <a:t> viu chegar a manhã e, consoante a promessa que formulara, dirigiu-se discretamente à igreja de São João, onde não teve dificuldade para encontrar o velhinho indicado.</a:t>
            </a:r>
            <a:endParaRPr lang="pt-BR" sz="400000" b="1" dirty="0">
              <a:latin typeface="F1"/>
            </a:endParaRPr>
          </a:p>
        </p:txBody>
      </p:sp>
    </p:spTree>
    <p:extLst>
      <p:ext uri="{BB962C8B-B14F-4D97-AF65-F5344CB8AC3E}">
        <p14:creationId xmlns:p14="http://schemas.microsoft.com/office/powerpoint/2010/main" val="71930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lnSpcReduction="10000"/>
          </a:bodyPr>
          <a:lstStyle/>
          <a:p>
            <a:pPr algn="l"/>
            <a:r>
              <a:rPr lang="pt-BR" sz="3200" b="1" i="0" u="none" strike="noStrike" baseline="0" dirty="0">
                <a:latin typeface="F1"/>
              </a:rPr>
              <a:t>E, enquanto uma soberba trirreme o conduzia, sob os cuidados de Anacleta, a caminho de </a:t>
            </a:r>
            <a:r>
              <a:rPr lang="pt-BR" sz="3200" b="1" i="0" u="none" strike="noStrike" baseline="0" dirty="0" err="1">
                <a:latin typeface="F1"/>
              </a:rPr>
              <a:t>Óstia</a:t>
            </a:r>
            <a:r>
              <a:rPr lang="pt-BR" sz="3200" b="1" i="0" u="none" strike="noStrike" baseline="0" dirty="0">
                <a:latin typeface="F1"/>
              </a:rPr>
              <a:t>, </a:t>
            </a:r>
            <a:r>
              <a:rPr lang="pt-BR" sz="3200" b="1" i="0" u="none" strike="noStrike" baseline="0" dirty="0" err="1">
                <a:latin typeface="F1"/>
              </a:rPr>
              <a:t>Taciano</a:t>
            </a:r>
            <a:r>
              <a:rPr lang="pt-BR" sz="3200" b="1" i="0" u="none" strike="noStrike" baseline="0" dirty="0">
                <a:latin typeface="F1"/>
              </a:rPr>
              <a:t> e Blandina, acompanhados de Quinto Celso, regressavam à Gália </a:t>
            </a:r>
            <a:r>
              <a:rPr lang="pt-BR" sz="3200" b="1" i="0" u="none" strike="noStrike" baseline="0" dirty="0" err="1">
                <a:latin typeface="F1"/>
              </a:rPr>
              <a:t>Lugdunense</a:t>
            </a:r>
            <a:r>
              <a:rPr lang="pt-BR" sz="3200" b="1" i="0" u="none" strike="noStrike" baseline="0" dirty="0">
                <a:latin typeface="F1"/>
              </a:rPr>
              <a:t>, chagados de saudade e de dor...</a:t>
            </a:r>
          </a:p>
          <a:p>
            <a:pPr algn="l"/>
            <a:r>
              <a:rPr lang="pt-BR" sz="3200" b="1" i="0" u="none" strike="noStrike" baseline="0" dirty="0">
                <a:latin typeface="F1"/>
              </a:rPr>
              <a:t>O orgulhoso filho de Quinto Varro, que desde a juventude desdenhava a plebe e que apenas se humilhava superficialmente no culto aos deuses das vitórias imperiais, começava a dobrar a cabeça. Abraçado às duas crianças que lhe constituiriam doravante a razão de viver, com rugas profundas a lhe desfigurarem o rosto, emoldurado já nos cabelos brancos a se multiplicarem celeremente, não sabia agora senão inquirir em silêncio o horizonte distante, demorando-se, mudo, a refletir e chorar...</a:t>
            </a:r>
            <a:endParaRPr lang="pt-BR" sz="4800" b="1" dirty="0">
              <a:latin typeface="F1"/>
            </a:endParaRPr>
          </a:p>
        </p:txBody>
      </p:sp>
    </p:spTree>
    <p:extLst>
      <p:ext uri="{BB962C8B-B14F-4D97-AF65-F5344CB8AC3E}">
        <p14:creationId xmlns:p14="http://schemas.microsoft.com/office/powerpoint/2010/main" val="34546157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Com cerca de oitenta anos, curvado e trêmulo, Ênio </a:t>
            </a:r>
            <a:r>
              <a:rPr lang="pt-BR" sz="4400" b="1" i="0" u="none" strike="noStrike" baseline="0" dirty="0" err="1">
                <a:latin typeface="F1"/>
              </a:rPr>
              <a:t>Pudens</a:t>
            </a:r>
            <a:r>
              <a:rPr lang="pt-BR" sz="4400" b="1" i="0" u="none" strike="noStrike" baseline="0" dirty="0">
                <a:latin typeface="F1"/>
              </a:rPr>
              <a:t>, o mesmo companheiro de Quinto Varro quando este se fizera conhecido por sucessor de Ápio Corvino, ainda trabalhava. Não obstante desfrutar o respeito de todos, na posição de cooperador mais velho da comunidade, era um exemplo vivo de fé, serviço, diligência e abnegação.</a:t>
            </a:r>
            <a:endParaRPr lang="pt-BR" sz="400000" b="1" dirty="0">
              <a:latin typeface="F1"/>
            </a:endParaRPr>
          </a:p>
        </p:txBody>
      </p:sp>
    </p:spTree>
    <p:extLst>
      <p:ext uri="{BB962C8B-B14F-4D97-AF65-F5344CB8AC3E}">
        <p14:creationId xmlns:p14="http://schemas.microsoft.com/office/powerpoint/2010/main" val="24570658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Recebeu </a:t>
            </a:r>
            <a:r>
              <a:rPr lang="pt-BR" sz="4400" b="1" i="0" u="none" strike="noStrike" baseline="0" dirty="0" err="1">
                <a:latin typeface="F1"/>
              </a:rPr>
              <a:t>Taciano</a:t>
            </a:r>
            <a:r>
              <a:rPr lang="pt-BR" sz="4400" b="1" i="0" u="none" strike="noStrike" baseline="0" dirty="0">
                <a:latin typeface="F1"/>
              </a:rPr>
              <a:t>, com atenção e bondade, colocando-se à disposição dele para o que lhe pudesse ser útil.</a:t>
            </a:r>
          </a:p>
          <a:p>
            <a:pPr algn="l"/>
            <a:r>
              <a:rPr lang="pt-BR" sz="4400" b="1" i="0" u="none" strike="noStrike" baseline="0" dirty="0">
                <a:latin typeface="F1"/>
              </a:rPr>
              <a:t>A simplicidade do ambiente conferia-lhe imensa paz ao coração. A alma de </a:t>
            </a:r>
            <a:r>
              <a:rPr lang="pt-BR" sz="4400" b="1" i="0" u="none" strike="noStrike" baseline="0" dirty="0" err="1">
                <a:latin typeface="F1"/>
              </a:rPr>
              <a:t>Taciano</a:t>
            </a:r>
            <a:r>
              <a:rPr lang="pt-BR" sz="4400" b="1" i="0" u="none" strike="noStrike" baseline="0" dirty="0">
                <a:latin typeface="F1"/>
              </a:rPr>
              <a:t> sentia sede de tranquilidade como o deserto suspira pela bênção da água.</a:t>
            </a:r>
            <a:endParaRPr lang="pt-BR" sz="400000" b="1" dirty="0">
              <a:latin typeface="F1"/>
            </a:endParaRPr>
          </a:p>
        </p:txBody>
      </p:sp>
    </p:spTree>
    <p:extLst>
      <p:ext uri="{BB962C8B-B14F-4D97-AF65-F5344CB8AC3E}">
        <p14:creationId xmlns:p14="http://schemas.microsoft.com/office/powerpoint/2010/main" val="1882056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000" b="1" i="0" u="none" strike="noStrike" baseline="0" dirty="0">
                <a:latin typeface="F1"/>
              </a:rPr>
              <a:t>Interpelado pelo patrício, com respeito ao pretérito, Ênio informou-lhe haver conhecido ambos os Corvinos, o velho e o moço, mostrando-lhe, satisfeito, as recordações daquele que jamais poderia imaginar fosse o infortunado pai do seu interlocutor.</a:t>
            </a:r>
          </a:p>
          <a:p>
            <a:pPr algn="l"/>
            <a:r>
              <a:rPr lang="pt-BR" sz="4000" b="1" i="0" u="none" strike="noStrike" baseline="0" dirty="0">
                <a:latin typeface="F1"/>
              </a:rPr>
              <a:t>O filho de Varro observou a dependência em que o genitor vivera consagrado à caridade e à fé.</a:t>
            </a:r>
            <a:endParaRPr lang="pt-BR" sz="400000" b="1" dirty="0">
              <a:latin typeface="F1"/>
            </a:endParaRPr>
          </a:p>
        </p:txBody>
      </p:sp>
    </p:spTree>
    <p:extLst>
      <p:ext uri="{BB962C8B-B14F-4D97-AF65-F5344CB8AC3E}">
        <p14:creationId xmlns:p14="http://schemas.microsoft.com/office/powerpoint/2010/main" val="4031476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a:bodyPr>
          <a:lstStyle/>
          <a:p>
            <a:pPr algn="l"/>
            <a:r>
              <a:rPr lang="pt-BR" sz="4000" b="1" i="0" u="none" strike="noStrike" baseline="0" dirty="0">
                <a:latin typeface="F1"/>
              </a:rPr>
              <a:t>Deteve-se na contemplação do leito pobre, carinhosamente conservado, e refletiu nas amarguras que, de certo, teriam ali assediado o coração paterno.</a:t>
            </a:r>
          </a:p>
          <a:p>
            <a:pPr algn="l"/>
            <a:r>
              <a:rPr lang="pt-BR" sz="4000" b="1" i="0" u="none" strike="noStrike" baseline="0" dirty="0">
                <a:latin typeface="F1"/>
              </a:rPr>
              <a:t>Nunca poderia supor que ele mesmo, </a:t>
            </a:r>
            <a:r>
              <a:rPr lang="pt-BR" sz="4000" b="1" i="0" u="none" strike="noStrike" baseline="0" dirty="0" err="1">
                <a:latin typeface="F1"/>
              </a:rPr>
              <a:t>Taciano</a:t>
            </a:r>
            <a:r>
              <a:rPr lang="pt-BR" sz="4000" b="1" i="0" u="none" strike="noStrike" baseline="0" dirty="0">
                <a:latin typeface="F1"/>
              </a:rPr>
              <a:t>, bateria àquelas portas implorando socorro para a filha doente.</a:t>
            </a:r>
          </a:p>
          <a:p>
            <a:pPr algn="l"/>
            <a:r>
              <a:rPr lang="pt-BR" sz="4000" b="1" i="0" u="none" strike="noStrike" baseline="0" dirty="0">
                <a:latin typeface="F1"/>
              </a:rPr>
              <a:t>Mergulhado em profundo alheamento, foi despertado pela voz de </a:t>
            </a:r>
            <a:r>
              <a:rPr lang="pt-BR" sz="4000" b="1" i="0" u="none" strike="noStrike" baseline="0" dirty="0" err="1">
                <a:latin typeface="F1"/>
              </a:rPr>
              <a:t>Pudens</a:t>
            </a:r>
            <a:r>
              <a:rPr lang="pt-BR" sz="4000" b="1" i="0" u="none" strike="noStrike" baseline="0" dirty="0">
                <a:latin typeface="F1"/>
              </a:rPr>
              <a:t> que declarava estar pronto para segui-lo.</a:t>
            </a:r>
            <a:endParaRPr lang="pt-BR" sz="400000" b="1" dirty="0">
              <a:latin typeface="F1"/>
            </a:endParaRPr>
          </a:p>
        </p:txBody>
      </p:sp>
    </p:spTree>
    <p:extLst>
      <p:ext uri="{BB962C8B-B14F-4D97-AF65-F5344CB8AC3E}">
        <p14:creationId xmlns:p14="http://schemas.microsoft.com/office/powerpoint/2010/main" val="124043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85000" lnSpcReduction="20000"/>
          </a:bodyPr>
          <a:lstStyle/>
          <a:p>
            <a:pPr algn="l"/>
            <a:r>
              <a:rPr lang="pt-BR" sz="4400" b="1" i="0" u="none" strike="noStrike" baseline="0" dirty="0">
                <a:latin typeface="F1"/>
              </a:rPr>
              <a:t>Partiram, assim, em demanda do ninho agasalhado entre as árvores, onde Blandina recebeu o apóstolo com alegria e reverência.</a:t>
            </a:r>
          </a:p>
          <a:p>
            <a:pPr algn="l"/>
            <a:r>
              <a:rPr lang="pt-BR" sz="4400" b="1" i="0" u="none" strike="noStrike" baseline="0" dirty="0">
                <a:latin typeface="F1"/>
              </a:rPr>
              <a:t>O missionário conhecia o genro de </a:t>
            </a:r>
            <a:r>
              <a:rPr lang="pt-BR" sz="4400" b="1" i="0" u="none" strike="noStrike" baseline="0" dirty="0" err="1">
                <a:latin typeface="F1"/>
              </a:rPr>
              <a:t>Vetúrio</a:t>
            </a:r>
            <a:r>
              <a:rPr lang="pt-BR" sz="4400" b="1" i="0" u="none" strike="noStrike" baseline="0" dirty="0">
                <a:latin typeface="F1"/>
              </a:rPr>
              <a:t>, de longa data. Sabia-o adversário ferrenho do Evangelho e manifesto perseguidor da igreja torturada. </a:t>
            </a:r>
            <a:r>
              <a:rPr lang="pt-BR" sz="4400" b="1" dirty="0">
                <a:latin typeface="F1"/>
              </a:rPr>
              <a:t>Contudo, a pobreza limpa em que vivia com os filhos, a coragem moral nos reveses sofridos e o bom ânimo com que enfrentava os golpes da sorte, à frente da opinião pública, inspiravam simpatia e respeito ao seu espírito amadurecido.</a:t>
            </a:r>
          </a:p>
        </p:txBody>
      </p:sp>
    </p:spTree>
    <p:extLst>
      <p:ext uri="{BB962C8B-B14F-4D97-AF65-F5344CB8AC3E}">
        <p14:creationId xmlns:p14="http://schemas.microsoft.com/office/powerpoint/2010/main" val="3559859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fontScale="92500" lnSpcReduction="10000"/>
          </a:bodyPr>
          <a:lstStyle/>
          <a:p>
            <a:pPr algn="l"/>
            <a:r>
              <a:rPr lang="pt-BR" sz="6000" b="1" i="0" u="none" strike="noStrike" baseline="0" dirty="0">
                <a:latin typeface="F1"/>
              </a:rPr>
              <a:t>Acanhado a princípio, a pouco e pouco se tornou mais comunicativo. As perguntas da pequena enferma, a conversação judiciosa de Celso e o olhar respeitoso do chefe da casa deixavam-no mais à vontade.</a:t>
            </a:r>
            <a:endParaRPr lang="pt-BR" sz="400000" b="1" dirty="0">
              <a:latin typeface="F1"/>
            </a:endParaRPr>
          </a:p>
        </p:txBody>
      </p:sp>
    </p:spTree>
    <p:extLst>
      <p:ext uri="{BB962C8B-B14F-4D97-AF65-F5344CB8AC3E}">
        <p14:creationId xmlns:p14="http://schemas.microsoft.com/office/powerpoint/2010/main" val="1891852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O antigo religioso refletiu quão enormes teriam sido as aflições caídas sobre aquele homem tenaz que o escutava atentamente, mas, avelhentado na experiência e na dor, calou as indagações no próprio íntimo, para só expandir-se em carinho, tolerância, bondade e compreensão.</a:t>
            </a:r>
            <a:endParaRPr lang="pt-BR" sz="400000" b="1" dirty="0">
              <a:latin typeface="F1"/>
            </a:endParaRPr>
          </a:p>
        </p:txBody>
      </p:sp>
    </p:spTree>
    <p:extLst>
      <p:ext uri="{BB962C8B-B14F-4D97-AF65-F5344CB8AC3E}">
        <p14:creationId xmlns:p14="http://schemas.microsoft.com/office/powerpoint/2010/main" val="2841111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3600" b="1" i="0" u="none" strike="noStrike" baseline="0" dirty="0">
                <a:latin typeface="F1"/>
              </a:rPr>
              <a:t>Ao fim de uma hora de sadio entendimento, atendendo aos rogos da doentinha, o ancião pronunciou, em voz alta, a prece dominical:</a:t>
            </a:r>
          </a:p>
          <a:p>
            <a:pPr algn="l"/>
            <a:r>
              <a:rPr lang="pt-BR" sz="3600" b="1" i="0" u="none" strike="noStrike" baseline="0" dirty="0">
                <a:latin typeface="F1"/>
              </a:rPr>
              <a:t>— Pai Nosso, que estais no Céu, santificado seja o vosso nome; venha a nós o vosso reino, faça-se a vossa vontade, assim na Terra como nos Céus; o pão nosso de cada dia dai-nos hoje, perdoai as nossas dívidas assim como perdoamos aos nossos devedores, não nos deixeis cair em tentação e livrai-nos de todo mal. Assim seja.</a:t>
            </a:r>
            <a:endParaRPr lang="pt-BR" sz="400000" b="1" dirty="0">
              <a:latin typeface="F1"/>
            </a:endParaRPr>
          </a:p>
        </p:txBody>
      </p:sp>
    </p:spTree>
    <p:extLst>
      <p:ext uri="{BB962C8B-B14F-4D97-AF65-F5344CB8AC3E}">
        <p14:creationId xmlns:p14="http://schemas.microsoft.com/office/powerpoint/2010/main" val="40578040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O viúvo de Helena ouviu a rogativa, mudo e emocionado, comovendo-se com a doce confiança dos filhos que a repetiam, palavra por palavra.</a:t>
            </a:r>
          </a:p>
          <a:p>
            <a:pPr algn="l"/>
            <a:r>
              <a:rPr lang="pt-BR" sz="4400" b="1" i="0" u="none" strike="noStrike" baseline="0" dirty="0">
                <a:latin typeface="F1"/>
              </a:rPr>
              <a:t>Era o seu primeiro contato com alguma lembrança do Cristo que nunca pudera compreender.</a:t>
            </a:r>
            <a:endParaRPr lang="pt-BR" sz="400000" b="1" dirty="0">
              <a:latin typeface="F1"/>
            </a:endParaRPr>
          </a:p>
        </p:txBody>
      </p:sp>
    </p:spTree>
    <p:extLst>
      <p:ext uri="{BB962C8B-B14F-4D97-AF65-F5344CB8AC3E}">
        <p14:creationId xmlns:p14="http://schemas.microsoft.com/office/powerpoint/2010/main" val="1500412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Diante daquele quadro constituído por um velhinho que nada mais esperava do mundo senão a paz do túmulo, e por duas crianças que se achavam investidas do direito de tudo aguardarem da Terra, identificados na mesma vibração de alegria e de fé, não pôde impedir que o pranto lhe umedecesse os olhos.</a:t>
            </a:r>
            <a:endParaRPr lang="pt-BR" sz="400000" b="1" dirty="0">
              <a:latin typeface="F1"/>
            </a:endParaRPr>
          </a:p>
        </p:txBody>
      </p:sp>
    </p:spTree>
    <p:extLst>
      <p:ext uri="{BB962C8B-B14F-4D97-AF65-F5344CB8AC3E}">
        <p14:creationId xmlns:p14="http://schemas.microsoft.com/office/powerpoint/2010/main" val="336381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40814"/>
            <a:ext cx="11582400" cy="4700009"/>
          </a:xfrm>
          <a:solidFill>
            <a:schemeClr val="bg1"/>
          </a:solidFill>
        </p:spPr>
        <p:txBody>
          <a:bodyPr>
            <a:normAutofit fontScale="92500"/>
          </a:bodyPr>
          <a:lstStyle/>
          <a:p>
            <a:pPr algn="l"/>
            <a:r>
              <a:rPr lang="pt-BR" sz="4000" b="1" i="0" u="none" strike="noStrike" baseline="0" dirty="0">
                <a:latin typeface="F1"/>
              </a:rPr>
              <a:t>Em Roma, a dignidade sofria esquecimento e subversão.</a:t>
            </a:r>
          </a:p>
          <a:p>
            <a:pPr algn="l"/>
            <a:r>
              <a:rPr lang="pt-BR" sz="4000" b="1" i="0" u="none" strike="noStrike" baseline="0" dirty="0">
                <a:latin typeface="F1"/>
              </a:rPr>
              <a:t>Nas linhas provinciais crescia a irresponsabilidade e a indisciplina.</a:t>
            </a:r>
          </a:p>
          <a:p>
            <a:pPr algn="l"/>
            <a:r>
              <a:rPr lang="pt-BR" sz="4000" b="1" i="0" u="none" strike="noStrike" baseline="0" dirty="0" err="1">
                <a:latin typeface="F1"/>
              </a:rPr>
              <a:t>Taciano</a:t>
            </a:r>
            <a:r>
              <a:rPr lang="pt-BR" sz="4000" b="1" i="0" u="none" strike="noStrike" baseline="0" dirty="0">
                <a:latin typeface="F1"/>
              </a:rPr>
              <a:t>, contudo, acelerara demasiado a renovação interior para deter-se no mundo externo. Arredado das questões políticas e filosóficas que o apoquentavam, sentia-se convocado pela vida ao reajuste de todas as suas conquistas e valores de ordem pessoal.</a:t>
            </a:r>
            <a:endParaRPr lang="pt-BR" sz="8800" b="1" dirty="0">
              <a:latin typeface="F1"/>
            </a:endParaRPr>
          </a:p>
        </p:txBody>
      </p:sp>
    </p:spTree>
    <p:extLst>
      <p:ext uri="{BB962C8B-B14F-4D97-AF65-F5344CB8AC3E}">
        <p14:creationId xmlns:p14="http://schemas.microsoft.com/office/powerpoint/2010/main" val="36251959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800" b="1" i="0" u="none" strike="noStrike" baseline="0" dirty="0">
                <a:latin typeface="F1"/>
              </a:rPr>
              <a:t>Ouviu, com respeito inexcedível, todos os apontamentos do hóspede e, quando Ênio se despediu, atencioso, rogou-lhe não lhe esquecesse os filhos. Blandina e Celso eram cristãos fervorosos e ele, na posição de pai, não lhes contrariaria os sentimentos.</a:t>
            </a:r>
            <a:endParaRPr lang="pt-BR" sz="400000" b="1" dirty="0">
              <a:latin typeface="F1"/>
            </a:endParaRPr>
          </a:p>
        </p:txBody>
      </p:sp>
    </p:spTree>
    <p:extLst>
      <p:ext uri="{BB962C8B-B14F-4D97-AF65-F5344CB8AC3E}">
        <p14:creationId xmlns:p14="http://schemas.microsoft.com/office/powerpoint/2010/main" val="36351011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A enferma fitou-o, jubilosa.</a:t>
            </a:r>
          </a:p>
          <a:p>
            <a:pPr algn="l"/>
            <a:r>
              <a:rPr lang="pt-BR" sz="4000" b="1" i="0" u="none" strike="noStrike" baseline="0" dirty="0">
                <a:latin typeface="F1"/>
              </a:rPr>
              <a:t>Inexprimível serenidade envolveu a casa naquela noite inesquecível. Como se houvera sorvido delicioso calmante, a menina adormeceu tranquilamente. </a:t>
            </a:r>
            <a:r>
              <a:rPr lang="pt-BR" sz="4000" b="1" i="0" u="none" strike="noStrike" baseline="0" dirty="0" err="1">
                <a:latin typeface="F1"/>
              </a:rPr>
              <a:t>Taciano</a:t>
            </a:r>
            <a:r>
              <a:rPr lang="pt-BR" sz="4000" b="1" i="0" u="none" strike="noStrike" baseline="0" dirty="0">
                <a:latin typeface="F1"/>
              </a:rPr>
              <a:t>, por sua vez, entregou-se ao sono pesado e sem sonhos...</a:t>
            </a:r>
          </a:p>
          <a:p>
            <a:pPr algn="l"/>
            <a:r>
              <a:rPr lang="pt-BR" sz="4000" b="1" i="0" u="none" strike="noStrike" baseline="0" dirty="0">
                <a:latin typeface="F1"/>
              </a:rPr>
              <a:t>Ao amanhecer do dia seguinte, contudo, acordou com indefinível tristeza a </a:t>
            </a:r>
            <a:r>
              <a:rPr lang="pt-BR" sz="4000" b="1" i="0" u="none" strike="noStrike" baseline="0" dirty="0" err="1">
                <a:latin typeface="F1"/>
              </a:rPr>
              <a:t>turbar-lhe</a:t>
            </a:r>
            <a:r>
              <a:rPr lang="pt-BR" sz="4000" b="1" i="0" u="none" strike="noStrike" baseline="0" dirty="0">
                <a:latin typeface="F1"/>
              </a:rPr>
              <a:t> o íntimo.</a:t>
            </a:r>
            <a:endParaRPr lang="pt-BR" sz="400000" b="1" dirty="0">
              <a:latin typeface="F1"/>
            </a:endParaRPr>
          </a:p>
        </p:txBody>
      </p:sp>
    </p:spTree>
    <p:extLst>
      <p:ext uri="{BB962C8B-B14F-4D97-AF65-F5344CB8AC3E}">
        <p14:creationId xmlns:p14="http://schemas.microsoft.com/office/powerpoint/2010/main" val="38797223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400" b="1" i="0" u="none" strike="noStrike" baseline="0" dirty="0">
                <a:latin typeface="F1"/>
              </a:rPr>
              <a:t>Recordou que a filha na véspera assumira compromisso moral com a nova fé e, por isso, sozinho procurou a imagem de </a:t>
            </a:r>
            <a:r>
              <a:rPr lang="pt-BR" sz="4400" b="1" i="0" u="none" strike="noStrike" baseline="0" dirty="0" err="1">
                <a:latin typeface="F1"/>
              </a:rPr>
              <a:t>Cíbele</a:t>
            </a:r>
            <a:r>
              <a:rPr lang="pt-BR" sz="4400" b="1" i="0" u="none" strike="noStrike" baseline="0" dirty="0">
                <a:latin typeface="F1"/>
              </a:rPr>
              <a:t>, existente num oratório particular, anexo ao quarto de Blandina.</a:t>
            </a:r>
          </a:p>
          <a:p>
            <a:pPr algn="l"/>
            <a:r>
              <a:rPr lang="pt-BR" sz="4400" b="1" i="0" u="none" strike="noStrike" baseline="0" dirty="0">
                <a:latin typeface="F1"/>
              </a:rPr>
              <a:t>Pela primeira vez, depois de muitos anos, repetiu a sós, consigo mesmo, a sua rogativa habitual à Grande Mãe.</a:t>
            </a:r>
            <a:endParaRPr lang="pt-BR" sz="400000" b="1" dirty="0">
              <a:latin typeface="F1"/>
            </a:endParaRPr>
          </a:p>
        </p:txBody>
      </p:sp>
    </p:spTree>
    <p:extLst>
      <p:ext uri="{BB962C8B-B14F-4D97-AF65-F5344CB8AC3E}">
        <p14:creationId xmlns:p14="http://schemas.microsoft.com/office/powerpoint/2010/main" val="314273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Nunca se vira imerso em tamanho frio espiritual. Jamais se sentira tão angustiosamente só. Guardava a impressão de que ele era o único oficiante vivo num templo de deuses mortos...</a:t>
            </a:r>
          </a:p>
          <a:p>
            <a:pPr algn="l"/>
            <a:r>
              <a:rPr lang="pt-BR" sz="4000" b="1" i="0" u="none" strike="noStrike" baseline="0" dirty="0">
                <a:latin typeface="F1"/>
              </a:rPr>
              <a:t>Ainda assim, não renunciaria à fé pura da infância.</a:t>
            </a:r>
          </a:p>
          <a:p>
            <a:pPr algn="l"/>
            <a:r>
              <a:rPr lang="pt-BR" sz="4000" b="1" i="0" u="none" strike="noStrike" baseline="0" dirty="0">
                <a:latin typeface="F1"/>
              </a:rPr>
              <a:t>Amaria </a:t>
            </a:r>
            <a:r>
              <a:rPr lang="pt-BR" sz="4000" b="1" i="0" u="none" strike="noStrike" baseline="0" dirty="0" err="1">
                <a:latin typeface="F1"/>
              </a:rPr>
              <a:t>Cíbele</a:t>
            </a:r>
            <a:r>
              <a:rPr lang="pt-BR" sz="4000" b="1" i="0" u="none" strike="noStrike" baseline="0" dirty="0">
                <a:latin typeface="F1"/>
              </a:rPr>
              <a:t>, cultuaria Baco e esperaria por Júpiter, o grande senhor.</a:t>
            </a:r>
          </a:p>
          <a:p>
            <a:pPr algn="l"/>
            <a:r>
              <a:rPr lang="pt-BR" sz="4000" b="1" i="0" u="none" strike="noStrike" baseline="0" dirty="0">
                <a:latin typeface="F1"/>
              </a:rPr>
              <a:t>Não podia modificar-se.</a:t>
            </a:r>
            <a:endParaRPr lang="pt-BR" sz="400000" b="1" dirty="0">
              <a:latin typeface="F1"/>
            </a:endParaRPr>
          </a:p>
        </p:txBody>
      </p:sp>
    </p:spTree>
    <p:extLst>
      <p:ext uri="{BB962C8B-B14F-4D97-AF65-F5344CB8AC3E}">
        <p14:creationId xmlns:p14="http://schemas.microsoft.com/office/powerpoint/2010/main" val="3280950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a:latin typeface="F1"/>
              </a:rPr>
              <a:t>Orou em lágrimas e, depois de abraçar os filhos, dirigiu-se para o circo, onde prepararia o carro de sua propriedade para as corridas da tarde.</a:t>
            </a:r>
          </a:p>
          <a:p>
            <a:pPr algn="l"/>
            <a:r>
              <a:rPr lang="pt-BR" sz="4400" b="1" i="0" u="none" strike="noStrike" baseline="0" dirty="0">
                <a:latin typeface="F1"/>
              </a:rPr>
              <a:t>Mais tarde, voltou ao lar para leve refeição e, não obstante registrar os padecimentos de Blandina singularmente agravados, tornou à cidade para o grande prélio.</a:t>
            </a:r>
            <a:endParaRPr lang="pt-BR" sz="400000" b="1" dirty="0">
              <a:latin typeface="F1"/>
            </a:endParaRPr>
          </a:p>
        </p:txBody>
      </p:sp>
    </p:spTree>
    <p:extLst>
      <p:ext uri="{BB962C8B-B14F-4D97-AF65-F5344CB8AC3E}">
        <p14:creationId xmlns:p14="http://schemas.microsoft.com/office/powerpoint/2010/main" val="28835839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3600" b="1" i="0" u="none" strike="noStrike" baseline="0" dirty="0">
                <a:latin typeface="F1"/>
              </a:rPr>
              <a:t>No limiar do crepúsculo, o local regurgitava de gente.</a:t>
            </a:r>
          </a:p>
          <a:p>
            <a:pPr algn="l"/>
            <a:r>
              <a:rPr lang="pt-BR" sz="3600" b="1" i="0" u="none" strike="noStrike" baseline="0" dirty="0">
                <a:latin typeface="F1"/>
              </a:rPr>
              <a:t>Liteiras enfileiradas davam notícia da expressão aristocrática da festa. Bigas e quadrigas desfilavam, à pressa, aqui e ali... Músicos disfarçados em faunos tangiam cítaras e trompas, alaúdes e pandeiros, animando a turba que não se fatigava na reprodução de urros selvagens. Cortesãs admiravelmente trajadas e bacantes recendendo aromas perturbadores, matronas e virgens de Roma e das </a:t>
            </a:r>
            <a:r>
              <a:rPr lang="pt-BR" sz="3600" b="1" i="0" u="none" strike="noStrike" baseline="0" dirty="0" err="1">
                <a:latin typeface="F1"/>
              </a:rPr>
              <a:t>Gálias</a:t>
            </a:r>
            <a:r>
              <a:rPr lang="pt-BR" sz="3600" b="1" i="0" u="none" strike="noStrike" baseline="0" dirty="0">
                <a:latin typeface="F1"/>
              </a:rPr>
              <a:t>, exaltadas e </a:t>
            </a:r>
            <a:r>
              <a:rPr lang="pt-BR" sz="3600" b="1" i="0" u="none" strike="noStrike" baseline="0" dirty="0" err="1">
                <a:latin typeface="F1"/>
              </a:rPr>
              <a:t>semi-nuas</a:t>
            </a:r>
            <a:r>
              <a:rPr lang="pt-BR" sz="3600" b="1" i="0" u="none" strike="noStrike" baseline="0" dirty="0">
                <a:latin typeface="F1"/>
              </a:rPr>
              <a:t>, gritavam os nomes dos favoritos.</a:t>
            </a:r>
            <a:endParaRPr lang="pt-BR" sz="400000" b="1" dirty="0">
              <a:latin typeface="F1"/>
            </a:endParaRPr>
          </a:p>
        </p:txBody>
      </p:sp>
    </p:spTree>
    <p:extLst>
      <p:ext uri="{BB962C8B-B14F-4D97-AF65-F5344CB8AC3E}">
        <p14:creationId xmlns:p14="http://schemas.microsoft.com/office/powerpoint/2010/main" val="19569959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4400" b="1" i="0" u="none" strike="noStrike" baseline="0" dirty="0" err="1">
                <a:latin typeface="F1"/>
              </a:rPr>
              <a:t>Taciano</a:t>
            </a:r>
            <a:r>
              <a:rPr lang="pt-BR" sz="4400" b="1" i="0" u="none" strike="noStrike" baseline="0" dirty="0">
                <a:latin typeface="F1"/>
              </a:rPr>
              <a:t> contava com a simpatia geral.</a:t>
            </a:r>
          </a:p>
          <a:p>
            <a:pPr algn="l"/>
            <a:r>
              <a:rPr lang="pt-BR" sz="4400" b="1" i="0" u="none" strike="noStrike" baseline="0" dirty="0">
                <a:latin typeface="F1"/>
              </a:rPr>
              <a:t>Tão logo formou na linha inicial da competição, viu-se aclamado por centenas de vozes, que partiam, não somente do povo, mas também das galerias de honra onde se acomodava o Propretor com o seu vasto séquito vistoso e farfalhudo.</a:t>
            </a:r>
            <a:endParaRPr lang="pt-BR" sz="400000" b="1" dirty="0">
              <a:latin typeface="F1"/>
            </a:endParaRPr>
          </a:p>
        </p:txBody>
      </p:sp>
    </p:spTree>
    <p:extLst>
      <p:ext uri="{BB962C8B-B14F-4D97-AF65-F5344CB8AC3E}">
        <p14:creationId xmlns:p14="http://schemas.microsoft.com/office/powerpoint/2010/main" val="26152378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800" b="1" i="0" u="none" strike="noStrike" baseline="0" dirty="0">
                <a:latin typeface="F1"/>
              </a:rPr>
              <a:t>Naquele dia, contudo, o predileto da multidão parecia surdo e indiferente.</a:t>
            </a:r>
          </a:p>
          <a:p>
            <a:pPr algn="l"/>
            <a:r>
              <a:rPr lang="pt-BR" sz="4800" b="1" i="0" u="none" strike="noStrike" baseline="0" dirty="0">
                <a:latin typeface="F1"/>
              </a:rPr>
              <a:t>De pensamento voltado para a filha bem-amada, a debater-se com a morte, não esboçou o mínimo gesto de reconhecimento na direção da massa que o saudava, delirantemente...</a:t>
            </a:r>
            <a:endParaRPr lang="pt-BR" sz="400000" b="1" dirty="0">
              <a:latin typeface="F1"/>
            </a:endParaRPr>
          </a:p>
        </p:txBody>
      </p:sp>
    </p:spTree>
    <p:extLst>
      <p:ext uri="{BB962C8B-B14F-4D97-AF65-F5344CB8AC3E}">
        <p14:creationId xmlns:p14="http://schemas.microsoft.com/office/powerpoint/2010/main" val="37343663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a:bodyPr>
          <a:lstStyle/>
          <a:p>
            <a:pPr algn="l"/>
            <a:r>
              <a:rPr lang="pt-BR" sz="6000" b="1" i="0" u="none" strike="noStrike" baseline="0" dirty="0">
                <a:latin typeface="F1"/>
              </a:rPr>
              <a:t>Ao sinal de largar, afrouxou as douradas rédeas e os cavalos fogosos dispararam. O candidato à vitória, porém, não se sentiu seguro como de outras vezes...</a:t>
            </a:r>
            <a:endParaRPr lang="pt-BR" sz="400000" b="1" dirty="0">
              <a:latin typeface="F1"/>
            </a:endParaRPr>
          </a:p>
        </p:txBody>
      </p:sp>
    </p:spTree>
    <p:extLst>
      <p:ext uri="{BB962C8B-B14F-4D97-AF65-F5344CB8AC3E}">
        <p14:creationId xmlns:p14="http://schemas.microsoft.com/office/powerpoint/2010/main" val="38006553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89" y="1467708"/>
            <a:ext cx="11582400" cy="4700009"/>
          </a:xfrm>
          <a:solidFill>
            <a:schemeClr val="bg1"/>
          </a:solidFill>
        </p:spPr>
        <p:txBody>
          <a:bodyPr>
            <a:normAutofit lnSpcReduction="10000"/>
          </a:bodyPr>
          <a:lstStyle/>
          <a:p>
            <a:pPr algn="l"/>
            <a:r>
              <a:rPr lang="pt-BR" sz="4000" b="1" i="0" u="none" strike="noStrike" baseline="0" dirty="0">
                <a:latin typeface="F1"/>
              </a:rPr>
              <a:t>Depois de alguns instantes de galope desenfreado, notou que a cabeça como que se desequilibrara nos ombros. Esforçou-se para retomar o comando da biga a desvairar-se, veloz, mas </a:t>
            </a:r>
            <a:r>
              <a:rPr lang="pt-BR" sz="4000" b="1" i="0" u="none" strike="noStrike" baseline="0" dirty="0" err="1">
                <a:latin typeface="F1"/>
              </a:rPr>
              <a:t>turvou-se-lhe</a:t>
            </a:r>
            <a:r>
              <a:rPr lang="pt-BR" sz="4000" b="1" i="0" u="none" strike="noStrike" baseline="0" dirty="0">
                <a:latin typeface="F1"/>
              </a:rPr>
              <a:t> a visão, repentinamente. Deixou de escutar os gritos da massa frenética, guardando a impressão de que um vazio se lhe formara no cérebro e, incapaz de controlar-se, inclinou-se para a frente, apoiando-se nas bordas do carro sem domínio.</a:t>
            </a:r>
            <a:endParaRPr lang="pt-BR" sz="400000" b="1" dirty="0">
              <a:latin typeface="F1"/>
            </a:endParaRPr>
          </a:p>
        </p:txBody>
      </p:sp>
    </p:spTree>
    <p:extLst>
      <p:ext uri="{BB962C8B-B14F-4D97-AF65-F5344CB8AC3E}">
        <p14:creationId xmlns:p14="http://schemas.microsoft.com/office/powerpoint/2010/main" val="37227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7143</TotalTime>
  <Words>6272</Words>
  <Application>Microsoft Office PowerPoint</Application>
  <PresentationFormat>Widescreen</PresentationFormat>
  <Paragraphs>197</Paragraphs>
  <Slides>103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103</vt:i4>
      </vt:variant>
    </vt:vector>
  </HeadingPairs>
  <TitlesOfParts>
    <vt:vector size="110" baseType="lpstr">
      <vt:lpstr>Arial</vt:lpstr>
      <vt:lpstr>Calibri</vt:lpstr>
      <vt:lpstr>Calibri Light</vt:lpstr>
      <vt:lpstr>Century</vt:lpstr>
      <vt:lpstr>F1</vt:lpstr>
      <vt:lpstr>Tahoma</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Alírio de Cerqueira</dc:creator>
  <cp:lastModifiedBy>Alirio Cerqueira Filho</cp:lastModifiedBy>
  <cp:revision>15</cp:revision>
  <dcterms:created xsi:type="dcterms:W3CDTF">2024-08-13T16:00:09Z</dcterms:created>
  <dcterms:modified xsi:type="dcterms:W3CDTF">2024-10-07T00:28:09Z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B49B86E3327744FEA8EBFA2DEA0C8163_11</vt:lpwstr>
  </property>
  <property fmtid="{D5CDD505-2E9C-101B-9397-08002B2CF9AE}" pid="3" name="KSOProductBuildVer">
    <vt:lpwstr>1033-12.2.0.13472</vt:lpwstr>
  </property>
</Properties>
</file>