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728" r:id="rId4"/>
    <p:sldId id="932" r:id="rId5"/>
    <p:sldId id="933" r:id="rId6"/>
    <p:sldId id="934" r:id="rId7"/>
    <p:sldId id="935" r:id="rId8"/>
    <p:sldId id="936" r:id="rId9"/>
    <p:sldId id="937" r:id="rId10"/>
    <p:sldId id="938" r:id="rId11"/>
    <p:sldId id="939" r:id="rId12"/>
    <p:sldId id="940" r:id="rId13"/>
    <p:sldId id="941" r:id="rId14"/>
    <p:sldId id="942" r:id="rId15"/>
    <p:sldId id="943" r:id="rId16"/>
    <p:sldId id="944" r:id="rId17"/>
    <p:sldId id="945" r:id="rId18"/>
    <p:sldId id="946" r:id="rId19"/>
    <p:sldId id="947" r:id="rId20"/>
    <p:sldId id="948" r:id="rId21"/>
    <p:sldId id="949" r:id="rId22"/>
    <p:sldId id="950" r:id="rId23"/>
    <p:sldId id="951" r:id="rId24"/>
    <p:sldId id="952" r:id="rId25"/>
    <p:sldId id="953" r:id="rId26"/>
    <p:sldId id="954" r:id="rId27"/>
    <p:sldId id="955" r:id="rId28"/>
    <p:sldId id="956" r:id="rId29"/>
    <p:sldId id="957" r:id="rId30"/>
    <p:sldId id="958" r:id="rId31"/>
    <p:sldId id="959" r:id="rId32"/>
    <p:sldId id="960" r:id="rId33"/>
    <p:sldId id="961" r:id="rId34"/>
    <p:sldId id="962" r:id="rId35"/>
    <p:sldId id="963" r:id="rId36"/>
    <p:sldId id="964" r:id="rId37"/>
    <p:sldId id="965" r:id="rId38"/>
    <p:sldId id="966" r:id="rId39"/>
    <p:sldId id="967" r:id="rId40"/>
    <p:sldId id="968" r:id="rId41"/>
    <p:sldId id="969" r:id="rId42"/>
    <p:sldId id="970" r:id="rId43"/>
    <p:sldId id="971" r:id="rId44"/>
    <p:sldId id="972" r:id="rId45"/>
    <p:sldId id="973" r:id="rId46"/>
    <p:sldId id="974" r:id="rId47"/>
    <p:sldId id="975" r:id="rId48"/>
    <p:sldId id="976" r:id="rId49"/>
    <p:sldId id="977" r:id="rId50"/>
    <p:sldId id="978" r:id="rId51"/>
    <p:sldId id="979" r:id="rId52"/>
    <p:sldId id="980" r:id="rId53"/>
    <p:sldId id="981" r:id="rId54"/>
    <p:sldId id="982" r:id="rId55"/>
    <p:sldId id="983" r:id="rId56"/>
    <p:sldId id="984" r:id="rId57"/>
    <p:sldId id="985" r:id="rId58"/>
    <p:sldId id="986" r:id="rId59"/>
    <p:sldId id="987" r:id="rId60"/>
    <p:sldId id="988" r:id="rId61"/>
    <p:sldId id="989" r:id="rId62"/>
    <p:sldId id="990" r:id="rId63"/>
    <p:sldId id="991" r:id="rId64"/>
    <p:sldId id="992" r:id="rId65"/>
    <p:sldId id="993" r:id="rId66"/>
    <p:sldId id="994" r:id="rId67"/>
    <p:sldId id="995" r:id="rId68"/>
    <p:sldId id="996" r:id="rId69"/>
    <p:sldId id="997" r:id="rId70"/>
    <p:sldId id="998" r:id="rId71"/>
    <p:sldId id="999" r:id="rId72"/>
    <p:sldId id="1000" r:id="rId73"/>
    <p:sldId id="1001" r:id="rId74"/>
    <p:sldId id="1002" r:id="rId75"/>
    <p:sldId id="1003" r:id="rId76"/>
    <p:sldId id="1004" r:id="rId77"/>
    <p:sldId id="1005" r:id="rId78"/>
    <p:sldId id="1006" r:id="rId79"/>
    <p:sldId id="1007" r:id="rId80"/>
    <p:sldId id="1008" r:id="rId81"/>
    <p:sldId id="1009" r:id="rId82"/>
    <p:sldId id="1010" r:id="rId83"/>
    <p:sldId id="1011" r:id="rId84"/>
    <p:sldId id="1012" r:id="rId85"/>
    <p:sldId id="1013" r:id="rId86"/>
    <p:sldId id="1014" r:id="rId87"/>
    <p:sldId id="1015" r:id="rId88"/>
    <p:sldId id="1016" r:id="rId89"/>
    <p:sldId id="1017" r:id="rId90"/>
    <p:sldId id="1018" r:id="rId91"/>
    <p:sldId id="1019" r:id="rId92"/>
    <p:sldId id="1020" r:id="rId93"/>
    <p:sldId id="1021" r:id="rId94"/>
    <p:sldId id="1022" r:id="rId95"/>
    <p:sldId id="1023" r:id="rId96"/>
    <p:sldId id="1024" r:id="rId97"/>
    <p:sldId id="1025" r:id="rId98"/>
    <p:sldId id="1026" r:id="rId99"/>
    <p:sldId id="1027" r:id="rId100"/>
    <p:sldId id="1028" r:id="rId101"/>
    <p:sldId id="1029" r:id="rId102"/>
    <p:sldId id="1030" r:id="rId103"/>
    <p:sldId id="1031" r:id="rId104"/>
    <p:sldId id="1032" r:id="rId105"/>
    <p:sldId id="1033" r:id="rId106"/>
    <p:sldId id="1034" r:id="rId107"/>
    <p:sldId id="1035" r:id="rId108"/>
    <p:sldId id="1036" r:id="rId109"/>
    <p:sldId id="1037" r:id="rId110"/>
    <p:sldId id="1038" r:id="rId111"/>
    <p:sldId id="1039" r:id="rId112"/>
    <p:sldId id="826" r:id="rId1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5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85" d="100"/>
          <a:sy n="85" d="100"/>
        </p:scale>
        <p:origin x="547"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9/22/2024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9/22/2024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9/22/2024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9/22/2024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9/22/2024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9/22/2024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9/22/2024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Box 3"/>
          <p:cNvSpPr txBox="1"/>
          <p:nvPr/>
        </p:nvSpPr>
        <p:spPr>
          <a:xfrm>
            <a:off x="5417820" y="4082415"/>
            <a:ext cx="1271270" cy="829945"/>
          </a:xfrm>
          <a:prstGeom prst="rect">
            <a:avLst/>
          </a:prstGeom>
          <a:noFill/>
        </p:spPr>
        <p:txBody>
          <a:bodyPr wrap="square" rtlCol="0">
            <a:spAutoFit/>
          </a:bodyPr>
          <a:lstStyle/>
          <a:p>
            <a:pPr algn="ctr"/>
            <a:r>
              <a:rPr lang="pt-PT" altLang="en-US" sz="4800" dirty="0">
                <a:solidFill>
                  <a:srgbClr val="00454C"/>
                </a:solidFill>
                <a:latin typeface="Century" panose="02040604050505020304" charset="0"/>
                <a:cs typeface="Century" panose="02040604050505020304" charset="0"/>
              </a:rPr>
              <a:t>10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000" b="1" i="0" u="none" strike="noStrike" baseline="0" dirty="0">
                <a:latin typeface="F1"/>
              </a:rPr>
              <a:t>A moça, num ímpeto de jubiloso reconhecimento, pediu-lhe a destra e osculou-a em lágrimas.</a:t>
            </a:r>
          </a:p>
          <a:p>
            <a:pPr algn="l"/>
            <a:r>
              <a:rPr lang="pt-BR" sz="4000" b="1" i="0" u="none" strike="noStrike" baseline="0" dirty="0">
                <a:latin typeface="F1"/>
              </a:rPr>
              <a:t>Considerava o oferecimento uma bênção do Céu.</a:t>
            </a:r>
          </a:p>
          <a:p>
            <a:pPr algn="l"/>
            <a:r>
              <a:rPr lang="pt-BR" sz="4000" b="1" i="0" u="none" strike="noStrike" baseline="0" dirty="0">
                <a:latin typeface="F1"/>
              </a:rPr>
              <a:t>Não perdia a esperança de reunir-se a </a:t>
            </a:r>
            <a:r>
              <a:rPr lang="pt-BR" sz="4000" b="1" i="0" u="none" strike="noStrike" baseline="0" dirty="0" err="1">
                <a:latin typeface="F1"/>
              </a:rPr>
              <a:t>Taciano</a:t>
            </a:r>
            <a:r>
              <a:rPr lang="pt-BR" sz="4000" b="1" i="0" u="none" strike="noStrike" baseline="0" dirty="0">
                <a:latin typeface="F1"/>
              </a:rPr>
              <a:t> e Blandina e, enquanto estivesse à procura deles, aceitaria aquele amparo. </a:t>
            </a:r>
          </a:p>
          <a:p>
            <a:pPr algn="l"/>
            <a:r>
              <a:rPr lang="pt-BR" sz="4000" b="1" i="0" u="none" strike="noStrike" baseline="0" dirty="0">
                <a:latin typeface="F1"/>
              </a:rPr>
              <a:t>Ali mesmo, traçaram planos.</a:t>
            </a:r>
            <a:endParaRPr lang="pt-BR" sz="400000" b="1" i="0" u="none" strike="noStrike" baseline="0" dirty="0">
              <a:latin typeface="F1"/>
            </a:endParaRPr>
          </a:p>
        </p:txBody>
      </p:sp>
    </p:spTree>
    <p:extLst>
      <p:ext uri="{BB962C8B-B14F-4D97-AF65-F5344CB8AC3E}">
        <p14:creationId xmlns:p14="http://schemas.microsoft.com/office/powerpoint/2010/main" val="90374374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lnSpcReduction="10000"/>
          </a:bodyPr>
          <a:lstStyle/>
          <a:p>
            <a:pPr algn="l"/>
            <a:r>
              <a:rPr lang="pt-BR" sz="4000" b="1" i="0" u="none" strike="noStrike" baseline="0" dirty="0">
                <a:latin typeface="F1"/>
              </a:rPr>
              <a:t>— Penso que minha mãe... tinha a intenção de encontrar-me... porque me deixou nas rendas do berço um camafeu que meu pai me ensinou a trazer sobre o coração...</a:t>
            </a:r>
          </a:p>
          <a:p>
            <a:pPr algn="l"/>
            <a:r>
              <a:rPr lang="pt-BR" sz="4000" b="1" i="0" u="none" strike="noStrike" baseline="0" dirty="0">
                <a:latin typeface="F1"/>
              </a:rPr>
              <a:t>Anacleta, à frente de </a:t>
            </a:r>
            <a:r>
              <a:rPr lang="pt-BR" sz="4000" b="1" i="0" u="none" strike="noStrike" baseline="0" dirty="0" err="1">
                <a:latin typeface="F1"/>
              </a:rPr>
              <a:t>Taciano</a:t>
            </a:r>
            <a:r>
              <a:rPr lang="pt-BR" sz="4000" b="1" i="0" u="none" strike="noStrike" baseline="0" dirty="0">
                <a:latin typeface="F1"/>
              </a:rPr>
              <a:t> estupefato, </a:t>
            </a:r>
            <a:r>
              <a:rPr lang="pt-BR" sz="4000" b="1" i="0" u="none" strike="noStrike" baseline="0" dirty="0" err="1">
                <a:latin typeface="F1"/>
              </a:rPr>
              <a:t>revistou-lhe</a:t>
            </a:r>
            <a:r>
              <a:rPr lang="pt-BR" sz="4000" b="1" i="0" u="none" strike="noStrike" baseline="0" dirty="0">
                <a:latin typeface="F1"/>
              </a:rPr>
              <a:t> o tórax e tirou-lhe a jóia de marfim, em que brilhava a imagem de </a:t>
            </a:r>
            <a:r>
              <a:rPr lang="pt-BR" sz="4000" b="1" i="0" u="none" strike="noStrike" baseline="0" dirty="0" err="1">
                <a:latin typeface="F1"/>
              </a:rPr>
              <a:t>Cíbele</a:t>
            </a:r>
            <a:r>
              <a:rPr lang="pt-BR" sz="4000" b="1" i="0" u="none" strike="noStrike" baseline="0" dirty="0">
                <a:latin typeface="F1"/>
              </a:rPr>
              <a:t> primorosamente insculpida, e da qual Helena jamais se separava nos passeios com Secundino.</a:t>
            </a:r>
            <a:endParaRPr lang="pt-BR" sz="400000" b="1" i="0" u="none" strike="noStrike" baseline="0" dirty="0">
              <a:latin typeface="F1"/>
            </a:endParaRPr>
          </a:p>
        </p:txBody>
      </p:sp>
    </p:spTree>
    <p:extLst>
      <p:ext uri="{BB962C8B-B14F-4D97-AF65-F5344CB8AC3E}">
        <p14:creationId xmlns:p14="http://schemas.microsoft.com/office/powerpoint/2010/main" val="341930740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fontScale="92500" lnSpcReduction="10000"/>
          </a:bodyPr>
          <a:lstStyle/>
          <a:p>
            <a:pPr algn="l"/>
            <a:r>
              <a:rPr lang="pt-BR" sz="4000" b="1" i="0" u="none" strike="noStrike" baseline="0" dirty="0">
                <a:latin typeface="F1"/>
              </a:rPr>
              <a:t>Na filha de </a:t>
            </a:r>
            <a:r>
              <a:rPr lang="pt-BR" sz="4000" b="1" i="0" u="none" strike="noStrike" baseline="0" dirty="0" err="1">
                <a:latin typeface="F1"/>
              </a:rPr>
              <a:t>Vetúrio</a:t>
            </a:r>
            <a:r>
              <a:rPr lang="pt-BR" sz="4000" b="1" i="0" u="none" strike="noStrike" baseline="0" dirty="0">
                <a:latin typeface="F1"/>
              </a:rPr>
              <a:t> mais se acentuara a palidez.</a:t>
            </a:r>
          </a:p>
          <a:p>
            <a:pPr algn="l"/>
            <a:r>
              <a:rPr lang="pt-BR" sz="4000" b="1" i="0" u="none" strike="noStrike" baseline="0" dirty="0">
                <a:latin typeface="F1"/>
              </a:rPr>
              <a:t>Descobrira a própria filha, sobre quem fizera pesar a clava de sua frenética perseguição.</a:t>
            </a:r>
          </a:p>
          <a:p>
            <a:pPr algn="l"/>
            <a:r>
              <a:rPr lang="pt-BR" sz="4000" b="1" i="0" u="none" strike="noStrike" baseline="0" dirty="0">
                <a:latin typeface="F1"/>
              </a:rPr>
              <a:t>Aquela era a flor ressequida dos seus primeiros sonhos... Ouviu, de novo, na milagrosa acústica da memória, as palavras que o homem inolvidável de seus ideais femininos lhe falara pela primeira vez... Haviam, ele e ela, projetado para o rebento de suas esperanças o mais belo destino.</a:t>
            </a:r>
            <a:endParaRPr lang="pt-BR" sz="400000" b="1" i="0" u="none" strike="noStrike" baseline="0" dirty="0">
              <a:latin typeface="F1"/>
            </a:endParaRPr>
          </a:p>
        </p:txBody>
      </p:sp>
    </p:spTree>
    <p:extLst>
      <p:ext uri="{BB962C8B-B14F-4D97-AF65-F5344CB8AC3E}">
        <p14:creationId xmlns:p14="http://schemas.microsoft.com/office/powerpoint/2010/main" val="234608762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fontScale="92500"/>
          </a:bodyPr>
          <a:lstStyle/>
          <a:p>
            <a:pPr algn="l"/>
            <a:r>
              <a:rPr lang="pt-BR" sz="4000" b="1" i="0" u="none" strike="noStrike" baseline="0" dirty="0">
                <a:latin typeface="F1"/>
              </a:rPr>
              <a:t>Por que se tinha metamorfoseado em inferno o paraíso imaginado? </a:t>
            </a:r>
          </a:p>
          <a:p>
            <a:pPr algn="l"/>
            <a:r>
              <a:rPr lang="pt-BR" sz="4000" b="1" i="0" u="none" strike="noStrike" baseline="0" dirty="0">
                <a:latin typeface="F1"/>
              </a:rPr>
              <a:t>Imobilizada pelo pavor, olhos estatelados, notou que as reminiscências lhe materializavam o pretérito no âmago da própria alma. As paredes do quarto desapareceram aos seus olhos. </a:t>
            </a:r>
          </a:p>
          <a:p>
            <a:pPr algn="l"/>
            <a:r>
              <a:rPr lang="pt-BR" sz="4000" b="1" i="0" u="none" strike="noStrike" baseline="0" dirty="0">
                <a:latin typeface="F1"/>
              </a:rPr>
              <a:t>Viu-se novamente menina, no turbilhão de banalidades em que o amor de Emiliano lhe despertara o coração...</a:t>
            </a:r>
            <a:endParaRPr lang="pt-BR" sz="400000" b="1" i="0" u="none" strike="noStrike" baseline="0" dirty="0">
              <a:latin typeface="F1"/>
            </a:endParaRPr>
          </a:p>
        </p:txBody>
      </p:sp>
    </p:spTree>
    <p:extLst>
      <p:ext uri="{BB962C8B-B14F-4D97-AF65-F5344CB8AC3E}">
        <p14:creationId xmlns:p14="http://schemas.microsoft.com/office/powerpoint/2010/main" val="198978107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lnSpcReduction="10000"/>
          </a:bodyPr>
          <a:lstStyle/>
          <a:p>
            <a:pPr algn="l"/>
            <a:r>
              <a:rPr lang="pt-BR" sz="3600" b="1" i="0" u="none" strike="noStrike" baseline="0" dirty="0" err="1">
                <a:latin typeface="F1"/>
              </a:rPr>
              <a:t>Obscurecera-se-lhe</a:t>
            </a:r>
            <a:r>
              <a:rPr lang="pt-BR" sz="3600" b="1" i="0" u="none" strike="noStrike" baseline="0" dirty="0">
                <a:latin typeface="F1"/>
              </a:rPr>
              <a:t> o cérebro.</a:t>
            </a:r>
          </a:p>
          <a:p>
            <a:pPr algn="l"/>
            <a:r>
              <a:rPr lang="pt-BR" sz="3600" b="1" i="0" u="none" strike="noStrike" baseline="0" dirty="0">
                <a:latin typeface="F1"/>
              </a:rPr>
              <a:t>Onde estava?</a:t>
            </a:r>
          </a:p>
          <a:p>
            <a:pPr algn="l"/>
            <a:r>
              <a:rPr lang="pt-BR" sz="3600" b="1" i="0" u="none" strike="noStrike" baseline="0" dirty="0">
                <a:latin typeface="F1"/>
              </a:rPr>
              <a:t>Reparou que, em meio das sombras que a cercavam, um homem caminhava ao seu encontro... Era ele, Secundino, como na antiga visão de </a:t>
            </a:r>
            <a:r>
              <a:rPr lang="pt-BR" sz="3600" b="1" i="0" u="none" strike="noStrike" baseline="0" dirty="0" err="1">
                <a:latin typeface="F1"/>
              </a:rPr>
              <a:t>Orósio</a:t>
            </a:r>
            <a:r>
              <a:rPr lang="pt-BR" sz="3600" b="1" i="0" u="none" strike="noStrike" baseline="0" dirty="0">
                <a:latin typeface="F1"/>
              </a:rPr>
              <a:t> e como no sonho que a visitara na ilha de </a:t>
            </a:r>
            <a:r>
              <a:rPr lang="pt-BR" sz="3600" b="1" i="0" u="none" strike="noStrike" baseline="0" dirty="0" err="1">
                <a:latin typeface="F1"/>
              </a:rPr>
              <a:t>Cipro</a:t>
            </a:r>
            <a:r>
              <a:rPr lang="pt-BR" sz="3600" b="1" i="0" u="none" strike="noStrike" baseline="0" dirty="0">
                <a:latin typeface="F1"/>
              </a:rPr>
              <a:t>, envolvido ainda nas suas vestes militares e com a destra sobre o peito ensanguentado, a chamá-la, gritante:</a:t>
            </a:r>
          </a:p>
          <a:p>
            <a:pPr algn="l"/>
            <a:r>
              <a:rPr lang="pt-BR" sz="3600" b="1" i="0" u="none" strike="noStrike" baseline="0" dirty="0">
                <a:latin typeface="F1"/>
              </a:rPr>
              <a:t>— Helena! Helena!... que fizeste da filha que te dei?</a:t>
            </a:r>
            <a:endParaRPr lang="pt-BR" sz="400000" b="1" i="0" u="none" strike="noStrike" baseline="0" dirty="0">
              <a:latin typeface="F1"/>
            </a:endParaRPr>
          </a:p>
        </p:txBody>
      </p:sp>
    </p:spTree>
    <p:extLst>
      <p:ext uri="{BB962C8B-B14F-4D97-AF65-F5344CB8AC3E}">
        <p14:creationId xmlns:p14="http://schemas.microsoft.com/office/powerpoint/2010/main" val="320892791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fontScale="92500" lnSpcReduction="10000"/>
          </a:bodyPr>
          <a:lstStyle/>
          <a:p>
            <a:pPr algn="l"/>
            <a:r>
              <a:rPr lang="pt-BR" sz="4400" b="1" i="0" u="none" strike="noStrike" baseline="0" dirty="0" err="1">
                <a:latin typeface="F1"/>
              </a:rPr>
              <a:t>Torturavam-lhe</a:t>
            </a:r>
            <a:r>
              <a:rPr lang="pt-BR" sz="4400" b="1" i="0" u="none" strike="noStrike" baseline="0" dirty="0">
                <a:latin typeface="F1"/>
              </a:rPr>
              <a:t> a alma estas palavras, infinitamente repetidas pelos monstros do remorso em profundo abismo a escancarar-se sob os seus pés..</a:t>
            </a:r>
          </a:p>
          <a:p>
            <a:pPr algn="l"/>
            <a:r>
              <a:rPr lang="pt-BR" sz="4400" b="1" i="0" u="none" strike="noStrike" baseline="0" dirty="0">
                <a:latin typeface="F1"/>
              </a:rPr>
              <a:t>Lembrou que a filha abandonada ali se encontrava ao alcance de suas mãos, entretanto, por mais estendesse os braços, não conseguia encontrá-la nas trevas a se adensarem ao redor...</a:t>
            </a:r>
            <a:endParaRPr lang="pt-BR" sz="400000" b="1" i="0" u="none" strike="noStrike" baseline="0" dirty="0">
              <a:latin typeface="F1"/>
            </a:endParaRPr>
          </a:p>
        </p:txBody>
      </p:sp>
    </p:spTree>
    <p:extLst>
      <p:ext uri="{BB962C8B-B14F-4D97-AF65-F5344CB8AC3E}">
        <p14:creationId xmlns:p14="http://schemas.microsoft.com/office/powerpoint/2010/main" val="38071314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fontScale="92500"/>
          </a:bodyPr>
          <a:lstStyle/>
          <a:p>
            <a:pPr algn="l"/>
            <a:r>
              <a:rPr lang="pt-BR" sz="3600" b="1" i="0" u="none" strike="noStrike" baseline="0" dirty="0">
                <a:latin typeface="F1"/>
              </a:rPr>
              <a:t>Somente o rosto de Emiliano crescia, descomunal, ante a sua visão espavorida e só a inquietante interrogação dele lhe alcançava os ouvidos:</a:t>
            </a:r>
          </a:p>
          <a:p>
            <a:pPr algn="l"/>
            <a:r>
              <a:rPr lang="pt-BR" sz="3600" b="1" i="0" u="none" strike="noStrike" baseline="0" dirty="0">
                <a:latin typeface="F1"/>
              </a:rPr>
              <a:t>— Helena! Helena!... que fizeste da filha que te dei?</a:t>
            </a:r>
          </a:p>
          <a:p>
            <a:pPr algn="l"/>
            <a:r>
              <a:rPr lang="pt-BR" sz="3600" b="1" i="0" u="none" strike="noStrike" baseline="0" dirty="0">
                <a:latin typeface="F1"/>
              </a:rPr>
              <a:t>Diante de </a:t>
            </a:r>
            <a:r>
              <a:rPr lang="pt-BR" sz="3600" b="1" i="0" u="none" strike="noStrike" baseline="0" dirty="0" err="1">
                <a:latin typeface="F1"/>
              </a:rPr>
              <a:t>Taciano</a:t>
            </a:r>
            <a:r>
              <a:rPr lang="pt-BR" sz="3600" b="1" i="0" u="none" strike="noStrike" baseline="0" dirty="0">
                <a:latin typeface="F1"/>
              </a:rPr>
              <a:t> e Anacleta, fulminados de assombro, a matrona, com o esgazeado olhar dos loucos, desferiu horrível gargalhada, rodou sobre os calcanhares e correu para a via pública. Tomou as rédeas do veículo que a trouxera e partiu, em disparada, de regresso à vila distante...</a:t>
            </a:r>
            <a:endParaRPr lang="pt-BR" sz="400000" b="1" i="0" u="none" strike="noStrike" baseline="0" dirty="0">
              <a:latin typeface="F1"/>
            </a:endParaRPr>
          </a:p>
        </p:txBody>
      </p:sp>
    </p:spTree>
    <p:extLst>
      <p:ext uri="{BB962C8B-B14F-4D97-AF65-F5344CB8AC3E}">
        <p14:creationId xmlns:p14="http://schemas.microsoft.com/office/powerpoint/2010/main" val="18214293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400" b="1" i="0" u="none" strike="noStrike" baseline="0" dirty="0">
                <a:latin typeface="F1"/>
              </a:rPr>
              <a:t>O marido de Helena solicitou a assistência de Agripa, em favor da enferma, e isolando-se com a governanta, num trecho do jardim, dela ouviu, por mais de duas horas, sombrias confidências, em torno do passado e do presente. </a:t>
            </a:r>
          </a:p>
          <a:p>
            <a:pPr algn="l"/>
            <a:r>
              <a:rPr lang="pt-BR" sz="4400" b="1" i="0" u="none" strike="noStrike" baseline="0" dirty="0" err="1">
                <a:latin typeface="F1"/>
              </a:rPr>
              <a:t>Taciano</a:t>
            </a:r>
            <a:r>
              <a:rPr lang="pt-BR" sz="4400" b="1" i="0" u="none" strike="noStrike" baseline="0" dirty="0">
                <a:latin typeface="F1"/>
              </a:rPr>
              <a:t>, transtornado, parecia ébrio de ira.</a:t>
            </a:r>
            <a:endParaRPr lang="pt-BR" sz="400000" b="1" i="0" u="none" strike="noStrike" baseline="0" dirty="0">
              <a:latin typeface="F1"/>
            </a:endParaRPr>
          </a:p>
        </p:txBody>
      </p:sp>
    </p:spTree>
    <p:extLst>
      <p:ext uri="{BB962C8B-B14F-4D97-AF65-F5344CB8AC3E}">
        <p14:creationId xmlns:p14="http://schemas.microsoft.com/office/powerpoint/2010/main" val="85263438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000" b="1" i="0" u="none" strike="noStrike" baseline="0" dirty="0">
                <a:latin typeface="F1"/>
              </a:rPr>
              <a:t>Quando Anacleta terminou as amargas revelações, o interlocutor, compenetrado assim de toda a cruel verdade, cerrou os punhos e bradou em voz </a:t>
            </a:r>
            <a:r>
              <a:rPr lang="pt-BR" sz="4000" b="1" i="0" u="none" strike="noStrike" baseline="0" dirty="0" err="1">
                <a:latin typeface="F1"/>
              </a:rPr>
              <a:t>estentórica</a:t>
            </a:r>
            <a:r>
              <a:rPr lang="pt-BR" sz="4000" b="1" i="0" u="none" strike="noStrike" baseline="0" dirty="0">
                <a:latin typeface="F1"/>
              </a:rPr>
              <a:t>:</a:t>
            </a:r>
          </a:p>
          <a:p>
            <a:pPr algn="l"/>
            <a:r>
              <a:rPr lang="pt-BR" sz="4000" b="1" i="0" u="none" strike="noStrike" baseline="0" dirty="0">
                <a:latin typeface="F1"/>
              </a:rPr>
              <a:t>— Helena é indigna de respirar entre os mortais. Será estrangulada por minhas próprias mãos... Descerá, ainda hoje, para as horrendas regiões </a:t>
            </a:r>
            <a:r>
              <a:rPr lang="pt-BR" sz="4000" b="1" i="0" u="none" strike="noStrike" baseline="0" dirty="0" err="1">
                <a:latin typeface="F1"/>
              </a:rPr>
              <a:t>tartáreas</a:t>
            </a:r>
            <a:r>
              <a:rPr lang="pt-BR" sz="4000" b="1" i="0" u="none" strike="noStrike" baseline="0" dirty="0">
                <a:latin typeface="F1"/>
              </a:rPr>
              <a:t>, onde curtirá bem merecidas penas!...</a:t>
            </a:r>
            <a:endParaRPr lang="pt-BR" sz="400000" b="1" i="0" u="none" strike="noStrike" baseline="0" dirty="0">
              <a:latin typeface="F1"/>
            </a:endParaRPr>
          </a:p>
        </p:txBody>
      </p:sp>
    </p:spTree>
    <p:extLst>
      <p:ext uri="{BB962C8B-B14F-4D97-AF65-F5344CB8AC3E}">
        <p14:creationId xmlns:p14="http://schemas.microsoft.com/office/powerpoint/2010/main" val="337031261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lnSpcReduction="10000"/>
          </a:bodyPr>
          <a:lstStyle/>
          <a:p>
            <a:pPr algn="l"/>
            <a:r>
              <a:rPr lang="pt-BR" sz="4400" b="1" i="0" u="none" strike="noStrike" baseline="0" dirty="0">
                <a:latin typeface="F1"/>
              </a:rPr>
              <a:t>— </a:t>
            </a:r>
            <a:r>
              <a:rPr lang="pt-BR" sz="4400" b="1" i="0" u="none" strike="noStrike" baseline="0" dirty="0" err="1">
                <a:latin typeface="F1"/>
              </a:rPr>
              <a:t>Taciano</a:t>
            </a:r>
            <a:r>
              <a:rPr lang="pt-BR" sz="4400" b="1" i="0" u="none" strike="noStrike" baseline="0" dirty="0">
                <a:latin typeface="F1"/>
              </a:rPr>
              <a:t>! </a:t>
            </a:r>
            <a:r>
              <a:rPr lang="pt-BR" sz="4400" b="1" i="0" u="none" strike="noStrike" baseline="0" dirty="0" err="1">
                <a:latin typeface="F1"/>
              </a:rPr>
              <a:t>Taciano</a:t>
            </a:r>
            <a:r>
              <a:rPr lang="pt-BR" sz="4400" b="1" i="0" u="none" strike="noStrike" baseline="0" dirty="0">
                <a:latin typeface="F1"/>
              </a:rPr>
              <a:t>! — soluçava a velha amiga, </a:t>
            </a:r>
            <a:r>
              <a:rPr lang="pt-BR" sz="4400" b="1" i="0" u="none" strike="noStrike" baseline="0" dirty="0" err="1">
                <a:latin typeface="F1"/>
              </a:rPr>
              <a:t>entravando-lhe</a:t>
            </a:r>
            <a:r>
              <a:rPr lang="pt-BR" sz="4400" b="1" i="0" u="none" strike="noStrike" baseline="0" dirty="0">
                <a:latin typeface="F1"/>
              </a:rPr>
              <a:t> os movimentos —. espera! espera! o tempo ajuda a reflexão!...</a:t>
            </a:r>
          </a:p>
          <a:p>
            <a:pPr algn="l"/>
            <a:r>
              <a:rPr lang="pt-BR" sz="4400" b="1" i="0" u="none" strike="noStrike" baseline="0" dirty="0">
                <a:latin typeface="F1"/>
              </a:rPr>
              <a:t>O patrício procurava desvencilhar-se, quando Lúcio Agripa, com expressão fatigada, abeirou-se deles e notificou:</a:t>
            </a:r>
          </a:p>
          <a:p>
            <a:pPr algn="l"/>
            <a:r>
              <a:rPr lang="pt-BR" sz="4400" b="1" i="0" u="none" strike="noStrike" baseline="0" dirty="0">
                <a:latin typeface="F1"/>
              </a:rPr>
              <a:t>— Meus amigos, nossa doente descansou por fim.</a:t>
            </a:r>
            <a:endParaRPr lang="pt-BR" sz="400000" b="1" i="0" u="none" strike="noStrike" baseline="0" dirty="0">
              <a:latin typeface="F1"/>
            </a:endParaRPr>
          </a:p>
        </p:txBody>
      </p:sp>
    </p:spTree>
    <p:extLst>
      <p:ext uri="{BB962C8B-B14F-4D97-AF65-F5344CB8AC3E}">
        <p14:creationId xmlns:p14="http://schemas.microsoft.com/office/powerpoint/2010/main" val="255764348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lnSpcReduction="10000"/>
          </a:bodyPr>
          <a:lstStyle/>
          <a:p>
            <a:pPr algn="l"/>
            <a:r>
              <a:rPr lang="pt-BR" sz="4000" b="1" i="0" u="none" strike="noStrike" baseline="0" dirty="0">
                <a:latin typeface="F1"/>
              </a:rPr>
              <a:t>Alanceado duplamente no coração, o pai de Blandina correu ao quarto simples e contemplou o rosto de Lívia, macerado e lívido, sob o halo da morte.</a:t>
            </a:r>
          </a:p>
          <a:p>
            <a:pPr algn="l"/>
            <a:r>
              <a:rPr lang="pt-BR" sz="4000" b="1" i="0" u="none" strike="noStrike" baseline="0" dirty="0">
                <a:latin typeface="F1"/>
              </a:rPr>
              <a:t>Angelical serenidade estampara-se na face dela. Um sorriso misterioso, que ninguém saberia definir como sendo de alegria ou de conformação, </a:t>
            </a:r>
            <a:r>
              <a:rPr lang="pt-BR" sz="4000" b="1" i="0" u="none" strike="noStrike" baseline="0" dirty="0" err="1">
                <a:latin typeface="F1"/>
              </a:rPr>
              <a:t>fixara-se-lhe</a:t>
            </a:r>
            <a:r>
              <a:rPr lang="pt-BR" sz="4000" b="1" i="0" u="none" strike="noStrike" baseline="0" dirty="0">
                <a:latin typeface="F1"/>
              </a:rPr>
              <a:t> nos lábios por derradeira mensagem de sua vida curta aos que ficavam.</a:t>
            </a:r>
            <a:endParaRPr lang="pt-BR" sz="400000" b="1" i="0" u="none" strike="noStrike" baseline="0" dirty="0">
              <a:latin typeface="F1"/>
            </a:endParaRPr>
          </a:p>
        </p:txBody>
      </p:sp>
    </p:spTree>
    <p:extLst>
      <p:ext uri="{BB962C8B-B14F-4D97-AF65-F5344CB8AC3E}">
        <p14:creationId xmlns:p14="http://schemas.microsoft.com/office/powerpoint/2010/main" val="1433820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400" b="1" i="0" u="none" strike="noStrike" baseline="0" dirty="0">
                <a:latin typeface="F1"/>
              </a:rPr>
              <a:t>Celso ser-lhe-ia o orientador na via pública, mas cooperaria em favor dele, ministrando-lhe rudimentos de educação e arte, na preparação do futuro. O asilo de Hortênsia era um minúsculo telheiro que lhe fora cedido pela caridade de nobre família.</a:t>
            </a:r>
            <a:endParaRPr lang="pt-BR" sz="400000" b="1" i="0" u="none" strike="noStrike" baseline="0" dirty="0">
              <a:latin typeface="F1"/>
            </a:endParaRPr>
          </a:p>
        </p:txBody>
      </p:sp>
    </p:spTree>
    <p:extLst>
      <p:ext uri="{BB962C8B-B14F-4D97-AF65-F5344CB8AC3E}">
        <p14:creationId xmlns:p14="http://schemas.microsoft.com/office/powerpoint/2010/main" val="208586266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5400" b="1" i="0" u="none" strike="noStrike" baseline="0" dirty="0">
                <a:latin typeface="F1"/>
              </a:rPr>
              <a:t>O companheiro que tanto a amara inclinou-se sobre o cadáver, pranteando por alguns momentos; no entanto, como se fosse subitamente erguido por força estranha, começou a bramir de dor selvagem e a imprecar.</a:t>
            </a:r>
            <a:endParaRPr lang="pt-BR" sz="400000" b="1" i="0" u="none" strike="noStrike" baseline="0" dirty="0">
              <a:latin typeface="F1"/>
            </a:endParaRPr>
          </a:p>
        </p:txBody>
      </p:sp>
    </p:spTree>
    <p:extLst>
      <p:ext uri="{BB962C8B-B14F-4D97-AF65-F5344CB8AC3E}">
        <p14:creationId xmlns:p14="http://schemas.microsoft.com/office/powerpoint/2010/main" val="128733713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800" b="1" i="0" u="none" strike="noStrike" baseline="0" dirty="0">
                <a:latin typeface="F1"/>
              </a:rPr>
              <a:t>Convenientemente amparado por Lúcio, a este rogou auxílio. Precisava de urgente acesso ao lar.</a:t>
            </a:r>
          </a:p>
          <a:p>
            <a:pPr algn="l"/>
            <a:r>
              <a:rPr lang="pt-BR" sz="4800" b="1" i="0" u="none" strike="noStrike" baseline="0" dirty="0">
                <a:latin typeface="F1"/>
              </a:rPr>
              <a:t>Em minutos breves, uma carreta de serviço transportava-o, de retorno a casa, em companhia de Anacleta.</a:t>
            </a:r>
            <a:endParaRPr lang="pt-BR" sz="400000" b="1" i="0" u="none" strike="noStrike" baseline="0" dirty="0">
              <a:latin typeface="F1"/>
            </a:endParaRPr>
          </a:p>
        </p:txBody>
      </p:sp>
    </p:spTree>
    <p:extLst>
      <p:ext uri="{BB962C8B-B14F-4D97-AF65-F5344CB8AC3E}">
        <p14:creationId xmlns:p14="http://schemas.microsoft.com/office/powerpoint/2010/main" val="389809645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5DA0C6E0-F60A-45D7-AA66-FF4226FB6F80}"/>
              </a:ext>
            </a:extLst>
          </p:cNvPr>
          <p:cNvPicPr>
            <a:picLocks noChangeAspect="1"/>
          </p:cNvPicPr>
          <p:nvPr/>
        </p:nvPicPr>
        <p:blipFill>
          <a:blip r:embed="rId2"/>
          <a:stretch>
            <a:fillRect/>
          </a:stretch>
        </p:blipFill>
        <p:spPr>
          <a:xfrm>
            <a:off x="2175028" y="630315"/>
            <a:ext cx="9241908" cy="5789677"/>
          </a:xfrm>
          <a:prstGeom prst="rect">
            <a:avLst/>
          </a:prstGeom>
        </p:spPr>
      </p:pic>
    </p:spTree>
    <p:extLst>
      <p:ext uri="{BB962C8B-B14F-4D97-AF65-F5344CB8AC3E}">
        <p14:creationId xmlns:p14="http://schemas.microsoft.com/office/powerpoint/2010/main" val="3108762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lnSpcReduction="10000"/>
          </a:bodyPr>
          <a:lstStyle/>
          <a:p>
            <a:pPr algn="l"/>
            <a:r>
              <a:rPr lang="pt-BR" sz="4000" b="1" i="0" u="none" strike="noStrike" baseline="0" dirty="0">
                <a:latin typeface="F1"/>
              </a:rPr>
              <a:t>Aí, a infortunada viúva cozinhava e dormia, simultaneamente.</a:t>
            </a:r>
          </a:p>
          <a:p>
            <a:pPr algn="l"/>
            <a:r>
              <a:rPr lang="pt-BR" sz="4000" b="1" i="0" u="none" strike="noStrike" baseline="0" dirty="0">
                <a:latin typeface="F1"/>
              </a:rPr>
              <a:t>Naquela noite, porém, o tugúrio estava em festa.</a:t>
            </a:r>
          </a:p>
          <a:p>
            <a:pPr algn="l"/>
            <a:r>
              <a:rPr lang="pt-BR" sz="4000" b="1" i="0" u="none" strike="noStrike" baseline="0" dirty="0">
                <a:latin typeface="F1"/>
              </a:rPr>
              <a:t>Dos recursos arrecadados, a doente retirou grande parte e mandou o filhinho à procura de alimento.</a:t>
            </a:r>
          </a:p>
          <a:p>
            <a:pPr algn="l"/>
            <a:r>
              <a:rPr lang="pt-BR" sz="4000" b="1" i="0" u="none" strike="noStrike" baseline="0" dirty="0">
                <a:latin typeface="F1"/>
              </a:rPr>
              <a:t>Pães e bolos de carne, além de regular provisão de leite de cabra foram trazidos pelos braços pequenos, preocupados em servir...</a:t>
            </a:r>
            <a:endParaRPr lang="pt-BR" sz="400000" b="1" i="0" u="none" strike="noStrike" baseline="0" dirty="0">
              <a:latin typeface="F1"/>
            </a:endParaRPr>
          </a:p>
        </p:txBody>
      </p:sp>
    </p:spTree>
    <p:extLst>
      <p:ext uri="{BB962C8B-B14F-4D97-AF65-F5344CB8AC3E}">
        <p14:creationId xmlns:p14="http://schemas.microsoft.com/office/powerpoint/2010/main" val="1806279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lnSpcReduction="10000"/>
          </a:bodyPr>
          <a:lstStyle/>
          <a:p>
            <a:pPr algn="l"/>
            <a:r>
              <a:rPr lang="pt-BR" sz="4400" b="1" i="0" u="none" strike="noStrike" baseline="0" dirty="0">
                <a:latin typeface="F1"/>
              </a:rPr>
              <a:t>E os três, agradecendo, em silêncio, ao Céu, a alegria que lhes vibrava na alma, partilharam a refeição singela, sentindo-se mais felizes que os áulicos afortunados da casa dos reis terrestres. Hortênsia, desejando preservar a saúde do menino, isolara-o ao canto do quarto, numa cama de palhas, e foi junto do pequenino que Lívia se acolheu.</a:t>
            </a:r>
            <a:endParaRPr lang="pt-BR" sz="400000" b="1" i="0" u="none" strike="noStrike" baseline="0" dirty="0">
              <a:latin typeface="F1"/>
            </a:endParaRPr>
          </a:p>
        </p:txBody>
      </p:sp>
    </p:spTree>
    <p:extLst>
      <p:ext uri="{BB962C8B-B14F-4D97-AF65-F5344CB8AC3E}">
        <p14:creationId xmlns:p14="http://schemas.microsoft.com/office/powerpoint/2010/main" val="3523835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3200" b="1" i="0" u="none" strike="noStrike" baseline="0" dirty="0">
                <a:latin typeface="F1"/>
              </a:rPr>
              <a:t>Antes de dormir, com a sinceridade cristalina da criança, Celso, feliz, dirigiu-se à genitora interrogativamente:</a:t>
            </a:r>
          </a:p>
          <a:p>
            <a:pPr algn="l"/>
            <a:r>
              <a:rPr lang="pt-BR" sz="3200" b="1" i="0" u="none" strike="noStrike" baseline="0" dirty="0">
                <a:latin typeface="F1"/>
              </a:rPr>
              <a:t>— Mãezinha, e a nossa prece? Não pediremos hoje a bênção de Jesus? </a:t>
            </a:r>
          </a:p>
          <a:p>
            <a:pPr algn="l"/>
            <a:r>
              <a:rPr lang="pt-BR" sz="3200" b="1" i="0" u="none" strike="noStrike" baseline="0" dirty="0">
                <a:latin typeface="F1"/>
              </a:rPr>
              <a:t>Lívia compreendeu o constrangimento da benfeitora, que talvez estivesse silenciando por respeito a convicções diferentes que ela pudesse esposar, e ofereceu-se, de imediato:</a:t>
            </a:r>
          </a:p>
          <a:p>
            <a:pPr algn="l"/>
            <a:r>
              <a:rPr lang="pt-BR" sz="3200" b="1" i="0" u="none" strike="noStrike" baseline="0" dirty="0">
                <a:latin typeface="F1"/>
              </a:rPr>
              <a:t>— Farei a oração desta noite. Graças a Deus, eu também sou cristã.</a:t>
            </a:r>
            <a:endParaRPr lang="pt-BR" sz="400000" b="1" i="0" u="none" strike="noStrike" baseline="0" dirty="0">
              <a:latin typeface="F1"/>
            </a:endParaRPr>
          </a:p>
        </p:txBody>
      </p:sp>
    </p:spTree>
    <p:extLst>
      <p:ext uri="{BB962C8B-B14F-4D97-AF65-F5344CB8AC3E}">
        <p14:creationId xmlns:p14="http://schemas.microsoft.com/office/powerpoint/2010/main" val="1107856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lnSpcReduction="10000"/>
          </a:bodyPr>
          <a:lstStyle/>
          <a:p>
            <a:pPr algn="l"/>
            <a:r>
              <a:rPr lang="pt-BR" sz="4000" b="1" i="0" u="none" strike="noStrike" baseline="0" dirty="0">
                <a:latin typeface="F1"/>
              </a:rPr>
              <a:t>E, ante às expressões de ternura que mãe e filho externaram, orou, sentidamente: </a:t>
            </a:r>
            <a:endParaRPr lang="pt-BR" sz="4000" b="1" i="0" u="none" strike="noStrike" baseline="0" dirty="0">
              <a:latin typeface="F0"/>
            </a:endParaRPr>
          </a:p>
          <a:p>
            <a:pPr algn="l"/>
            <a:r>
              <a:rPr lang="pt-BR" sz="4000" b="1" i="0" u="none" strike="noStrike" baseline="0" dirty="0">
                <a:latin typeface="F1"/>
              </a:rPr>
              <a:t>— Senhor Jesus, abençoa-nos a fé com que esperamos por ti!...</a:t>
            </a:r>
          </a:p>
          <a:p>
            <a:pPr algn="l"/>
            <a:r>
              <a:rPr lang="pt-BR" sz="4000" b="1" i="0" u="none" strike="noStrike" baseline="0" dirty="0">
                <a:latin typeface="F1"/>
              </a:rPr>
              <a:t>Agradecemos-te a felicidade de nosso encontro e o tesouro da amizade com que nos teces a união. Louvores te rendemos pelo auxílio dos nossos companheiros e pelas lições dos nossos inimigos!</a:t>
            </a:r>
            <a:endParaRPr lang="pt-BR" sz="400000" b="1" i="0" u="none" strike="noStrike" baseline="0" dirty="0">
              <a:latin typeface="F1"/>
            </a:endParaRPr>
          </a:p>
        </p:txBody>
      </p:sp>
    </p:spTree>
    <p:extLst>
      <p:ext uri="{BB962C8B-B14F-4D97-AF65-F5344CB8AC3E}">
        <p14:creationId xmlns:p14="http://schemas.microsoft.com/office/powerpoint/2010/main" val="197593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lnSpcReduction="10000"/>
          </a:bodyPr>
          <a:lstStyle/>
          <a:p>
            <a:pPr algn="l"/>
            <a:r>
              <a:rPr lang="pt-BR" sz="4800" b="1" i="0" u="none" strike="noStrike" baseline="0" dirty="0">
                <a:latin typeface="F1"/>
              </a:rPr>
              <a:t>Ensina-nos a descobrir a tua vontade no escuro caminho de nossas provas... Dá-nos a conformação ante a dor e a certeza de que as trevas nos conduzirão à verdadeira luz! Senhor, concede-nos a humildade de teu exemplo e a ressurreição de tua cruz! Assim seja!...</a:t>
            </a:r>
            <a:endParaRPr lang="pt-BR" sz="400000" b="1" i="0" u="none" strike="noStrike" baseline="0" dirty="0">
              <a:latin typeface="F1"/>
            </a:endParaRPr>
          </a:p>
        </p:txBody>
      </p:sp>
    </p:spTree>
    <p:extLst>
      <p:ext uri="{BB962C8B-B14F-4D97-AF65-F5344CB8AC3E}">
        <p14:creationId xmlns:p14="http://schemas.microsoft.com/office/powerpoint/2010/main" val="2728527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400" b="1" i="0" u="none" strike="noStrike" baseline="0" dirty="0">
                <a:latin typeface="F1"/>
              </a:rPr>
              <a:t>Hortênsia e o filhinho, tomados de inexprimível esperança, com a presença daquela jovem mulher que, sozinha e cega, encontrava elementos em si mesma a fim de encorajá-los, repetiram “assim seja” e dormiram tranquilos. Nova existência surgiu para o grupo, no dia imediato.</a:t>
            </a:r>
            <a:endParaRPr lang="pt-BR" sz="400000" b="1" i="0" u="none" strike="noStrike" baseline="0" dirty="0">
              <a:latin typeface="F1"/>
            </a:endParaRPr>
          </a:p>
        </p:txBody>
      </p:sp>
    </p:spTree>
    <p:extLst>
      <p:ext uri="{BB962C8B-B14F-4D97-AF65-F5344CB8AC3E}">
        <p14:creationId xmlns:p14="http://schemas.microsoft.com/office/powerpoint/2010/main" val="464305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3600" b="1" i="0" u="none" strike="noStrike" baseline="0" dirty="0">
                <a:latin typeface="F1"/>
              </a:rPr>
              <a:t>Extremamente confortada naquele santuário doméstico, esforçou-se Lívia em contribuir com segurança para a tranquilidade dos três, incumbindo-se de pequeninos afazeres e alegrando o ambiente com as abençoadas lições que trazia do convívio paternal. Embora cega, colaborou de boa vontade na limpeza da casa e, à noitinha, deixando Hortênsia em repouso, caminhou com o menino para a via pública, onde, ao preço de música, angariaram recursos novos.</a:t>
            </a:r>
            <a:endParaRPr lang="pt-BR" sz="400000" b="1" i="0" u="none" strike="noStrike" baseline="0" dirty="0">
              <a:latin typeface="F1"/>
            </a:endParaRPr>
          </a:p>
        </p:txBody>
      </p:sp>
    </p:spTree>
    <p:extLst>
      <p:ext uri="{BB962C8B-B14F-4D97-AF65-F5344CB8AC3E}">
        <p14:creationId xmlns:p14="http://schemas.microsoft.com/office/powerpoint/2010/main" val="932684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000" b="1" i="0" u="none" strike="noStrike" baseline="0" dirty="0">
                <a:latin typeface="F1"/>
              </a:rPr>
              <a:t>Menos preocupada com o filhinho, a desventurada viúva pareceu, porém, mais concentrada na própria moléstia, com inquietantes alterações. Assinalava com maior desagrado as variações de temperatura e acusava sofrimentos mais positivos. À noite, era visitada por dispnéias sufocantes e, durante o dia, longos e aflitivos acessos de tosse exauriam suas forças.</a:t>
            </a:r>
            <a:endParaRPr lang="pt-BR" sz="400000" b="1" i="0" u="none" strike="noStrike" baseline="0" dirty="0">
              <a:latin typeface="F1"/>
            </a:endParaRPr>
          </a:p>
        </p:txBody>
      </p:sp>
    </p:spTree>
    <p:extLst>
      <p:ext uri="{BB962C8B-B14F-4D97-AF65-F5344CB8AC3E}">
        <p14:creationId xmlns:p14="http://schemas.microsoft.com/office/powerpoint/2010/main" val="93725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69577" y="1336301"/>
            <a:ext cx="10614212" cy="3834130"/>
          </a:xfrm>
          <a:solidFill>
            <a:schemeClr val="bg1"/>
          </a:solidFill>
        </p:spPr>
        <p:txBody>
          <a:bodyPr>
            <a:normAutofit/>
          </a:bodyPr>
          <a:lstStyle/>
          <a:p>
            <a:pPr marL="0" indent="0" algn="ctr">
              <a:buNone/>
            </a:pPr>
            <a:r>
              <a:rPr lang="pt-BR" altLang="pt-BR" sz="4400" b="1" dirty="0">
                <a:solidFill>
                  <a:srgbClr val="002060"/>
                </a:solidFill>
                <a:latin typeface="Tahoma" panose="020B0604030504040204" pitchFamily="34" charset="0"/>
              </a:rPr>
              <a:t>AS VIRTUDES E OS VÍCIOS DOS PERSONAGENS DOS ROMANCES DE EMMANUEL</a:t>
            </a:r>
          </a:p>
          <a:p>
            <a:pPr marL="0" indent="0" algn="just">
              <a:buNone/>
            </a:pPr>
            <a:r>
              <a:rPr lang="pt-BR" sz="4400" b="1" dirty="0"/>
              <a:t>FEDERAÇÃO ESPÍRITA DO ESTADO DE MATO GROSSO – PROJETO </a:t>
            </a:r>
            <a:r>
              <a:rPr lang="pt-BR" sz="4400" b="1" dirty="0" err="1"/>
              <a:t>ESPIRITIZAR</a:t>
            </a:r>
            <a:endParaRPr lang="pt-BR" sz="4400" b="1" dirty="0"/>
          </a:p>
          <a:p>
            <a:pPr marL="0" indent="0" algn="ctr">
              <a:buNone/>
            </a:pPr>
            <a:endParaRPr lang="en-US" sz="4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400" b="1" i="0" u="none" strike="noStrike" baseline="0" dirty="0">
                <a:latin typeface="F1"/>
              </a:rPr>
              <a:t>Com admirável intuição infantil, Quinto Celso percebeu que a mãezinha tivera agravados todos os velhos padecimentos e redobrava carinhos por vê-la reanimada e contente.</a:t>
            </a:r>
          </a:p>
          <a:p>
            <a:pPr algn="l"/>
            <a:r>
              <a:rPr lang="pt-BR" sz="4400" b="1" i="0" u="none" strike="noStrike" baseline="0" dirty="0">
                <a:latin typeface="F1"/>
              </a:rPr>
              <a:t>Associando-se a Lívia, como quem nela encontrava uma nova mãe, cercava a enferma de inexcedível ternura.</a:t>
            </a:r>
            <a:endParaRPr lang="pt-BR" sz="400000" b="1" i="0" u="none" strike="noStrike" baseline="0" dirty="0">
              <a:latin typeface="F1"/>
            </a:endParaRPr>
          </a:p>
        </p:txBody>
      </p:sp>
    </p:spTree>
    <p:extLst>
      <p:ext uri="{BB962C8B-B14F-4D97-AF65-F5344CB8AC3E}">
        <p14:creationId xmlns:p14="http://schemas.microsoft.com/office/powerpoint/2010/main" val="22756239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400" b="1" i="0" u="none" strike="noStrike" baseline="0" dirty="0">
                <a:latin typeface="F1"/>
              </a:rPr>
              <a:t>Aumentada a renda diária, a filha de Basílio visitou os donos do pardieiro, em companhia de Celso, rogando orientação para se transferirem de residência.</a:t>
            </a:r>
          </a:p>
          <a:p>
            <a:pPr algn="l"/>
            <a:r>
              <a:rPr lang="pt-BR" sz="4400" b="1" i="0" u="none" strike="noStrike" baseline="0" dirty="0">
                <a:latin typeface="F1"/>
              </a:rPr>
              <a:t>A viúva necessitava de espaço e ar mais puro e podiam, agora, pagar aluguéis por uma casinha modesta.</a:t>
            </a:r>
            <a:endParaRPr lang="pt-BR" sz="400000" b="1" i="0" u="none" strike="noStrike" baseline="0" dirty="0">
              <a:latin typeface="F1"/>
            </a:endParaRPr>
          </a:p>
        </p:txBody>
      </p:sp>
    </p:spTree>
    <p:extLst>
      <p:ext uri="{BB962C8B-B14F-4D97-AF65-F5344CB8AC3E}">
        <p14:creationId xmlns:p14="http://schemas.microsoft.com/office/powerpoint/2010/main" val="24834888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400" b="1" i="0" u="none" strike="noStrike" baseline="0" dirty="0">
                <a:latin typeface="F1"/>
              </a:rPr>
              <a:t>O proprietário concordou e auxiliou a realização. Ele mesmo dispunha de humilde pouso que cederia por retribuição irrisória.</a:t>
            </a:r>
          </a:p>
          <a:p>
            <a:pPr algn="l"/>
            <a:r>
              <a:rPr lang="pt-BR" sz="4400" b="1" i="0" u="none" strike="noStrike" baseline="0" dirty="0">
                <a:latin typeface="F1"/>
              </a:rPr>
              <a:t>A breve tempo, instalaram-se os três em singela residência de quatro peças, não longe de árvores benfeitoras, junto das quais a doente conseguiu prolongar a demora no corpo.</a:t>
            </a:r>
            <a:endParaRPr lang="pt-BR" sz="400000" b="1" i="0" u="none" strike="noStrike" baseline="0" dirty="0">
              <a:latin typeface="F1"/>
            </a:endParaRPr>
          </a:p>
        </p:txBody>
      </p:sp>
    </p:spTree>
    <p:extLst>
      <p:ext uri="{BB962C8B-B14F-4D97-AF65-F5344CB8AC3E}">
        <p14:creationId xmlns:p14="http://schemas.microsoft.com/office/powerpoint/2010/main" val="1379362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000" b="1" i="0" u="none" strike="noStrike" baseline="0" dirty="0">
                <a:latin typeface="F1"/>
              </a:rPr>
              <a:t>Ali, passaram a receber a visita de </a:t>
            </a:r>
            <a:r>
              <a:rPr lang="pt-BR" sz="4000" b="1" i="0" u="none" strike="noStrike" baseline="0" dirty="0" err="1">
                <a:latin typeface="F1"/>
              </a:rPr>
              <a:t>Exupério</a:t>
            </a:r>
            <a:r>
              <a:rPr lang="pt-BR" sz="4000" b="1" i="0" u="none" strike="noStrike" baseline="0" dirty="0">
                <a:latin typeface="F1"/>
              </a:rPr>
              <a:t> Grato, encanecido evangelizador cristão que, a pedido da enferma, vinha, quando possível, ler os sagrados textos e formular orações.</a:t>
            </a:r>
          </a:p>
          <a:p>
            <a:pPr algn="l"/>
            <a:r>
              <a:rPr lang="pt-BR" sz="4000" b="1" i="0" u="none" strike="noStrike" baseline="0" dirty="0">
                <a:latin typeface="F1"/>
              </a:rPr>
              <a:t>A intimidade entre Lívia e a criança fez-se mais intensa e mais doce. Dia a dia, noite a noite, conversavam, estudavam, trabalhavam e previam o futuro.</a:t>
            </a:r>
            <a:endParaRPr lang="pt-BR" sz="400000" b="1" i="0" u="none" strike="noStrike" baseline="0" dirty="0">
              <a:latin typeface="F1"/>
            </a:endParaRPr>
          </a:p>
        </p:txBody>
      </p:sp>
    </p:spTree>
    <p:extLst>
      <p:ext uri="{BB962C8B-B14F-4D97-AF65-F5344CB8AC3E}">
        <p14:creationId xmlns:p14="http://schemas.microsoft.com/office/powerpoint/2010/main" val="29826287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000" b="1" i="0" u="none" strike="noStrike" baseline="0" dirty="0">
                <a:latin typeface="F1"/>
              </a:rPr>
              <a:t>Certa madrugada, contudo, Hortênsia despertou de olhos arregalados, como que fixados em visões distanciadas da Terra...</a:t>
            </a:r>
          </a:p>
          <a:p>
            <a:pPr algn="l"/>
            <a:r>
              <a:rPr lang="pt-BR" sz="4000" b="1" i="0" u="none" strike="noStrike" baseline="0" dirty="0">
                <a:latin typeface="F1"/>
              </a:rPr>
              <a:t>Hemoptise mais forte abatera-a, consideravelmente. Acesa a candeia, rogou à companheira abrisse a janela, por onde o ar puro e perfumado pelas laranjeiras penetrou, </a:t>
            </a:r>
            <a:r>
              <a:rPr lang="pt-BR" sz="4000" b="1" i="0" u="none" strike="noStrike" baseline="0" dirty="0" err="1">
                <a:latin typeface="F1"/>
              </a:rPr>
              <a:t>balsamizante</a:t>
            </a:r>
            <a:r>
              <a:rPr lang="pt-BR" sz="4000" b="1" i="0" u="none" strike="noStrike" baseline="0" dirty="0">
                <a:latin typeface="F1"/>
              </a:rPr>
              <a:t>.</a:t>
            </a:r>
            <a:endParaRPr lang="pt-BR" sz="400000" b="1" i="0" u="none" strike="noStrike" baseline="0" dirty="0">
              <a:latin typeface="F1"/>
            </a:endParaRPr>
          </a:p>
        </p:txBody>
      </p:sp>
    </p:spTree>
    <p:extLst>
      <p:ext uri="{BB962C8B-B14F-4D97-AF65-F5344CB8AC3E}">
        <p14:creationId xmlns:p14="http://schemas.microsoft.com/office/powerpoint/2010/main" val="8766156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lnSpcReduction="10000"/>
          </a:bodyPr>
          <a:lstStyle/>
          <a:p>
            <a:pPr algn="l"/>
            <a:r>
              <a:rPr lang="pt-BR" sz="3600" b="1" i="0" u="none" strike="noStrike" baseline="0" dirty="0">
                <a:latin typeface="F1"/>
              </a:rPr>
              <a:t>Lívia, apesar de receosa, não conseguia surpreender-lhe a modificação, mas o menino, inteligente e observador, espantou-se em lhe notando a fisionomia transtornada. A enferma dava a idéia de haver colado fina máscara de cera ao rosto encovado. Os órgãos da visão mostravam-se quase fora das órbitas, mas angélica expressão de alegria lhe tomara o semblante.</a:t>
            </a:r>
          </a:p>
          <a:p>
            <a:pPr algn="l"/>
            <a:r>
              <a:rPr lang="pt-BR" sz="3600" b="1" i="0" u="none" strike="noStrike" baseline="0" dirty="0">
                <a:latin typeface="F1"/>
              </a:rPr>
              <a:t>Celso, aflito, indagou, ansioso:</a:t>
            </a:r>
          </a:p>
          <a:p>
            <a:pPr algn="l"/>
            <a:r>
              <a:rPr lang="pt-BR" sz="3600" b="1" i="0" u="none" strike="noStrike" baseline="0" dirty="0">
                <a:latin typeface="F1"/>
              </a:rPr>
              <a:t>— Mãezinha, que aconteceu?</a:t>
            </a:r>
            <a:endParaRPr lang="pt-BR" sz="400000" b="1" i="0" u="none" strike="noStrike" baseline="0" dirty="0">
              <a:latin typeface="F1"/>
            </a:endParaRPr>
          </a:p>
        </p:txBody>
      </p:sp>
    </p:spTree>
    <p:extLst>
      <p:ext uri="{BB962C8B-B14F-4D97-AF65-F5344CB8AC3E}">
        <p14:creationId xmlns:p14="http://schemas.microsoft.com/office/powerpoint/2010/main" val="33058062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000" b="1" i="0" u="none" strike="noStrike" baseline="0" dirty="0">
                <a:latin typeface="F1"/>
              </a:rPr>
              <a:t>A pobre senhora </a:t>
            </a:r>
            <a:r>
              <a:rPr lang="pt-BR" sz="4000" b="1" i="0" u="none" strike="noStrike" baseline="0" dirty="0" err="1">
                <a:latin typeface="F1"/>
              </a:rPr>
              <a:t>acariciou-lhe</a:t>
            </a:r>
            <a:r>
              <a:rPr lang="pt-BR" sz="4000" b="1" i="0" u="none" strike="noStrike" baseline="0" dirty="0">
                <a:latin typeface="F1"/>
              </a:rPr>
              <a:t> a cabeça minúscula e falou, com esforço:</a:t>
            </a:r>
          </a:p>
          <a:p>
            <a:pPr algn="l"/>
            <a:r>
              <a:rPr lang="pt-BR" sz="4000" b="1" i="0" u="none" strike="noStrike" baseline="0" dirty="0">
                <a:latin typeface="F1"/>
              </a:rPr>
              <a:t>— Meu filho, esta é a última noite que passamos juntos na Terra!... Não te deixo, porém, a sós... Jesus trouxe Lívia à nossa casa... Recebe-a por tua nova mãe!... Tem sido para mim valiosa irmã nestes dias em que devo ir-me embora...</a:t>
            </a:r>
            <a:endParaRPr lang="pt-BR" sz="400000" b="1" i="0" u="none" strike="noStrike" baseline="0" dirty="0">
              <a:latin typeface="F1"/>
            </a:endParaRPr>
          </a:p>
        </p:txBody>
      </p:sp>
    </p:spTree>
    <p:extLst>
      <p:ext uri="{BB962C8B-B14F-4D97-AF65-F5344CB8AC3E}">
        <p14:creationId xmlns:p14="http://schemas.microsoft.com/office/powerpoint/2010/main" val="35792672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400" b="1" i="0" u="none" strike="noStrike" baseline="0" dirty="0">
                <a:latin typeface="F1"/>
              </a:rPr>
              <a:t>A moça compreendeu o tom daquela voz de adeus e ajoelhou-se em pranto.</a:t>
            </a:r>
          </a:p>
          <a:p>
            <a:pPr algn="l"/>
            <a:r>
              <a:rPr lang="pt-BR" sz="4400" b="1" i="0" u="none" strike="noStrike" baseline="0" dirty="0">
                <a:latin typeface="F1"/>
              </a:rPr>
              <a:t>— Não, mãezinha! fica conosco! — soluçou o menino desesperado — trabalharemos para vê-la feliz! Vou crescer depressa! serei um homem, teremos uma casa grande só para nós! Não te vás, mamãe! não te vás!...</a:t>
            </a:r>
            <a:endParaRPr lang="pt-BR" sz="400000" b="1" i="0" u="none" strike="noStrike" baseline="0" dirty="0">
              <a:latin typeface="F1"/>
            </a:endParaRPr>
          </a:p>
        </p:txBody>
      </p:sp>
    </p:spTree>
    <p:extLst>
      <p:ext uri="{BB962C8B-B14F-4D97-AF65-F5344CB8AC3E}">
        <p14:creationId xmlns:p14="http://schemas.microsoft.com/office/powerpoint/2010/main" val="30914582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3600" b="1" i="0" u="none" strike="noStrike" baseline="0" dirty="0">
                <a:latin typeface="F1"/>
              </a:rPr>
              <a:t>Lágrimas incontidas deslizaram dos olhos da agonizante. Hortênsia alisou os cabelos despenteados do filhinho e acentuou:</a:t>
            </a:r>
          </a:p>
          <a:p>
            <a:pPr algn="l"/>
            <a:r>
              <a:rPr lang="pt-BR" sz="3600" b="1" i="0" u="none" strike="noStrike" baseline="0" dirty="0">
                <a:latin typeface="F1"/>
              </a:rPr>
              <a:t>— Não chores!... onde puseste a fé, meu filho?</a:t>
            </a:r>
          </a:p>
          <a:p>
            <a:pPr algn="l"/>
            <a:r>
              <a:rPr lang="pt-BR" sz="3600" b="1" i="0" u="none" strike="noStrike" baseline="0" dirty="0">
                <a:latin typeface="F1"/>
              </a:rPr>
              <a:t>— Eu tenho fé, mamãe! Tive fé quando o cão do vizinho nos rondou a porta, tive fé naquela noite em que o temporal nos encontrou na rua, mas hoje tenho medo... a senhora não pode deixar-me assim...</a:t>
            </a:r>
            <a:endParaRPr lang="pt-BR" sz="400000" b="1" i="0" u="none" strike="noStrike" baseline="0" dirty="0">
              <a:latin typeface="F1"/>
            </a:endParaRPr>
          </a:p>
        </p:txBody>
      </p:sp>
    </p:spTree>
    <p:extLst>
      <p:ext uri="{BB962C8B-B14F-4D97-AF65-F5344CB8AC3E}">
        <p14:creationId xmlns:p14="http://schemas.microsoft.com/office/powerpoint/2010/main" val="20105630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lnSpcReduction="10000"/>
          </a:bodyPr>
          <a:lstStyle/>
          <a:p>
            <a:pPr algn="l"/>
            <a:r>
              <a:rPr lang="pt-BR" sz="4400" b="1" i="0" u="none" strike="noStrike" baseline="0" dirty="0">
                <a:latin typeface="F1"/>
              </a:rPr>
              <a:t>— Acalma-te!... — rogou a genitora, preocupada — disponho de pouco tempo... Entrego-te à nossa Lívia, em nome de Jesus... Não me prendas aqui... Incapaz de raciocinares como gente grande, não percebes a extensão do sentimento com que me dirijo à tua alma... Entretanto, filho meu, guarda bem este minuto!...</a:t>
            </a:r>
            <a:endParaRPr lang="pt-BR" sz="400000" b="1" i="0" u="none" strike="noStrike" baseline="0" dirty="0">
              <a:latin typeface="F1"/>
            </a:endParaRPr>
          </a:p>
        </p:txBody>
      </p:sp>
    </p:spTree>
    <p:extLst>
      <p:ext uri="{BB962C8B-B14F-4D97-AF65-F5344CB8AC3E}">
        <p14:creationId xmlns:p14="http://schemas.microsoft.com/office/powerpoint/2010/main" val="214410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5DA0C6E0-F60A-45D7-AA66-FF4226FB6F80}"/>
              </a:ext>
            </a:extLst>
          </p:cNvPr>
          <p:cNvPicPr>
            <a:picLocks noChangeAspect="1"/>
          </p:cNvPicPr>
          <p:nvPr/>
        </p:nvPicPr>
        <p:blipFill>
          <a:blip r:embed="rId2"/>
          <a:stretch>
            <a:fillRect/>
          </a:stretch>
        </p:blipFill>
        <p:spPr>
          <a:xfrm>
            <a:off x="2175028" y="630315"/>
            <a:ext cx="9241908" cy="5789677"/>
          </a:xfrm>
          <a:prstGeom prst="rect">
            <a:avLst/>
          </a:prstGeom>
        </p:spPr>
      </p:pic>
    </p:spTree>
    <p:extLst>
      <p:ext uri="{BB962C8B-B14F-4D97-AF65-F5344CB8AC3E}">
        <p14:creationId xmlns:p14="http://schemas.microsoft.com/office/powerpoint/2010/main" val="18890220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lnSpcReduction="10000"/>
          </a:bodyPr>
          <a:lstStyle/>
          <a:p>
            <a:pPr algn="l"/>
            <a:r>
              <a:rPr lang="pt-BR" sz="4400" b="1" i="0" u="none" strike="noStrike" baseline="0" dirty="0">
                <a:latin typeface="F1"/>
              </a:rPr>
              <a:t>Mais tarde, quando o mundo reclamar-te a lutas maiores, não olvides nossa pobreza laboriosa!... Sê bom e trabalhador!... Se fores induzido ao mal por alguém, recorda o nosso quadro desta hora... Tua mãe, morrendo, confiante, segura de teu valor. .. Cresce para Jesus, para o ideal da bondade que Ele, nosso Divino Mestre, nos ensinou...</a:t>
            </a:r>
            <a:endParaRPr lang="pt-BR" sz="400000" b="1" i="0" u="none" strike="noStrike" baseline="0" dirty="0">
              <a:latin typeface="F1"/>
            </a:endParaRPr>
          </a:p>
        </p:txBody>
      </p:sp>
    </p:spTree>
    <p:extLst>
      <p:ext uri="{BB962C8B-B14F-4D97-AF65-F5344CB8AC3E}">
        <p14:creationId xmlns:p14="http://schemas.microsoft.com/office/powerpoint/2010/main" val="34103227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fontScale="92500"/>
          </a:bodyPr>
          <a:lstStyle/>
          <a:p>
            <a:pPr algn="l"/>
            <a:r>
              <a:rPr lang="pt-BR" sz="3600" b="1" i="0" u="none" strike="noStrike" baseline="0" dirty="0">
                <a:latin typeface="F1"/>
              </a:rPr>
              <a:t>E, pousando os olhos imensamente lúcidos na companheira cega, pediu com humildade:</a:t>
            </a:r>
          </a:p>
          <a:p>
            <a:pPr algn="l"/>
            <a:r>
              <a:rPr lang="pt-BR" sz="3600" b="1" i="0" u="none" strike="noStrike" baseline="0" dirty="0">
                <a:latin typeface="F1"/>
              </a:rPr>
              <a:t>— Lívia, Quinto Celso será o meu próprio coração, pulsando ao teu lado!...</a:t>
            </a:r>
          </a:p>
          <a:p>
            <a:pPr algn="l"/>
            <a:r>
              <a:rPr lang="pt-BR" sz="3600" b="1" i="0" u="none" strike="noStrike" baseline="0" dirty="0">
                <a:latin typeface="F1"/>
              </a:rPr>
              <a:t>Se reencontrares os amigos que procuras, tem compaixão de meu filho e não o abandones...</a:t>
            </a:r>
          </a:p>
          <a:p>
            <a:pPr algn="l"/>
            <a:r>
              <a:rPr lang="pt-BR" sz="3600" b="1" i="0" u="none" strike="noStrike" baseline="0" dirty="0">
                <a:latin typeface="F1"/>
              </a:rPr>
              <a:t>A interlocutora enxugou as próprias lágrimas e rogou, aflita:</a:t>
            </a:r>
          </a:p>
          <a:p>
            <a:pPr algn="l"/>
            <a:r>
              <a:rPr lang="pt-BR" sz="3600" b="1" i="0" u="none" strike="noStrike" baseline="0" dirty="0">
                <a:latin typeface="F1"/>
              </a:rPr>
              <a:t>— Minha irmã, não te apoquentes! Dorme de novo!... Sinto-te fatigada...</a:t>
            </a:r>
            <a:endParaRPr lang="pt-BR" sz="400000" b="1" i="0" u="none" strike="noStrike" baseline="0" dirty="0">
              <a:latin typeface="F1"/>
            </a:endParaRPr>
          </a:p>
        </p:txBody>
      </p:sp>
    </p:spTree>
    <p:extLst>
      <p:ext uri="{BB962C8B-B14F-4D97-AF65-F5344CB8AC3E}">
        <p14:creationId xmlns:p14="http://schemas.microsoft.com/office/powerpoint/2010/main" val="19801736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000" b="1" i="0" u="none" strike="noStrike" baseline="0" dirty="0">
                <a:latin typeface="F1"/>
              </a:rPr>
              <a:t>Hortênsia sorriu, triste, e acrescentou:</a:t>
            </a:r>
          </a:p>
          <a:p>
            <a:pPr algn="l"/>
            <a:r>
              <a:rPr lang="pt-BR" sz="4000" b="1" i="0" u="none" strike="noStrike" baseline="0" dirty="0">
                <a:latin typeface="F1"/>
              </a:rPr>
              <a:t>— Não, minha amiga!... Não te enganes... Vejo Tércio conosco... Está robusto como em seus mais belos dias... Diz-me que estaremos juntos... Ainda hoje... Reunir-nos-emos no Grande Lar... Porque haveria de persistir, algemada ao corpo, quando Celso encontrou arrimo seguro em tua dedicação?... Sinto-me feliz, feliz.</a:t>
            </a:r>
            <a:endParaRPr lang="pt-BR" sz="400000" b="1" i="0" u="none" strike="noStrike" baseline="0" dirty="0">
              <a:latin typeface="F1"/>
            </a:endParaRPr>
          </a:p>
        </p:txBody>
      </p:sp>
    </p:spTree>
    <p:extLst>
      <p:ext uri="{BB962C8B-B14F-4D97-AF65-F5344CB8AC3E}">
        <p14:creationId xmlns:p14="http://schemas.microsoft.com/office/powerpoint/2010/main" val="31134088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3600" b="1" i="0" u="none" strike="noStrike" baseline="0" dirty="0">
                <a:latin typeface="F1"/>
              </a:rPr>
              <a:t>Hortênsia, no entanto, emudeceu, de súbito.</a:t>
            </a:r>
          </a:p>
          <a:p>
            <a:pPr algn="l"/>
            <a:r>
              <a:rPr lang="pt-BR" sz="3600" b="1" i="0" u="none" strike="noStrike" baseline="0" dirty="0">
                <a:latin typeface="F1"/>
              </a:rPr>
              <a:t>Entregue a profundo esgotamento pelo fluxo de sangue que lhe assomava à boca, demorou-se, ofegante, por algumas horas, até que, reaquecida pelos primeiros raios de sol da manhã, cobrou energias para dormir o grande sono... Lívia e Celso reconheceram-se, então, sozinhos.</a:t>
            </a:r>
          </a:p>
          <a:p>
            <a:pPr algn="l"/>
            <a:r>
              <a:rPr lang="pt-BR" sz="3600" b="1" i="0" u="none" strike="noStrike" baseline="0" dirty="0">
                <a:latin typeface="F1"/>
              </a:rPr>
              <a:t>Mãos piedosas dos irmãos na fé auxiliaram-nos a prestar as derradeiras homenagens à sofredora morta.</a:t>
            </a:r>
            <a:endParaRPr lang="pt-BR" sz="400000" b="1" i="0" u="none" strike="noStrike" baseline="0" dirty="0">
              <a:latin typeface="F1"/>
            </a:endParaRPr>
          </a:p>
        </p:txBody>
      </p:sp>
    </p:spTree>
    <p:extLst>
      <p:ext uri="{BB962C8B-B14F-4D97-AF65-F5344CB8AC3E}">
        <p14:creationId xmlns:p14="http://schemas.microsoft.com/office/powerpoint/2010/main" val="41194756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3600" b="1" i="0" u="none" strike="noStrike" baseline="0" dirty="0">
                <a:latin typeface="F1"/>
              </a:rPr>
              <a:t>Quando </a:t>
            </a:r>
            <a:r>
              <a:rPr lang="pt-BR" sz="3600" b="1" i="0" u="none" strike="noStrike" baseline="0" dirty="0" err="1">
                <a:latin typeface="F1"/>
              </a:rPr>
              <a:t>Exupério</a:t>
            </a:r>
            <a:r>
              <a:rPr lang="pt-BR" sz="3600" b="1" i="0" u="none" strike="noStrike" baseline="0" dirty="0">
                <a:latin typeface="F1"/>
              </a:rPr>
              <a:t> acabou de orar, junto à sepultura singela, ante o crepúsculo que se fechava em rubros esplendores, Celso abraçou-se à Lívia e chorou, copiosamente.</a:t>
            </a:r>
          </a:p>
          <a:p>
            <a:pPr algn="l"/>
            <a:r>
              <a:rPr lang="pt-BR" sz="3600" b="1" i="0" u="none" strike="noStrike" baseline="0" dirty="0">
                <a:latin typeface="F1"/>
              </a:rPr>
              <a:t>— Deixa em paz tua mãe, meu filho! — recomendou a companheira, emocionada — os mortos prendem-se às nossas lágrimas! Não perturbes aquela a quem tanto devemos!... Não estarás sozinho!... De hoje em diante, sou também tua mãe...</a:t>
            </a:r>
            <a:endParaRPr lang="pt-BR" sz="400000" b="1" i="0" u="none" strike="noStrike" baseline="0" dirty="0">
              <a:latin typeface="F1"/>
            </a:endParaRPr>
          </a:p>
        </p:txBody>
      </p:sp>
    </p:spTree>
    <p:extLst>
      <p:ext uri="{BB962C8B-B14F-4D97-AF65-F5344CB8AC3E}">
        <p14:creationId xmlns:p14="http://schemas.microsoft.com/office/powerpoint/2010/main" val="34063340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lnSpcReduction="10000"/>
          </a:bodyPr>
          <a:lstStyle/>
          <a:p>
            <a:pPr algn="l"/>
            <a:r>
              <a:rPr lang="pt-BR" sz="4000" b="1" i="0" u="none" strike="noStrike" baseline="0" dirty="0">
                <a:latin typeface="F1"/>
              </a:rPr>
              <a:t>E a moça cumpriu quanto prometia.</a:t>
            </a:r>
          </a:p>
          <a:p>
            <a:pPr algn="l"/>
            <a:r>
              <a:rPr lang="pt-BR" sz="4000" b="1" i="0" u="none" strike="noStrike" baseline="0" dirty="0">
                <a:latin typeface="F1"/>
              </a:rPr>
              <a:t>Examinou, acuradamente, a própria situação e compreendeu que as exibições artísticas em praça pública já não mais lhes convinham. Celso deveria desenvolver-se com seguras noções de responsabilidade. Reclamava instrução e preparo, à frente da vida. Não obstante cega, propunha-se trabalhar, de modo a cooperar na formação do caráter dele para o futuro.</a:t>
            </a:r>
            <a:endParaRPr lang="pt-BR" sz="400000" b="1" i="0" u="none" strike="noStrike" baseline="0" dirty="0">
              <a:latin typeface="F1"/>
            </a:endParaRPr>
          </a:p>
        </p:txBody>
      </p:sp>
    </p:spTree>
    <p:extLst>
      <p:ext uri="{BB962C8B-B14F-4D97-AF65-F5344CB8AC3E}">
        <p14:creationId xmlns:p14="http://schemas.microsoft.com/office/powerpoint/2010/main" val="34284318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fontScale="92500"/>
          </a:bodyPr>
          <a:lstStyle/>
          <a:p>
            <a:pPr algn="l"/>
            <a:r>
              <a:rPr lang="pt-BR" sz="4000" b="1" i="0" u="none" strike="noStrike" baseline="0" dirty="0">
                <a:latin typeface="F1"/>
              </a:rPr>
              <a:t>Procurou </a:t>
            </a:r>
            <a:r>
              <a:rPr lang="pt-BR" sz="4000" b="1" i="0" u="none" strike="noStrike" baseline="0" dirty="0" err="1">
                <a:latin typeface="F1"/>
              </a:rPr>
              <a:t>Exupério</a:t>
            </a:r>
            <a:r>
              <a:rPr lang="pt-BR" sz="4000" b="1" i="0" u="none" strike="noStrike" baseline="0" dirty="0">
                <a:latin typeface="F1"/>
              </a:rPr>
              <a:t>, o único amigo que poderia aconselhá-la, e expôs-lhe o plano que lhe acudia ao pensamento.</a:t>
            </a:r>
          </a:p>
          <a:p>
            <a:pPr algn="l"/>
            <a:r>
              <a:rPr lang="pt-BR" sz="4000" b="1" i="0" u="none" strike="noStrike" baseline="0" dirty="0">
                <a:latin typeface="F1"/>
              </a:rPr>
              <a:t>Não seria possível encontrar atividade remuneradora em </a:t>
            </a:r>
            <a:r>
              <a:rPr lang="pt-BR" sz="4000" b="1" i="0" u="none" strike="noStrike" baseline="0" dirty="0" err="1">
                <a:latin typeface="F1"/>
              </a:rPr>
              <a:t>Drépano</a:t>
            </a:r>
            <a:r>
              <a:rPr lang="pt-BR" sz="4000" b="1" i="0" u="none" strike="noStrike" baseline="0" dirty="0">
                <a:latin typeface="F1"/>
              </a:rPr>
              <a:t>, a fim de amparar o menino?</a:t>
            </a:r>
          </a:p>
          <a:p>
            <a:pPr algn="l"/>
            <a:r>
              <a:rPr lang="pt-BR" sz="4000" b="1" i="0" u="none" strike="noStrike" baseline="0" dirty="0">
                <a:latin typeface="F1"/>
              </a:rPr>
              <a:t>O provecto ancião ouviu-a, satisfeito, e rogou-lhe tempo. O projeto era razoável, mas a localidade era demasiado pobre para que vingasse, de pronto.</a:t>
            </a:r>
            <a:endParaRPr lang="pt-BR" sz="400000" b="1" i="0" u="none" strike="noStrike" baseline="0" dirty="0">
              <a:latin typeface="F1"/>
            </a:endParaRPr>
          </a:p>
        </p:txBody>
      </p:sp>
    </p:spTree>
    <p:extLst>
      <p:ext uri="{BB962C8B-B14F-4D97-AF65-F5344CB8AC3E}">
        <p14:creationId xmlns:p14="http://schemas.microsoft.com/office/powerpoint/2010/main" val="410302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lnSpcReduction="10000"/>
          </a:bodyPr>
          <a:lstStyle/>
          <a:p>
            <a:pPr algn="l"/>
            <a:r>
              <a:rPr lang="pt-BR" sz="3600" b="1" i="0" u="none" strike="noStrike" baseline="0" dirty="0">
                <a:latin typeface="F1"/>
              </a:rPr>
              <a:t>Esperaria, no entanto, a visita de companheiros cristãos de outras terras.</a:t>
            </a:r>
          </a:p>
          <a:p>
            <a:pPr algn="l"/>
            <a:r>
              <a:rPr lang="pt-BR" sz="3600" b="1" i="0" u="none" strike="noStrike" baseline="0" dirty="0">
                <a:latin typeface="F1"/>
              </a:rPr>
              <a:t>Estava convicto de que o projeto encontraria excelente oportunidade noutra região.</a:t>
            </a:r>
          </a:p>
          <a:p>
            <a:pPr algn="l"/>
            <a:r>
              <a:rPr lang="pt-BR" sz="3600" b="1" i="0" u="none" strike="noStrike" baseline="0" dirty="0">
                <a:latin typeface="F1"/>
              </a:rPr>
              <a:t>Retirou-se Lívia, esperançada, de coração nutrido por vigorosa fé. </a:t>
            </a:r>
          </a:p>
          <a:p>
            <a:pPr algn="l"/>
            <a:r>
              <a:rPr lang="pt-BR" sz="3600" b="1" i="0" u="none" strike="noStrike" baseline="0" dirty="0">
                <a:latin typeface="F1"/>
              </a:rPr>
              <a:t>Algumas semanas transcorreram sem novidade, quando o venerando leitor dos Evangelhos veio trazer-lhe importante notícia.</a:t>
            </a:r>
            <a:endParaRPr lang="pt-BR" sz="400000" b="1" i="0" u="none" strike="noStrike" baseline="0" dirty="0">
              <a:latin typeface="F1"/>
            </a:endParaRPr>
          </a:p>
        </p:txBody>
      </p:sp>
    </p:spTree>
    <p:extLst>
      <p:ext uri="{BB962C8B-B14F-4D97-AF65-F5344CB8AC3E}">
        <p14:creationId xmlns:p14="http://schemas.microsoft.com/office/powerpoint/2010/main" val="22434661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6000" b="1" i="0" u="none" strike="noStrike" baseline="0" dirty="0">
                <a:latin typeface="F1"/>
              </a:rPr>
              <a:t>Achava-se, de passagem, na vila, conhecido amigo de </a:t>
            </a:r>
            <a:r>
              <a:rPr lang="pt-BR" sz="6000" b="1" i="0" u="none" strike="noStrike" baseline="0" dirty="0" err="1">
                <a:latin typeface="F1"/>
              </a:rPr>
              <a:t>Neápolis</a:t>
            </a:r>
            <a:r>
              <a:rPr lang="pt-BR" sz="6000" b="1" i="0" u="none" strike="noStrike" baseline="0" dirty="0">
                <a:latin typeface="F1"/>
              </a:rPr>
              <a:t>, o panificador Lúcio Agripa, que se dispunha a ouvi-la e auxiliá-la, no que lhe fosse possível.</a:t>
            </a:r>
            <a:endParaRPr lang="pt-BR" sz="400000" b="1" i="0" u="none" strike="noStrike" baseline="0" dirty="0">
              <a:latin typeface="F1"/>
            </a:endParaRPr>
          </a:p>
        </p:txBody>
      </p:sp>
    </p:spTree>
    <p:extLst>
      <p:ext uri="{BB962C8B-B14F-4D97-AF65-F5344CB8AC3E}">
        <p14:creationId xmlns:p14="http://schemas.microsoft.com/office/powerpoint/2010/main" val="26369630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400" b="1" i="0" u="none" strike="noStrike" baseline="0" dirty="0">
                <a:latin typeface="F1"/>
              </a:rPr>
              <a:t>Guiada por </a:t>
            </a:r>
            <a:r>
              <a:rPr lang="pt-BR" sz="4400" b="1" i="0" u="none" strike="noStrike" baseline="0" dirty="0" err="1">
                <a:latin typeface="F1"/>
              </a:rPr>
              <a:t>Exupério</a:t>
            </a:r>
            <a:r>
              <a:rPr lang="pt-BR" sz="4400" b="1" i="0" u="none" strike="noStrike" baseline="0" dirty="0">
                <a:latin typeface="F1"/>
              </a:rPr>
              <a:t>, Lívia compareceu à frente do benfeitor, cujo semblante exteriorizava a beleza moral dos grandes cristãos da Antiguidade. Olhos plácidos a fulgurarem na face rugosa, a que os cabelos encanecidos emprestavam prateada moldura, Agripa, depois de escutá-la, falou sem afetação:</a:t>
            </a:r>
            <a:endParaRPr lang="pt-BR" sz="400000" b="1" i="0" u="none" strike="noStrike" baseline="0" dirty="0">
              <a:latin typeface="F1"/>
            </a:endParaRPr>
          </a:p>
        </p:txBody>
      </p:sp>
    </p:spTree>
    <p:extLst>
      <p:ext uri="{BB962C8B-B14F-4D97-AF65-F5344CB8AC3E}">
        <p14:creationId xmlns:p14="http://schemas.microsoft.com/office/powerpoint/2010/main" val="3933135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fontScale="85000" lnSpcReduction="20000"/>
          </a:bodyPr>
          <a:lstStyle/>
          <a:p>
            <a:pPr marL="0" indent="0" algn="ctr">
              <a:buNone/>
            </a:pPr>
            <a:r>
              <a:rPr lang="pt-BR" sz="4000" b="1" dirty="0">
                <a:latin typeface="F1"/>
              </a:rPr>
              <a:t>Quinto varro reencarna como Quinto Celso para buscar converter </a:t>
            </a:r>
            <a:r>
              <a:rPr lang="pt-BR" sz="4000" b="1" dirty="0" err="1">
                <a:latin typeface="F1"/>
              </a:rPr>
              <a:t>Taciano</a:t>
            </a:r>
            <a:r>
              <a:rPr lang="pt-BR" sz="4000" b="1" dirty="0">
                <a:latin typeface="F1"/>
              </a:rPr>
              <a:t> ao Cristianismo</a:t>
            </a:r>
          </a:p>
          <a:p>
            <a:r>
              <a:rPr lang="pt-BR" sz="4000" b="1" dirty="0">
                <a:latin typeface="F1"/>
              </a:rPr>
              <a:t>[...] Esvaziou-se o recinto, pouco a pouco.</a:t>
            </a:r>
          </a:p>
          <a:p>
            <a:r>
              <a:rPr lang="pt-BR" sz="4000" b="1" dirty="0">
                <a:latin typeface="F1"/>
              </a:rPr>
              <a:t>Celso, entretanto, </a:t>
            </a:r>
            <a:r>
              <a:rPr lang="pt-BR" sz="4000" b="1" dirty="0" err="1">
                <a:latin typeface="F1"/>
              </a:rPr>
              <a:t>conchegou-se-lhe</a:t>
            </a:r>
            <a:r>
              <a:rPr lang="pt-BR" sz="4000" b="1" dirty="0">
                <a:latin typeface="F1"/>
              </a:rPr>
              <a:t> ao colo, ternamente.</a:t>
            </a:r>
          </a:p>
          <a:p>
            <a:r>
              <a:rPr lang="pt-BR" sz="4000" b="1" dirty="0">
                <a:latin typeface="F1"/>
              </a:rPr>
              <a:t>— Como te chamas? — indagou ele, com simplicidade e candura.</a:t>
            </a:r>
          </a:p>
          <a:p>
            <a:r>
              <a:rPr lang="pt-BR" sz="4000" b="1" dirty="0">
                <a:latin typeface="F1"/>
              </a:rPr>
              <a:t>— Lívia. E tu, meu inteligente cantor?</a:t>
            </a:r>
          </a:p>
          <a:p>
            <a:r>
              <a:rPr lang="pt-BR" sz="4000" b="1" dirty="0">
                <a:latin typeface="F1"/>
              </a:rPr>
              <a:t>— Quinto Celso.</a:t>
            </a:r>
          </a:p>
          <a:p>
            <a:r>
              <a:rPr lang="pt-BR" sz="4000" b="1" dirty="0">
                <a:latin typeface="F1"/>
              </a:rPr>
              <a:t>— Estás sozinho?</a:t>
            </a:r>
          </a:p>
          <a:p>
            <a:r>
              <a:rPr lang="pt-BR" sz="4000" b="1" dirty="0">
                <a:latin typeface="F1"/>
              </a:rPr>
              <a:t>— Minha mãe está comigo.</a:t>
            </a:r>
          </a:p>
          <a:p>
            <a:pPr algn="l"/>
            <a:endParaRPr lang="pt-BR" sz="255800" b="1" i="0" u="none" strike="noStrike" baseline="0" dirty="0">
              <a:latin typeface="F1"/>
            </a:endParaRPr>
          </a:p>
        </p:txBody>
      </p:sp>
    </p:spTree>
    <p:extLst>
      <p:ext uri="{BB962C8B-B14F-4D97-AF65-F5344CB8AC3E}">
        <p14:creationId xmlns:p14="http://schemas.microsoft.com/office/powerpoint/2010/main" val="31145023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lnSpcReduction="10000"/>
          </a:bodyPr>
          <a:lstStyle/>
          <a:p>
            <a:pPr algn="l"/>
            <a:r>
              <a:rPr lang="pt-BR" sz="3600" b="1" i="0" u="none" strike="noStrike" baseline="0" dirty="0">
                <a:latin typeface="F1"/>
              </a:rPr>
              <a:t>— Minha filha, julgo razoável esclarecer-te quanto à nossa posição em casa. Noutro tempo, retínhamos numerosos escravos, e não éramos felizes, mas, depois que Domícia e eu aceitamos Jesus por Mestre, nossos hábitos foram renovados. Os cativos foram libertados e nossos costumes simplificados. A fortuna em dinheiro fugiu de nossa casa, todavia, a tranquilidade passou a morar conosco como um talento celestial. Somos hoje tão pobres como aqueles que nos auxiliam em nossa fábrica de pão. Se aceitas a nossa vida frugal, poderemos receber-te com a criança.</a:t>
            </a:r>
            <a:endParaRPr lang="pt-BR" sz="400000" b="1" i="0" u="none" strike="noStrike" baseline="0" dirty="0">
              <a:latin typeface="F1"/>
            </a:endParaRPr>
          </a:p>
        </p:txBody>
      </p:sp>
    </p:spTree>
    <p:extLst>
      <p:ext uri="{BB962C8B-B14F-4D97-AF65-F5344CB8AC3E}">
        <p14:creationId xmlns:p14="http://schemas.microsoft.com/office/powerpoint/2010/main" val="25316297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lnSpcReduction="10000"/>
          </a:bodyPr>
          <a:lstStyle/>
          <a:p>
            <a:pPr algn="l"/>
            <a:r>
              <a:rPr lang="pt-BR" sz="4000" b="1" i="0" u="none" strike="noStrike" baseline="0" dirty="0">
                <a:latin typeface="F1"/>
              </a:rPr>
              <a:t>Sei que desejas trabalhar e não ficarás inativa. Poderás partilhar com </a:t>
            </a:r>
            <a:r>
              <a:rPr lang="pt-BR" sz="4000" b="1" i="0" u="none" strike="noStrike" baseline="0" dirty="0" err="1">
                <a:latin typeface="F1"/>
              </a:rPr>
              <a:t>Ponciana</a:t>
            </a:r>
            <a:r>
              <a:rPr lang="pt-BR" sz="4000" b="1" i="0" u="none" strike="noStrike" baseline="0" dirty="0">
                <a:latin typeface="F1"/>
              </a:rPr>
              <a:t>, nossa velha colaboradora cega, os serviços diários do moinho. A ausência dos olhos confere maior atenção para os serviços dessa natureza, de vez que a nossa pedra de moer é adequada ao concurso humano. Afirmo-te, porém, que não podemos oferecer senão um salário irrisório, apenas o bastante para pagamento da instrução necessária ao pequenino.</a:t>
            </a:r>
            <a:endParaRPr lang="pt-BR" sz="400000" b="1" i="0" u="none" strike="noStrike" baseline="0" dirty="0">
              <a:latin typeface="F1"/>
            </a:endParaRPr>
          </a:p>
        </p:txBody>
      </p:sp>
    </p:spTree>
    <p:extLst>
      <p:ext uri="{BB962C8B-B14F-4D97-AF65-F5344CB8AC3E}">
        <p14:creationId xmlns:p14="http://schemas.microsoft.com/office/powerpoint/2010/main" val="22504106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000" b="1" i="0" u="none" strike="noStrike" baseline="0" dirty="0">
                <a:latin typeface="F1"/>
              </a:rPr>
              <a:t>E, com um largo sorriso, o generoso forasteiro concluiu:</a:t>
            </a:r>
          </a:p>
          <a:p>
            <a:pPr algn="l"/>
            <a:r>
              <a:rPr lang="pt-BR" sz="4000" b="1" i="0" u="none" strike="noStrike" baseline="0" dirty="0">
                <a:latin typeface="F1"/>
              </a:rPr>
              <a:t>- Estarás, porém, conosco, na intimidade do templo doméstico. Temos nossas preces particulares, em paz e alegria. </a:t>
            </a:r>
            <a:r>
              <a:rPr lang="pt-BR" sz="4000" b="1" i="0" u="none" strike="noStrike" baseline="0" dirty="0" err="1">
                <a:latin typeface="F1"/>
              </a:rPr>
              <a:t>Neápolis</a:t>
            </a:r>
            <a:r>
              <a:rPr lang="pt-BR" sz="4000" b="1" i="0" u="none" strike="noStrike" baseline="0" dirty="0">
                <a:latin typeface="F1"/>
              </a:rPr>
              <a:t>, graças a Deus, não conhece a perseguição. </a:t>
            </a:r>
          </a:p>
          <a:p>
            <a:pPr algn="l"/>
            <a:r>
              <a:rPr lang="pt-BR" sz="4000" b="1" i="0" u="none" strike="noStrike" baseline="0" dirty="0">
                <a:latin typeface="F1"/>
              </a:rPr>
              <a:t>Lívia não sabia expressar o próprio contentamento.</a:t>
            </a:r>
            <a:endParaRPr lang="pt-BR" sz="400000" b="1" i="0" u="none" strike="noStrike" baseline="0" dirty="0">
              <a:latin typeface="F1"/>
            </a:endParaRPr>
          </a:p>
        </p:txBody>
      </p:sp>
    </p:spTree>
    <p:extLst>
      <p:ext uri="{BB962C8B-B14F-4D97-AF65-F5344CB8AC3E}">
        <p14:creationId xmlns:p14="http://schemas.microsoft.com/office/powerpoint/2010/main" val="30572455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800" b="1" i="0" u="none" strike="noStrike" baseline="0" dirty="0">
                <a:latin typeface="F1"/>
              </a:rPr>
              <a:t>— Ah! senhor, isso é tudo quanto desejo! —exclamou jubilosa — servirei, de bom grado, em vossa casa. Lá, desfrutarei a tranquilidade de que necessito e Celso obterá a necessária disciplina para crescer honrosamente.</a:t>
            </a:r>
            <a:endParaRPr lang="pt-BR" sz="400000" b="1" i="0" u="none" strike="noStrike" baseline="0" dirty="0">
              <a:latin typeface="F1"/>
            </a:endParaRPr>
          </a:p>
        </p:txBody>
      </p:sp>
    </p:spTree>
    <p:extLst>
      <p:ext uri="{BB962C8B-B14F-4D97-AF65-F5344CB8AC3E}">
        <p14:creationId xmlns:p14="http://schemas.microsoft.com/office/powerpoint/2010/main" val="26087806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3600" b="1" i="0" u="none" strike="noStrike" baseline="0" dirty="0">
                <a:latin typeface="F1"/>
              </a:rPr>
              <a:t>O panificador, homem simples e prestimoso, conversou sobre música e regozijou-se ao saber que conduziria para a casa não somente uma colaboradora exclusiva das tarefas braçais, mas também primorosa harpista.</a:t>
            </a:r>
          </a:p>
          <a:p>
            <a:pPr algn="l"/>
            <a:r>
              <a:rPr lang="pt-BR" sz="3600" b="1" i="0" u="none" strike="noStrike" baseline="0" dirty="0">
                <a:latin typeface="F1"/>
              </a:rPr>
              <a:t>E, depois de alguns dias, Lívia e Celso puseram-se ao mar, no rumo da cidade nova.</a:t>
            </a:r>
          </a:p>
          <a:p>
            <a:pPr algn="l"/>
            <a:r>
              <a:rPr lang="pt-BR" sz="3600" b="1" i="0" u="none" strike="noStrike" baseline="0" dirty="0">
                <a:latin typeface="F1"/>
              </a:rPr>
              <a:t>À chegada, o menino, em deslumbramento, gritava a felicidade que o possuía.</a:t>
            </a:r>
            <a:endParaRPr lang="pt-BR" sz="400000" b="1" i="0" u="none" strike="noStrike" baseline="0" dirty="0">
              <a:latin typeface="F1"/>
            </a:endParaRPr>
          </a:p>
        </p:txBody>
      </p:sp>
    </p:spTree>
    <p:extLst>
      <p:ext uri="{BB962C8B-B14F-4D97-AF65-F5344CB8AC3E}">
        <p14:creationId xmlns:p14="http://schemas.microsoft.com/office/powerpoint/2010/main" val="28766082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fontScale="92500" lnSpcReduction="10000"/>
          </a:bodyPr>
          <a:lstStyle/>
          <a:p>
            <a:pPr algn="l"/>
            <a:r>
              <a:rPr lang="pt-BR" sz="4000" b="1" i="0" u="none" strike="noStrike" baseline="0" dirty="0">
                <a:latin typeface="F1"/>
              </a:rPr>
              <a:t>O golfo esplêndido, o casario praiano e o constante espetáculo do Vesúvio, com o penacho de fumo a perder-se no firmamento, constituíam motivos de longas e minuciosas indagações.</a:t>
            </a:r>
          </a:p>
          <a:p>
            <a:pPr algn="l"/>
            <a:r>
              <a:rPr lang="pt-BR" sz="4000" b="1" i="0" u="none" strike="noStrike" baseline="0" dirty="0">
                <a:latin typeface="F1"/>
              </a:rPr>
              <a:t>Lívia, apesar da cegueira física, não cabia em si de esperança.</a:t>
            </a:r>
          </a:p>
          <a:p>
            <a:pPr algn="l"/>
            <a:r>
              <a:rPr lang="pt-BR" sz="4000" b="1" i="0" u="none" strike="noStrike" baseline="0" dirty="0">
                <a:latin typeface="F1"/>
              </a:rPr>
              <a:t>Domícia, a esposa do benfeitor, recebeu-a, de coração aberto, e, após uma semana de recuperação das forças, entrou em boa forma no trabalho.</a:t>
            </a:r>
            <a:endParaRPr lang="pt-BR" sz="400000" b="1" i="0" u="none" strike="noStrike" baseline="0" dirty="0">
              <a:latin typeface="F1"/>
            </a:endParaRPr>
          </a:p>
        </p:txBody>
      </p:sp>
    </p:spTree>
    <p:extLst>
      <p:ext uri="{BB962C8B-B14F-4D97-AF65-F5344CB8AC3E}">
        <p14:creationId xmlns:p14="http://schemas.microsoft.com/office/powerpoint/2010/main" val="4550533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lnSpcReduction="10000"/>
          </a:bodyPr>
          <a:lstStyle/>
          <a:p>
            <a:pPr algn="l"/>
            <a:r>
              <a:rPr lang="pt-BR" sz="4400" b="1" i="0" u="none" strike="noStrike" baseline="0" dirty="0">
                <a:latin typeface="F1"/>
              </a:rPr>
              <a:t>A propriedade erguia-se em rua movimentada e arborizada, sendo objeto de grande interesse público.</a:t>
            </a:r>
          </a:p>
          <a:p>
            <a:pPr algn="l"/>
            <a:r>
              <a:rPr lang="pt-BR" sz="4400" b="1" i="0" u="none" strike="noStrike" baseline="0" dirty="0">
                <a:latin typeface="F1"/>
              </a:rPr>
              <a:t>Qual acontecia em quase todas as antigas cidades, o trigo entrava puro no estabelecimento e aí era convenientemente transformado em farinha para a manufatura do pão.</a:t>
            </a:r>
            <a:endParaRPr lang="pt-BR" sz="400000" b="1" i="0" u="none" strike="noStrike" baseline="0" dirty="0">
              <a:latin typeface="F1"/>
            </a:endParaRPr>
          </a:p>
        </p:txBody>
      </p:sp>
    </p:spTree>
    <p:extLst>
      <p:ext uri="{BB962C8B-B14F-4D97-AF65-F5344CB8AC3E}">
        <p14:creationId xmlns:p14="http://schemas.microsoft.com/office/powerpoint/2010/main" val="15919406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400" b="1" i="0" u="none" strike="noStrike" baseline="0" dirty="0">
                <a:latin typeface="F1"/>
              </a:rPr>
              <a:t>Ao lado de </a:t>
            </a:r>
            <a:r>
              <a:rPr lang="pt-BR" sz="4400" b="1" i="0" u="none" strike="noStrike" baseline="0" dirty="0" err="1">
                <a:latin typeface="F1"/>
              </a:rPr>
              <a:t>Ponciana</a:t>
            </a:r>
            <a:r>
              <a:rPr lang="pt-BR" sz="4400" b="1" i="0" u="none" strike="noStrike" baseline="0" dirty="0">
                <a:latin typeface="F1"/>
              </a:rPr>
              <a:t>, a filha de Basílio incumbia-se da mó. A princípio, o trabalho se lhe figurou excessivamente pesado, mas Lívia, rendendo graças a Jesus por haver encontrado algo com que ocupar a mente atribulada, procurou adaptar-se, cantando, ao novo gênero de obrigações.</a:t>
            </a:r>
            <a:endParaRPr lang="pt-BR" sz="400000" b="1" i="0" u="none" strike="noStrike" baseline="0" dirty="0">
              <a:latin typeface="F1"/>
            </a:endParaRPr>
          </a:p>
        </p:txBody>
      </p:sp>
    </p:spTree>
    <p:extLst>
      <p:ext uri="{BB962C8B-B14F-4D97-AF65-F5344CB8AC3E}">
        <p14:creationId xmlns:p14="http://schemas.microsoft.com/office/powerpoint/2010/main" val="12768916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000" b="1" i="0" u="none" strike="noStrike" baseline="0" dirty="0">
                <a:latin typeface="F1"/>
              </a:rPr>
              <a:t>Na primeira noite, recolheu-se, fatigada, ao quarto singelo que Domícia reservara para ela e o pequeno, e Celso, que se sentia realmente como seu filhinho, contrariado ao vê-la abatida, comentou o novo tipo de luta, perguntando:</a:t>
            </a:r>
          </a:p>
          <a:p>
            <a:pPr algn="l"/>
            <a:r>
              <a:rPr lang="pt-BR" sz="4000" b="1" i="0" u="none" strike="noStrike" baseline="0" dirty="0">
                <a:latin typeface="F1"/>
              </a:rPr>
              <a:t>— Mãezinha, porque tanto trabalho? Não seria melhor tomar o nosso alaúde e ganhar dinheiro das pessoas que passam nas ruas?</a:t>
            </a:r>
            <a:endParaRPr lang="pt-BR" sz="400000" b="1" i="0" u="none" strike="noStrike" baseline="0" dirty="0">
              <a:latin typeface="F1"/>
            </a:endParaRPr>
          </a:p>
        </p:txBody>
      </p:sp>
    </p:spTree>
    <p:extLst>
      <p:ext uri="{BB962C8B-B14F-4D97-AF65-F5344CB8AC3E}">
        <p14:creationId xmlns:p14="http://schemas.microsoft.com/office/powerpoint/2010/main" val="29548168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3600" b="1" i="0" u="none" strike="noStrike" baseline="0" dirty="0">
                <a:latin typeface="F1"/>
              </a:rPr>
              <a:t>— Não, meu filho, O serviço é o único meio através do qual podemos extravasar as riquezas do coração, no engrandecimento da vida. Amas a Jesus e desejas servi-lo?</a:t>
            </a:r>
          </a:p>
          <a:p>
            <a:pPr algn="l"/>
            <a:r>
              <a:rPr lang="pt-BR" sz="3600" b="1" i="0" u="none" strike="noStrike" baseline="0" dirty="0">
                <a:latin typeface="F1"/>
              </a:rPr>
              <a:t>— Sim, sim.</a:t>
            </a:r>
          </a:p>
          <a:p>
            <a:pPr algn="l"/>
            <a:r>
              <a:rPr lang="pt-BR" sz="3600" b="1" i="0" u="none" strike="noStrike" baseline="0" dirty="0">
                <a:latin typeface="F1"/>
              </a:rPr>
              <a:t>— Então, é indispensável saibamos cooperar com ele, disputando para nós a satisfação de fazer o mais difícil. Se todos procurarmos a alegria de colher, quem se incumbirá do sacrifício de plantar?</a:t>
            </a:r>
            <a:endParaRPr lang="pt-BR" sz="400000" b="1" i="0" u="none" strike="noStrike" baseline="0" dirty="0">
              <a:latin typeface="F1"/>
            </a:endParaRPr>
          </a:p>
        </p:txBody>
      </p:sp>
    </p:spTree>
    <p:extLst>
      <p:ext uri="{BB962C8B-B14F-4D97-AF65-F5344CB8AC3E}">
        <p14:creationId xmlns:p14="http://schemas.microsoft.com/office/powerpoint/2010/main" val="3009759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lnSpcReduction="10000"/>
          </a:bodyPr>
          <a:lstStyle/>
          <a:p>
            <a:pPr algn="l"/>
            <a:r>
              <a:rPr lang="pt-BR" sz="3600" b="1" i="0" u="none" strike="noStrike" baseline="0" dirty="0">
                <a:latin typeface="F1"/>
              </a:rPr>
              <a:t>Feita a apresentação, abraçaram-se ambas.</a:t>
            </a:r>
          </a:p>
          <a:p>
            <a:pPr algn="l"/>
            <a:r>
              <a:rPr lang="pt-BR" sz="3600" b="1" i="0" u="none" strike="noStrike" baseline="0" dirty="0">
                <a:latin typeface="F1"/>
              </a:rPr>
              <a:t>Hortênsia </a:t>
            </a:r>
            <a:r>
              <a:rPr lang="pt-BR" sz="3600" b="1" i="0" u="none" strike="noStrike" baseline="0" dirty="0" err="1">
                <a:latin typeface="F1"/>
              </a:rPr>
              <a:t>Vipsânia</a:t>
            </a:r>
            <a:r>
              <a:rPr lang="pt-BR" sz="3600" b="1" i="0" u="none" strike="noStrike" baseline="0" dirty="0">
                <a:latin typeface="F1"/>
              </a:rPr>
              <a:t>, a genitora de Celso, biografou-se em frases rápidas. Era viúva de Tércio Avelino, um miliciano que morrera sem honras, deixando-lhe o filhinho único nos braços. O marido falecera em Siracusa, onde residiam desde a transferência de Roma; todavia, tão angustiosa se lhe tornara a vida, na grande cidade, que, enfraquecida e derrotada, resolvera experimentar a permanência em </a:t>
            </a:r>
            <a:r>
              <a:rPr lang="pt-BR" sz="3600" b="1" i="0" u="none" strike="noStrike" baseline="0" dirty="0" err="1">
                <a:latin typeface="F1"/>
              </a:rPr>
              <a:t>Drépano</a:t>
            </a:r>
            <a:r>
              <a:rPr lang="pt-BR" sz="3600" b="1" i="0" u="none" strike="noStrike" baseline="0" dirty="0">
                <a:latin typeface="F1"/>
              </a:rPr>
              <a:t>, onde conseguia manter-se com menos dificuldade.</a:t>
            </a:r>
            <a:endParaRPr lang="pt-BR" sz="400000" b="1" i="0" u="none" strike="noStrike" baseline="0" dirty="0">
              <a:latin typeface="F1"/>
            </a:endParaRPr>
          </a:p>
        </p:txBody>
      </p:sp>
    </p:spTree>
    <p:extLst>
      <p:ext uri="{BB962C8B-B14F-4D97-AF65-F5344CB8AC3E}">
        <p14:creationId xmlns:p14="http://schemas.microsoft.com/office/powerpoint/2010/main" val="11107192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fontScale="92500" lnSpcReduction="10000"/>
          </a:bodyPr>
          <a:lstStyle/>
          <a:p>
            <a:pPr algn="l"/>
            <a:r>
              <a:rPr lang="pt-BR" sz="3600" b="1" i="0" u="none" strike="noStrike" baseline="0" dirty="0">
                <a:latin typeface="F1"/>
              </a:rPr>
              <a:t>Revelando, porém, o cérebro infantil distanciado das questões filosóficas, Celso continuava, indagando:</a:t>
            </a:r>
          </a:p>
          <a:p>
            <a:pPr algn="l"/>
            <a:r>
              <a:rPr lang="pt-BR" sz="3600" b="1" i="0" u="none" strike="noStrike" baseline="0" dirty="0">
                <a:latin typeface="F1"/>
              </a:rPr>
              <a:t>— Onde está Jesus, mãezinha?</a:t>
            </a:r>
          </a:p>
          <a:p>
            <a:pPr algn="l"/>
            <a:r>
              <a:rPr lang="pt-BR" sz="3600" b="1" i="0" u="none" strike="noStrike" baseline="0" dirty="0">
                <a:latin typeface="F1"/>
              </a:rPr>
              <a:t>— Segue-nos, passo a passo, meu filho. Sabe quando nos esforçamos por imitá-lo e conhece-nos as faltas e fraquezas. Assim como o Sol nos envia do céu a sua luz, fazendo-se presente, de maneira constante, em nossa estrada, também o Senhor é o divino Sol de nossas almas, a iluminar-nos por dentro, despertando-nos para o bem e guiando-nos à vida imortal.</a:t>
            </a:r>
            <a:endParaRPr lang="pt-BR" sz="400000" b="1" i="0" u="none" strike="noStrike" baseline="0" dirty="0">
              <a:latin typeface="F1"/>
            </a:endParaRPr>
          </a:p>
        </p:txBody>
      </p:sp>
    </p:spTree>
    <p:extLst>
      <p:ext uri="{BB962C8B-B14F-4D97-AF65-F5344CB8AC3E}">
        <p14:creationId xmlns:p14="http://schemas.microsoft.com/office/powerpoint/2010/main" val="6682040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fontScale="92500" lnSpcReduction="20000"/>
          </a:bodyPr>
          <a:lstStyle/>
          <a:p>
            <a:pPr algn="l"/>
            <a:r>
              <a:rPr lang="pt-BR" sz="3600" b="1" i="0" u="none" strike="noStrike" baseline="0" dirty="0">
                <a:latin typeface="F1"/>
              </a:rPr>
              <a:t>— Minha mãezinha Hortênsia dizia que ele era o maior amigo das crianças. </a:t>
            </a:r>
          </a:p>
          <a:p>
            <a:pPr algn="l"/>
            <a:r>
              <a:rPr lang="pt-BR" sz="3600" b="1" i="0" u="none" strike="noStrike" baseline="0" dirty="0">
                <a:latin typeface="F1"/>
              </a:rPr>
              <a:t>— Era e é, ainda e sempre — acrescentou Lívia, carinhosa —; Jesus confia nas crianças, esperando que elas cresçam para a glória da bondade e da paz, a fim de que o mundo se transforme em Reino de Deus. </a:t>
            </a:r>
          </a:p>
          <a:p>
            <a:pPr algn="l"/>
            <a:r>
              <a:rPr lang="pt-BR" sz="3600" b="1" i="0" u="none" strike="noStrike" baseline="0" dirty="0">
                <a:latin typeface="F1"/>
              </a:rPr>
              <a:t>Quinto Celso abraçou a mãezinha espiritual, com mais ternura, sentou-se e recitou pequena oração de louvor e reconhecimento ao Divino Mestre e, logo após, segurando a destra de Livia, adormeceu com a despreocupação de um pássaro feliz.</a:t>
            </a:r>
            <a:endParaRPr lang="pt-BR" sz="400000" b="1" i="0" u="none" strike="noStrike" baseline="0" dirty="0">
              <a:latin typeface="F1"/>
            </a:endParaRPr>
          </a:p>
        </p:txBody>
      </p:sp>
    </p:spTree>
    <p:extLst>
      <p:ext uri="{BB962C8B-B14F-4D97-AF65-F5344CB8AC3E}">
        <p14:creationId xmlns:p14="http://schemas.microsoft.com/office/powerpoint/2010/main" val="33194800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lnSpcReduction="10000"/>
          </a:bodyPr>
          <a:lstStyle/>
          <a:p>
            <a:pPr algn="l"/>
            <a:r>
              <a:rPr lang="pt-BR" sz="4000" b="1" i="0" u="none" strike="noStrike" baseline="0" dirty="0">
                <a:latin typeface="F1"/>
              </a:rPr>
              <a:t>A filha de Basílio, depois de tatear, agasalhando o menino, prosseguiu velando, pela noite a dentro.</a:t>
            </a:r>
          </a:p>
          <a:p>
            <a:pPr algn="l"/>
            <a:r>
              <a:rPr lang="pt-BR" sz="4000" b="1" i="0" u="none" strike="noStrike" baseline="0" dirty="0">
                <a:latin typeface="F1"/>
              </a:rPr>
              <a:t>Por que insondáveis desígnios fora parar naquela casa com uma criança que lhe não pertencia pelos laços consanguíneos? Por que misteriosas determinações do Senhor fora trazida à Sicília e da Sicília a </a:t>
            </a:r>
            <a:r>
              <a:rPr lang="pt-BR" sz="4000" b="1" i="0" u="none" strike="noStrike" baseline="0" dirty="0" err="1">
                <a:latin typeface="F1"/>
              </a:rPr>
              <a:t>Neápolis</a:t>
            </a:r>
            <a:r>
              <a:rPr lang="pt-BR" sz="4000" b="1" i="0" u="none" strike="noStrike" baseline="0" dirty="0">
                <a:latin typeface="F1"/>
              </a:rPr>
              <a:t>, onde a vida lhe surgia inteiramente nova? Onde estariam </a:t>
            </a:r>
            <a:r>
              <a:rPr lang="pt-BR" sz="4000" b="1" i="0" u="none" strike="noStrike" baseline="0" dirty="0" err="1">
                <a:latin typeface="F1"/>
              </a:rPr>
              <a:t>Taciano</a:t>
            </a:r>
            <a:r>
              <a:rPr lang="pt-BR" sz="4000" b="1" i="0" u="none" strike="noStrike" baseline="0" dirty="0">
                <a:latin typeface="F1"/>
              </a:rPr>
              <a:t> e Blandina que supunha nunca mais encontrar?</a:t>
            </a:r>
            <a:endParaRPr lang="pt-BR" sz="400000" b="1" i="0" u="none" strike="noStrike" baseline="0" dirty="0">
              <a:latin typeface="F1"/>
            </a:endParaRPr>
          </a:p>
        </p:txBody>
      </p:sp>
    </p:spTree>
    <p:extLst>
      <p:ext uri="{BB962C8B-B14F-4D97-AF65-F5344CB8AC3E}">
        <p14:creationId xmlns:p14="http://schemas.microsoft.com/office/powerpoint/2010/main" val="13478716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lnSpcReduction="10000"/>
          </a:bodyPr>
          <a:lstStyle/>
          <a:p>
            <a:pPr algn="l"/>
            <a:r>
              <a:rPr lang="pt-BR" sz="6000" b="1" i="0" u="none" strike="noStrike" baseline="0" dirty="0">
                <a:latin typeface="F1"/>
              </a:rPr>
              <a:t>Lívia recordou, um a um, os dias difíceis que vinha atravessando, desde a separação do velho pai, e rendeu graças a Jesus por haver encontrado aquele pouso de reconforto e paz.</a:t>
            </a:r>
            <a:endParaRPr lang="pt-BR" sz="400000" b="1" i="0" u="none" strike="noStrike" baseline="0" dirty="0">
              <a:latin typeface="F1"/>
            </a:endParaRPr>
          </a:p>
        </p:txBody>
      </p:sp>
    </p:spTree>
    <p:extLst>
      <p:ext uri="{BB962C8B-B14F-4D97-AF65-F5344CB8AC3E}">
        <p14:creationId xmlns:p14="http://schemas.microsoft.com/office/powerpoint/2010/main" val="15585135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lnSpcReduction="10000"/>
          </a:bodyPr>
          <a:lstStyle/>
          <a:p>
            <a:pPr algn="l"/>
            <a:r>
              <a:rPr lang="pt-BR" sz="4800" b="1" i="0" u="none" strike="noStrike" baseline="0" dirty="0">
                <a:latin typeface="F1"/>
              </a:rPr>
              <a:t>Acariciou o pequeno que ressonava, placidamente, e rogou a bênção do Céu para ambos, sentindo-se quase feliz, mas ignorando que o convívio de Hortênsia lhe havia transmitido as sementes de nova dor, com que ela, devagar, caminharia para a morte.</a:t>
            </a:r>
            <a:endParaRPr lang="pt-BR" sz="400000" b="1" i="0" u="none" strike="noStrike" baseline="0" dirty="0">
              <a:latin typeface="F1"/>
            </a:endParaRPr>
          </a:p>
        </p:txBody>
      </p:sp>
    </p:spTree>
    <p:extLst>
      <p:ext uri="{BB962C8B-B14F-4D97-AF65-F5344CB8AC3E}">
        <p14:creationId xmlns:p14="http://schemas.microsoft.com/office/powerpoint/2010/main" val="33693209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lnSpcReduction="10000"/>
          </a:bodyPr>
          <a:lstStyle/>
          <a:p>
            <a:pPr algn="l"/>
            <a:r>
              <a:rPr lang="pt-BR" sz="4000" b="1" i="0" u="none" strike="noStrike" baseline="0" dirty="0">
                <a:latin typeface="F1"/>
              </a:rPr>
              <a:t>[...] — Amigo, por obséquio, podereis algo informar-me sobre a música que ouvimos em vossa propriedade?</a:t>
            </a:r>
          </a:p>
          <a:p>
            <a:pPr algn="l"/>
            <a:r>
              <a:rPr lang="pt-BR" sz="4000" b="1" i="0" u="none" strike="noStrike" baseline="0" dirty="0">
                <a:latin typeface="F1"/>
              </a:rPr>
              <a:t>O interpelado sorriu, bondoso, e esclareceu:</a:t>
            </a:r>
          </a:p>
          <a:p>
            <a:pPr algn="l"/>
            <a:r>
              <a:rPr lang="pt-BR" sz="4000" b="1" i="0" u="none" strike="noStrike" baseline="0" dirty="0">
                <a:latin typeface="F1"/>
              </a:rPr>
              <a:t>— Ilustre senhor, a voz é de um menino que canta para uma pobre mãe que agoniza.</a:t>
            </a:r>
          </a:p>
          <a:p>
            <a:pPr algn="l"/>
            <a:r>
              <a:rPr lang="pt-BR" sz="4000" b="1" i="0" u="none" strike="noStrike" baseline="0" dirty="0">
                <a:latin typeface="F1"/>
              </a:rPr>
              <a:t>— Quem é essa mulher? — indagou </a:t>
            </a:r>
            <a:r>
              <a:rPr lang="pt-BR" sz="4000" b="1" i="0" u="none" strike="noStrike" baseline="0" dirty="0" err="1">
                <a:latin typeface="F1"/>
              </a:rPr>
              <a:t>Taciano</a:t>
            </a:r>
            <a:r>
              <a:rPr lang="pt-BR" sz="4000" b="1" i="0" u="none" strike="noStrike" baseline="0" dirty="0">
                <a:latin typeface="F1"/>
              </a:rPr>
              <a:t>, com ansiedade.</a:t>
            </a:r>
            <a:endParaRPr lang="pt-BR" sz="400000" b="1" i="0" u="none" strike="noStrike" baseline="0" dirty="0">
              <a:latin typeface="F1"/>
            </a:endParaRPr>
          </a:p>
        </p:txBody>
      </p:sp>
    </p:spTree>
    <p:extLst>
      <p:ext uri="{BB962C8B-B14F-4D97-AF65-F5344CB8AC3E}">
        <p14:creationId xmlns:p14="http://schemas.microsoft.com/office/powerpoint/2010/main" val="35789936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fontScale="92500"/>
          </a:bodyPr>
          <a:lstStyle/>
          <a:p>
            <a:pPr algn="l"/>
            <a:r>
              <a:rPr lang="pt-BR" sz="4000" b="1" i="0" u="none" strike="noStrike" baseline="0" dirty="0">
                <a:latin typeface="F1"/>
              </a:rPr>
              <a:t>— É uma servidora cega que permanece em nossa casa, há três anos, e que, faz meses, acamou-se, absorvida pela peste de longa duração. Agora, está no fim..</a:t>
            </a:r>
          </a:p>
          <a:p>
            <a:pPr algn="l"/>
            <a:r>
              <a:rPr lang="pt-BR" sz="4000" b="1" i="0" u="none" strike="noStrike" baseline="0" dirty="0">
                <a:latin typeface="F1"/>
              </a:rPr>
              <a:t>De semblante marmóreo, o patrício tomou a pequena mão da filha e pediu acesso ao local em que a doente se demorava.</a:t>
            </a:r>
          </a:p>
          <a:p>
            <a:pPr algn="l"/>
            <a:r>
              <a:rPr lang="pt-BR" sz="4000" b="1" i="0" u="none" strike="noStrike" baseline="0" dirty="0">
                <a:latin typeface="F1"/>
              </a:rPr>
              <a:t>Ante aquele olhar suplicante e sincero, Agripa não vacilou.</a:t>
            </a:r>
            <a:endParaRPr lang="pt-BR" sz="400000" b="1" i="0" u="none" strike="noStrike" baseline="0" dirty="0">
              <a:latin typeface="F1"/>
            </a:endParaRPr>
          </a:p>
        </p:txBody>
      </p:sp>
    </p:spTree>
    <p:extLst>
      <p:ext uri="{BB962C8B-B14F-4D97-AF65-F5344CB8AC3E}">
        <p14:creationId xmlns:p14="http://schemas.microsoft.com/office/powerpoint/2010/main" val="36456652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3600" b="1" i="0" u="none" strike="noStrike" baseline="0" dirty="0">
                <a:latin typeface="F1"/>
              </a:rPr>
              <a:t>Tomando a frente, guiou os visitantes, entre curtas aleias de arvoredo, até pequenino e arejado quarto nos fundos.</a:t>
            </a:r>
          </a:p>
          <a:p>
            <a:pPr algn="l"/>
            <a:r>
              <a:rPr lang="pt-BR" sz="3600" b="1" i="0" u="none" strike="noStrike" baseline="0" dirty="0">
                <a:latin typeface="F1"/>
              </a:rPr>
              <a:t>A janela aberta deixava escapar as notas harmoniosas de instrumento bem afinado.</a:t>
            </a:r>
          </a:p>
          <a:p>
            <a:pPr algn="l"/>
            <a:r>
              <a:rPr lang="pt-BR" sz="3600" b="1" i="0" u="none" strike="noStrike" baseline="0" dirty="0" err="1">
                <a:latin typeface="F1"/>
              </a:rPr>
              <a:t>Taciano</a:t>
            </a:r>
            <a:r>
              <a:rPr lang="pt-BR" sz="3600" b="1" i="0" u="none" strike="noStrike" baseline="0" dirty="0">
                <a:latin typeface="F1"/>
              </a:rPr>
              <a:t> atravessou a porta com o coração precipite... </a:t>
            </a:r>
          </a:p>
          <a:p>
            <a:pPr algn="l"/>
            <a:r>
              <a:rPr lang="pt-BR" sz="3600" b="1" i="0" u="none" strike="noStrike" baseline="0" dirty="0">
                <a:latin typeface="F1"/>
              </a:rPr>
              <a:t>Num quadro que jamais olvidaria, contemplou Lívia, </a:t>
            </a:r>
            <a:r>
              <a:rPr lang="pt-BR" sz="3600" b="1" i="0" u="none" strike="noStrike" baseline="0" dirty="0" err="1">
                <a:latin typeface="F1"/>
              </a:rPr>
              <a:t>semicadaverizada</a:t>
            </a:r>
            <a:r>
              <a:rPr lang="pt-BR" sz="3600" b="1" i="0" u="none" strike="noStrike" baseline="0" dirty="0">
                <a:latin typeface="F1"/>
              </a:rPr>
              <a:t>, a ouvir, ofegante, um menino simpático e humilde, que cantava com veludosa ternura.</a:t>
            </a:r>
            <a:endParaRPr lang="pt-BR" sz="400000" b="1" i="0" u="none" strike="noStrike" baseline="0" dirty="0">
              <a:latin typeface="F1"/>
            </a:endParaRPr>
          </a:p>
        </p:txBody>
      </p:sp>
    </p:spTree>
    <p:extLst>
      <p:ext uri="{BB962C8B-B14F-4D97-AF65-F5344CB8AC3E}">
        <p14:creationId xmlns:p14="http://schemas.microsoft.com/office/powerpoint/2010/main" val="16743036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400" b="1" i="0" u="none" strike="noStrike" baseline="0" dirty="0">
                <a:latin typeface="F1"/>
              </a:rPr>
              <a:t>— Lívia! — gritou, atônito.</a:t>
            </a:r>
          </a:p>
          <a:p>
            <a:pPr algn="l"/>
            <a:r>
              <a:rPr lang="pt-BR" sz="4400" b="1" i="0" u="none" strike="noStrike" baseline="0" dirty="0">
                <a:latin typeface="F1"/>
              </a:rPr>
              <a:t>— Lívia! Lívia! — repetiu Blandina, ardentemente.</a:t>
            </a:r>
          </a:p>
          <a:p>
            <a:pPr algn="l"/>
            <a:r>
              <a:rPr lang="pt-BR" sz="4400" b="1" i="0" u="none" strike="noStrike" baseline="0" dirty="0">
                <a:latin typeface="F1"/>
              </a:rPr>
              <a:t>A enferma esboçou inexprimível sorriso no semblante calmo e estendeu as mãos, murmurando entre lágrimas:</a:t>
            </a:r>
          </a:p>
          <a:p>
            <a:pPr algn="l"/>
            <a:r>
              <a:rPr lang="pt-BR" sz="4400" b="1" i="0" u="none" strike="noStrike" baseline="0" dirty="0">
                <a:latin typeface="F1"/>
              </a:rPr>
              <a:t>— Enfim!... enfim!...</a:t>
            </a:r>
            <a:endParaRPr lang="pt-BR" sz="400000" b="1" i="0" u="none" strike="noStrike" baseline="0" dirty="0">
              <a:latin typeface="F1"/>
            </a:endParaRPr>
          </a:p>
        </p:txBody>
      </p:sp>
    </p:spTree>
    <p:extLst>
      <p:ext uri="{BB962C8B-B14F-4D97-AF65-F5344CB8AC3E}">
        <p14:creationId xmlns:p14="http://schemas.microsoft.com/office/powerpoint/2010/main" val="22852861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lnSpcReduction="10000"/>
          </a:bodyPr>
          <a:lstStyle/>
          <a:p>
            <a:pPr algn="l"/>
            <a:r>
              <a:rPr lang="pt-BR" sz="4400" b="1" i="0" u="none" strike="noStrike" baseline="0" dirty="0">
                <a:latin typeface="F1"/>
              </a:rPr>
              <a:t>O patrício fixou, consternado, os restos ainda vivos da mulher que ele amara e a cuja afeição se dedicara com fraternal ternura. Os olhos apagados imprimiam amarga vaguidade ao rosto triste, que mais se assemelhava, agora, a delicada máscara de marfim, emoldurada pelos bastos fios negros da cabeleira que não se modificara.</a:t>
            </a:r>
            <a:endParaRPr lang="pt-BR" sz="400000" b="1" i="0" u="none" strike="noStrike" baseline="0" dirty="0">
              <a:latin typeface="F1"/>
            </a:endParaRPr>
          </a:p>
        </p:txBody>
      </p:sp>
    </p:spTree>
    <p:extLst>
      <p:ext uri="{BB962C8B-B14F-4D97-AF65-F5344CB8AC3E}">
        <p14:creationId xmlns:p14="http://schemas.microsoft.com/office/powerpoint/2010/main" val="4293376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lnSpcReduction="10000"/>
          </a:bodyPr>
          <a:lstStyle/>
          <a:p>
            <a:pPr algn="l"/>
            <a:r>
              <a:rPr lang="pt-BR" sz="4800" b="1" i="0" u="none" strike="noStrike" baseline="0" dirty="0">
                <a:latin typeface="F1"/>
              </a:rPr>
              <a:t>Lutara intensivamente, fabricando guloseimas para vender, no entanto, adquirira a pertinaz enfermidade que a minava devagarinho... Sitiada pela miséria, ensinara o filho a tanger imperfeitamente o alaúde, de modo a recorrerem à caridade pública.</a:t>
            </a:r>
            <a:endParaRPr lang="pt-BR" sz="400000" b="1" i="0" u="none" strike="noStrike" baseline="0" dirty="0">
              <a:latin typeface="F1"/>
            </a:endParaRPr>
          </a:p>
        </p:txBody>
      </p:sp>
    </p:spTree>
    <p:extLst>
      <p:ext uri="{BB962C8B-B14F-4D97-AF65-F5344CB8AC3E}">
        <p14:creationId xmlns:p14="http://schemas.microsoft.com/office/powerpoint/2010/main" val="9284433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lnSpcReduction="10000"/>
          </a:bodyPr>
          <a:lstStyle/>
          <a:p>
            <a:pPr algn="l"/>
            <a:r>
              <a:rPr lang="pt-BR" sz="4400" b="1" i="0" u="none" strike="noStrike" baseline="0" dirty="0">
                <a:latin typeface="F1"/>
              </a:rPr>
              <a:t>Enquanto Blandina se inclinava, carinhosa, para o leito, ele quis clamar a revolta que lhe lanceava o coração, mas pesada nuvem de dor </a:t>
            </a:r>
            <a:r>
              <a:rPr lang="pt-BR" sz="4400" b="1" i="0" u="none" strike="noStrike" baseline="0" dirty="0" err="1">
                <a:latin typeface="F1"/>
              </a:rPr>
              <a:t>constringia-lhe</a:t>
            </a:r>
            <a:r>
              <a:rPr lang="pt-BR" sz="4400" b="1" i="0" u="none" strike="noStrike" baseline="0" dirty="0">
                <a:latin typeface="F1"/>
              </a:rPr>
              <a:t> a garganta.</a:t>
            </a:r>
          </a:p>
          <a:p>
            <a:pPr algn="l"/>
            <a:r>
              <a:rPr lang="pt-BR" sz="4400" b="1" i="0" u="none" strike="noStrike" baseline="0" dirty="0">
                <a:latin typeface="F1"/>
              </a:rPr>
              <a:t>Lívia adivinhou-lhe a angústia e, tendo assinalado a presença de Agripa, ensaiou uma apresentação que pudesse aliviar a tensão do momento.</a:t>
            </a:r>
            <a:endParaRPr lang="pt-BR" sz="400000" b="1" i="0" u="none" strike="noStrike" baseline="0" dirty="0">
              <a:latin typeface="F1"/>
            </a:endParaRPr>
          </a:p>
        </p:txBody>
      </p:sp>
    </p:spTree>
    <p:extLst>
      <p:ext uri="{BB962C8B-B14F-4D97-AF65-F5344CB8AC3E}">
        <p14:creationId xmlns:p14="http://schemas.microsoft.com/office/powerpoint/2010/main" val="39119639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fontScale="92500"/>
          </a:bodyPr>
          <a:lstStyle/>
          <a:p>
            <a:pPr algn="l"/>
            <a:r>
              <a:rPr lang="pt-BR" sz="4000" b="1" i="0" u="none" strike="noStrike" baseline="0" dirty="0">
                <a:latin typeface="F1"/>
              </a:rPr>
              <a:t>— Senhor Lúcio — exclamou —, eis os amigos que esperei tanto tempo...</a:t>
            </a:r>
          </a:p>
          <a:p>
            <a:pPr algn="l"/>
            <a:r>
              <a:rPr lang="pt-BR" sz="4000" b="1" i="0" u="none" strike="noStrike" baseline="0" dirty="0">
                <a:latin typeface="F1"/>
              </a:rPr>
              <a:t>Deus não permitiu que eu morresse sem abraçá-los pela última vez... Quinto Celso terá, doravante, nova família...</a:t>
            </a:r>
          </a:p>
          <a:p>
            <a:pPr algn="l"/>
            <a:r>
              <a:rPr lang="pt-BR" sz="4000" b="1" i="0" u="none" strike="noStrike" baseline="0" dirty="0">
                <a:latin typeface="F1"/>
              </a:rPr>
              <a:t>O dono da casa saudou </a:t>
            </a:r>
            <a:r>
              <a:rPr lang="pt-BR" sz="4000" b="1" i="0" u="none" strike="noStrike" baseline="0" dirty="0" err="1">
                <a:latin typeface="F1"/>
              </a:rPr>
              <a:t>Taciano</a:t>
            </a:r>
            <a:r>
              <a:rPr lang="pt-BR" sz="4000" b="1" i="0" u="none" strike="noStrike" baseline="0" dirty="0">
                <a:latin typeface="F1"/>
              </a:rPr>
              <a:t> e Blandina e, percebendo que o grupo desejava maior intimidade, retirou-se, cortês, prometendo regressar com Domícia, em breve tempo.</a:t>
            </a:r>
            <a:endParaRPr lang="pt-BR" sz="400000" b="1" i="0" u="none" strike="noStrike" baseline="0" dirty="0">
              <a:latin typeface="F1"/>
            </a:endParaRPr>
          </a:p>
        </p:txBody>
      </p:sp>
    </p:spTree>
    <p:extLst>
      <p:ext uri="{BB962C8B-B14F-4D97-AF65-F5344CB8AC3E}">
        <p14:creationId xmlns:p14="http://schemas.microsoft.com/office/powerpoint/2010/main" val="8969893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800" b="1" i="0" u="none" strike="noStrike" baseline="0" dirty="0">
                <a:latin typeface="F1"/>
              </a:rPr>
              <a:t>Foi então que o filho de Varro começou a gemer, estranhamente, como se trouxesse uma fera oculta no tórax, a soltar medonhos rugidos... E porque Lívia o concitasse à conformação e à serenidade, explodiu em voz gritante e plangente:</a:t>
            </a:r>
            <a:endParaRPr lang="pt-BR" sz="400000" b="1" i="0" u="none" strike="noStrike" baseline="0" dirty="0">
              <a:latin typeface="F1"/>
            </a:endParaRPr>
          </a:p>
        </p:txBody>
      </p:sp>
    </p:spTree>
    <p:extLst>
      <p:ext uri="{BB962C8B-B14F-4D97-AF65-F5344CB8AC3E}">
        <p14:creationId xmlns:p14="http://schemas.microsoft.com/office/powerpoint/2010/main" val="20718988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400" b="1" i="0" u="none" strike="noStrike" baseline="0" dirty="0">
                <a:latin typeface="F1"/>
              </a:rPr>
              <a:t>— Porque reencontrar-te, assim, no terrível instante do adeus? Ai de mim!... Sou um réprobo sob a férrea mão dos gênios infernais! Sou como a tempestade que passa, uivando entre ruínas... Tudo me falhou. Por que me prendi, deste modo, aos deuses sinistros? Da felicidade só encontrei fumegantes restos...</a:t>
            </a:r>
            <a:endParaRPr lang="pt-BR" sz="400000" b="1" i="0" u="none" strike="noStrike" baseline="0" dirty="0">
              <a:latin typeface="F1"/>
            </a:endParaRPr>
          </a:p>
        </p:txBody>
      </p:sp>
    </p:spTree>
    <p:extLst>
      <p:ext uri="{BB962C8B-B14F-4D97-AF65-F5344CB8AC3E}">
        <p14:creationId xmlns:p14="http://schemas.microsoft.com/office/powerpoint/2010/main" val="40865689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000" b="1" i="0" u="none" strike="noStrike" baseline="0" dirty="0">
                <a:latin typeface="F1"/>
              </a:rPr>
              <a:t>Tentei caminhar no mundo com o desassombro dos meus antepassados e agir sempre segundo o que as tradições me ensinaram de mais puro, mas todas as provações me aguardavam, ludibriando os meus anseios... Sou um fantasma de mim mesmo! Desconheço-me!... A morte rondou-me todos os passos... Sou um vencido que a vida constrange a marchar entre os próprios ídolos quebrados!...</a:t>
            </a:r>
            <a:endParaRPr lang="pt-BR" sz="400000" b="1" i="0" u="none" strike="noStrike" baseline="0" dirty="0">
              <a:latin typeface="F1"/>
            </a:endParaRPr>
          </a:p>
        </p:txBody>
      </p:sp>
    </p:spTree>
    <p:extLst>
      <p:ext uri="{BB962C8B-B14F-4D97-AF65-F5344CB8AC3E}">
        <p14:creationId xmlns:p14="http://schemas.microsoft.com/office/powerpoint/2010/main" val="30251829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fontScale="92500" lnSpcReduction="10000"/>
          </a:bodyPr>
          <a:lstStyle/>
          <a:p>
            <a:pPr algn="l"/>
            <a:r>
              <a:rPr lang="pt-BR" sz="3600" b="1" i="0" u="none" strike="noStrike" baseline="0" dirty="0">
                <a:latin typeface="F1"/>
              </a:rPr>
              <a:t>Interrompeu-se o genro de </a:t>
            </a:r>
            <a:r>
              <a:rPr lang="pt-BR" sz="3600" b="1" i="0" u="none" strike="noStrike" baseline="0" dirty="0" err="1">
                <a:latin typeface="F1"/>
              </a:rPr>
              <a:t>Vetúrio</a:t>
            </a:r>
            <a:r>
              <a:rPr lang="pt-BR" sz="3600" b="1" i="0" u="none" strike="noStrike" baseline="0" dirty="0">
                <a:latin typeface="F1"/>
              </a:rPr>
              <a:t> sufocado nas lágrimas copiosas que lhe corriam pela face.</a:t>
            </a:r>
          </a:p>
          <a:p>
            <a:pPr algn="l"/>
            <a:r>
              <a:rPr lang="pt-BR" sz="3600" b="1" i="0" u="none" strike="noStrike" baseline="0" dirty="0">
                <a:latin typeface="F1"/>
              </a:rPr>
              <a:t>Valendo-se do intervalo, a doente interferiu com inflexão comovedora:</a:t>
            </a:r>
          </a:p>
          <a:p>
            <a:pPr algn="l"/>
            <a:r>
              <a:rPr lang="pt-BR" sz="3600" b="1" i="0" u="none" strike="noStrike" baseline="0" dirty="0">
                <a:latin typeface="F1"/>
              </a:rPr>
              <a:t>— </a:t>
            </a:r>
            <a:r>
              <a:rPr lang="pt-BR" sz="3600" b="1" i="0" u="none" strike="noStrike" baseline="0" dirty="0" err="1">
                <a:latin typeface="F1"/>
              </a:rPr>
              <a:t>Taciano</a:t>
            </a:r>
            <a:r>
              <a:rPr lang="pt-BR" sz="3600" b="1" i="0" u="none" strike="noStrike" baseline="0" dirty="0">
                <a:latin typeface="F1"/>
              </a:rPr>
              <a:t>, por que alimentar a tormenta do coração, ante a serenidade da vida?... Queixas-te do mundo... Não seria, porém, mais acertado lamentar a nós mesmos ?... Como te renderes à blasfêmia, se possuís um corpo robusto? Por que a revolta, quando as atividades de cada dia podem contar com os teus braços livres?...</a:t>
            </a:r>
            <a:endParaRPr lang="pt-BR" sz="400000" b="1" i="0" u="none" strike="noStrike" baseline="0" dirty="0">
              <a:latin typeface="F1"/>
            </a:endParaRPr>
          </a:p>
        </p:txBody>
      </p:sp>
    </p:spTree>
    <p:extLst>
      <p:ext uri="{BB962C8B-B14F-4D97-AF65-F5344CB8AC3E}">
        <p14:creationId xmlns:p14="http://schemas.microsoft.com/office/powerpoint/2010/main" val="36979187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000" b="1" i="0" u="none" strike="noStrike" baseline="0" dirty="0">
                <a:latin typeface="F1"/>
              </a:rPr>
              <a:t>Aprendi com Jesus que a luta é tão importante para a nossa alma, quanto o cinzel é precioso ao aperfeiçoamento da estátua!... Antigamente, nossos escrúpulos em família compeliam-nos a guardar a fé a distância de nossas conversações mais íntimas... Meu pai recomendava-me não te ofender as convicções... Hoje, no entanto, não sou mais a mulher que o mundo poderia fazer feliz...</a:t>
            </a:r>
            <a:endParaRPr lang="pt-BR" sz="400000" b="1" i="0" u="none" strike="noStrike" baseline="0" dirty="0">
              <a:latin typeface="F1"/>
            </a:endParaRPr>
          </a:p>
        </p:txBody>
      </p:sp>
    </p:spTree>
    <p:extLst>
      <p:ext uri="{BB962C8B-B14F-4D97-AF65-F5344CB8AC3E}">
        <p14:creationId xmlns:p14="http://schemas.microsoft.com/office/powerpoint/2010/main" val="7926140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3600" b="1" i="0" u="none" strike="noStrike" baseline="0" dirty="0">
                <a:latin typeface="F1"/>
              </a:rPr>
              <a:t>Sou apenas a irmã que se despede... Alguns meses antes de nosso encontro às margens do Ródano, encontráramos Jesus em </a:t>
            </a:r>
            <a:r>
              <a:rPr lang="pt-BR" sz="3600" b="1" i="0" u="none" strike="noStrike" baseline="0" dirty="0" err="1">
                <a:latin typeface="F1"/>
              </a:rPr>
              <a:t>Massília</a:t>
            </a:r>
            <a:r>
              <a:rPr lang="pt-BR" sz="3600" b="1" i="0" u="none" strike="noStrike" baseline="0" dirty="0">
                <a:latin typeface="F1"/>
              </a:rPr>
              <a:t>... Nossa mente modificou-se... Com ele, aprendemos que o divino amor preside à vida humana... Somos simples forasteiros na Terra!. - Nosso verdadeiro Lar brilha mais além... É necessário superar com valor os percalços da existência... Em verdade, estou cega e não ignoro que a morte se avizinha, entretanto, há uma luz a clarear-me por dentro do coração... Cristo...</a:t>
            </a:r>
            <a:endParaRPr lang="pt-BR" sz="400000" b="1" i="0" u="none" strike="noStrike" baseline="0" dirty="0">
              <a:latin typeface="F1"/>
            </a:endParaRPr>
          </a:p>
        </p:txBody>
      </p:sp>
    </p:spTree>
    <p:extLst>
      <p:ext uri="{BB962C8B-B14F-4D97-AF65-F5344CB8AC3E}">
        <p14:creationId xmlns:p14="http://schemas.microsoft.com/office/powerpoint/2010/main" val="17553714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lnSpcReduction="10000"/>
          </a:bodyPr>
          <a:lstStyle/>
          <a:p>
            <a:pPr algn="l"/>
            <a:r>
              <a:rPr lang="pt-BR" sz="4000" b="1" i="0" u="none" strike="noStrike" baseline="0" dirty="0">
                <a:latin typeface="F1"/>
              </a:rPr>
              <a:t>O interlocutor, porém, </a:t>
            </a:r>
            <a:r>
              <a:rPr lang="pt-BR" sz="4000" b="1" i="0" u="none" strike="noStrike" baseline="0" dirty="0" err="1">
                <a:latin typeface="F1"/>
              </a:rPr>
              <a:t>cortou-lhe</a:t>
            </a:r>
            <a:r>
              <a:rPr lang="pt-BR" sz="4000" b="1" i="0" u="none" strike="noStrike" baseline="0" dirty="0">
                <a:latin typeface="F1"/>
              </a:rPr>
              <a:t> a frase hesitante e bradou:</a:t>
            </a:r>
          </a:p>
          <a:p>
            <a:pPr algn="l"/>
            <a:r>
              <a:rPr lang="pt-BR" sz="4000" b="1" i="0" u="none" strike="noStrike" baseline="0" dirty="0">
                <a:latin typeface="F1"/>
              </a:rPr>
              <a:t>— Sempre a sombra desse Cristo a atravessar-me a estrada... Jovem ainda, quando descobri o amor de meu pai foi para </a:t>
            </a:r>
            <a:r>
              <a:rPr lang="pt-BR" sz="4000" b="1" i="0" u="none" strike="noStrike" baseline="0" dirty="0" err="1">
                <a:latin typeface="F1"/>
              </a:rPr>
              <a:t>verificar-lhe</a:t>
            </a:r>
            <a:r>
              <a:rPr lang="pt-BR" sz="4000" b="1" i="0" u="none" strike="noStrike" baseline="0" dirty="0">
                <a:latin typeface="F1"/>
              </a:rPr>
              <a:t> a integral rendição ao profeta judeu! Quando busquei recuperar minha mãe para o equilíbrio da inteligência, ela não se reportava a outra pessoa e morreu suspirando pela influência desse intruso...</a:t>
            </a:r>
            <a:endParaRPr lang="pt-BR" sz="400000" b="1" i="0" u="none" strike="noStrike" baseline="0" dirty="0">
              <a:latin typeface="F1"/>
            </a:endParaRPr>
          </a:p>
        </p:txBody>
      </p:sp>
    </p:spTree>
    <p:extLst>
      <p:ext uri="{BB962C8B-B14F-4D97-AF65-F5344CB8AC3E}">
        <p14:creationId xmlns:p14="http://schemas.microsoft.com/office/powerpoint/2010/main" val="178740116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lnSpcReduction="10000"/>
          </a:bodyPr>
          <a:lstStyle/>
          <a:p>
            <a:pPr algn="l"/>
            <a:r>
              <a:rPr lang="pt-BR" sz="4000" b="1" i="0" u="none" strike="noStrike" baseline="0" dirty="0">
                <a:latin typeface="F1"/>
              </a:rPr>
              <a:t>Quando procurei por Basílio, ao voltar de Roma, lembrando-lhe a afeição que me impelia ao culto da memória paternal, o companheiro a quem amei tanto imolara-se por ele... Ponho-me ao teu encalço, gasto as minhas melhores forças na reivindicação de teu carinho, mas, em te revendo, observo-te igualmente nas mãos invisíveis desse estranho Salvador  que não consigo compreender... Ó deuses infernais, que fizestes de mim?...</a:t>
            </a:r>
            <a:endParaRPr lang="pt-BR" sz="400000" b="1" i="0" u="none" strike="noStrike" baseline="0" dirty="0">
              <a:latin typeface="F1"/>
            </a:endParaRPr>
          </a:p>
        </p:txBody>
      </p:sp>
    </p:spTree>
    <p:extLst>
      <p:ext uri="{BB962C8B-B14F-4D97-AF65-F5344CB8AC3E}">
        <p14:creationId xmlns:p14="http://schemas.microsoft.com/office/powerpoint/2010/main" val="897489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6000" b="1" i="0" u="none" strike="noStrike" baseline="0" dirty="0">
                <a:latin typeface="F1"/>
              </a:rPr>
              <a:t>Sentia-se, porém, exausta. Receava morrer, de momento para outro. Por duas vezes, sofrera hemoptises inquietantes e vivia alarmada...</a:t>
            </a:r>
            <a:endParaRPr lang="pt-BR" sz="400000" b="1" i="0" u="none" strike="noStrike" baseline="0" dirty="0">
              <a:latin typeface="F1"/>
            </a:endParaRPr>
          </a:p>
        </p:txBody>
      </p:sp>
    </p:spTree>
    <p:extLst>
      <p:ext uri="{BB962C8B-B14F-4D97-AF65-F5344CB8AC3E}">
        <p14:creationId xmlns:p14="http://schemas.microsoft.com/office/powerpoint/2010/main" val="248142128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lnSpcReduction="10000"/>
          </a:bodyPr>
          <a:lstStyle/>
          <a:p>
            <a:pPr algn="l"/>
            <a:r>
              <a:rPr lang="pt-BR" sz="4000" b="1" i="0" u="none" strike="noStrike" baseline="0" dirty="0">
                <a:latin typeface="F1"/>
              </a:rPr>
              <a:t>Lívia fizera-se mais pálida.</a:t>
            </a:r>
          </a:p>
          <a:p>
            <a:pPr algn="l"/>
            <a:r>
              <a:rPr lang="pt-BR" sz="4000" b="1" i="0" u="none" strike="noStrike" baseline="0" dirty="0">
                <a:latin typeface="F1"/>
              </a:rPr>
              <a:t>Blandina tomou-lhe as mãos e ia dirigir-lhe a palavra, contudo, a enferma, com a serenidade de quem encontrara a paz, dentro de si mesma, reergueu a voz e falou, triste:</a:t>
            </a:r>
          </a:p>
          <a:p>
            <a:pPr algn="l"/>
            <a:r>
              <a:rPr lang="pt-BR" sz="4000" b="1" i="0" u="none" strike="noStrike" baseline="0" dirty="0">
                <a:latin typeface="F1"/>
              </a:rPr>
              <a:t>— É inútil a tua injustificável reação! Neste leito que me serve de cruz libertadora, tornei à convivência de muitas afeições que me precederam na morte!...</a:t>
            </a:r>
            <a:endParaRPr lang="pt-BR" sz="400000" b="1" i="0" u="none" strike="noStrike" baseline="0" dirty="0">
              <a:latin typeface="F1"/>
            </a:endParaRPr>
          </a:p>
        </p:txBody>
      </p:sp>
    </p:spTree>
    <p:extLst>
      <p:ext uri="{BB962C8B-B14F-4D97-AF65-F5344CB8AC3E}">
        <p14:creationId xmlns:p14="http://schemas.microsoft.com/office/powerpoint/2010/main" val="22899350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lnSpcReduction="10000"/>
          </a:bodyPr>
          <a:lstStyle/>
          <a:p>
            <a:pPr algn="l"/>
            <a:r>
              <a:rPr lang="pt-BR" sz="4000" b="1" i="0" u="none" strike="noStrike" baseline="0" dirty="0">
                <a:latin typeface="F1"/>
              </a:rPr>
              <a:t>Meus olhos de carne foram crestados para sempre, mas uma visão nova me enriquece a vida íntima... Vejo meu pai ao nosso lado... Abraça-me com o amor de todos os dias... E pede-te silêncio, diante das verdades que ainda não possas perceber... Afirma carinhosamente que aperfeiçoaste o cérebro na viagem dos séculos... entretanto, o teu coração, embora generoso, é uma pérola encarcerada numa caixa de bronze...</a:t>
            </a:r>
            <a:endParaRPr lang="pt-BR" sz="400000" b="1" i="0" u="none" strike="noStrike" baseline="0" dirty="0">
              <a:latin typeface="F1"/>
            </a:endParaRPr>
          </a:p>
        </p:txBody>
      </p:sp>
    </p:spTree>
    <p:extLst>
      <p:ext uri="{BB962C8B-B14F-4D97-AF65-F5344CB8AC3E}">
        <p14:creationId xmlns:p14="http://schemas.microsoft.com/office/powerpoint/2010/main" val="13160537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lnSpcReduction="10000"/>
          </a:bodyPr>
          <a:lstStyle/>
          <a:p>
            <a:pPr algn="l"/>
            <a:r>
              <a:rPr lang="pt-BR" sz="4400" b="1" i="0" u="none" strike="noStrike" baseline="0" dirty="0">
                <a:latin typeface="F1"/>
              </a:rPr>
              <a:t>O excesso de inteligência eclipsou-te a visão... Sofres, mas à maneira de um homem dementado, recusando o remédio libertador... As tuas lágrimas de rebelião espiritual acumulam densas nuvens de aflição sobre a tua própria cabeça!... Estás preso voluntariamente a ilusões que te ferem a alma... Meu pai roga-te calma e reflexão...</a:t>
            </a:r>
            <a:endParaRPr lang="pt-BR" sz="400000" b="1" i="0" u="none" strike="noStrike" baseline="0" dirty="0">
              <a:latin typeface="F1"/>
            </a:endParaRPr>
          </a:p>
        </p:txBody>
      </p:sp>
    </p:spTree>
    <p:extLst>
      <p:ext uri="{BB962C8B-B14F-4D97-AF65-F5344CB8AC3E}">
        <p14:creationId xmlns:p14="http://schemas.microsoft.com/office/powerpoint/2010/main" val="34085492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lnSpcReduction="10000"/>
          </a:bodyPr>
          <a:lstStyle/>
          <a:p>
            <a:pPr algn="l"/>
            <a:r>
              <a:rPr lang="pt-BR" sz="4000" b="1" i="0" u="none" strike="noStrike" baseline="0" dirty="0">
                <a:latin typeface="F1"/>
              </a:rPr>
              <a:t>Assevera que todos nos achamos encadeados, através de existências sucessivas... Somos verdugos e benfeitores uns dos outros... Somente as lições do Cristo bem vividas por nós conseguirão resgatar-nos, eliminando os elos escuros de ódio e vaidade, egoísmo e desesperação a que nos acorrentamos... Compadece-te de todos... dos superiores e dos inferiores, dos que te auxiliam e dos que te escarnecem, dos vivos e dos mortos...</a:t>
            </a:r>
            <a:endParaRPr lang="pt-BR" sz="400000" b="1" i="0" u="none" strike="noStrike" baseline="0" dirty="0">
              <a:latin typeface="F1"/>
            </a:endParaRPr>
          </a:p>
        </p:txBody>
      </p:sp>
    </p:spTree>
    <p:extLst>
      <p:ext uri="{BB962C8B-B14F-4D97-AF65-F5344CB8AC3E}">
        <p14:creationId xmlns:p14="http://schemas.microsoft.com/office/powerpoint/2010/main" val="33894348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lnSpcReduction="10000"/>
          </a:bodyPr>
          <a:lstStyle/>
          <a:p>
            <a:pPr algn="l"/>
            <a:r>
              <a:rPr lang="pt-BR" sz="4000" b="1" i="0" u="none" strike="noStrike" baseline="0" dirty="0">
                <a:latin typeface="F1"/>
              </a:rPr>
              <a:t>Não retribuas mal por mal... Perdoa sempre... Só assim farás luz em ti mesmo para que possas discernir a verdade... Meu pai anuncia-me a partida próxima... Demorava-me apenas à tua espera, a fim de transferir às tuas mãos o último dever que a Terra me reservou... Hoje, semelhante missão estará cumprida... Sinto-me feliz com a graça de tua presença, junto de Blandina, ao meu lado... Agora, é o fim da tarefa...</a:t>
            </a:r>
            <a:endParaRPr lang="pt-BR" sz="400000" b="1" i="0" u="none" strike="noStrike" baseline="0" dirty="0">
              <a:latin typeface="F1"/>
            </a:endParaRPr>
          </a:p>
        </p:txBody>
      </p:sp>
    </p:spTree>
    <p:extLst>
      <p:ext uri="{BB962C8B-B14F-4D97-AF65-F5344CB8AC3E}">
        <p14:creationId xmlns:p14="http://schemas.microsoft.com/office/powerpoint/2010/main" val="362226967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lnSpcReduction="10000"/>
          </a:bodyPr>
          <a:lstStyle/>
          <a:p>
            <a:pPr algn="l"/>
            <a:r>
              <a:rPr lang="pt-BR" sz="4800" b="1" i="0" u="none" strike="noStrike" baseline="0" dirty="0">
                <a:latin typeface="F1"/>
              </a:rPr>
              <a:t>Ante a pausa que se fizera natural, Quinto Celso, com os olhos arrasados de lágrimas, abandonou a harpa, esqueceu as visitas e abraçou-se à agonizante.</a:t>
            </a:r>
          </a:p>
          <a:p>
            <a:pPr algn="l"/>
            <a:r>
              <a:rPr lang="pt-BR" sz="4800" b="1" i="0" u="none" strike="noStrike" baseline="0" dirty="0">
                <a:latin typeface="F1"/>
              </a:rPr>
              <a:t>Aquelas frases de adeus traziam-lhe à memória o quadro final da mãezinha que se fora.</a:t>
            </a:r>
            <a:endParaRPr lang="pt-BR" sz="400000" b="1" i="0" u="none" strike="noStrike" baseline="0" dirty="0">
              <a:latin typeface="F1"/>
            </a:endParaRPr>
          </a:p>
        </p:txBody>
      </p:sp>
    </p:spTree>
    <p:extLst>
      <p:ext uri="{BB962C8B-B14F-4D97-AF65-F5344CB8AC3E}">
        <p14:creationId xmlns:p14="http://schemas.microsoft.com/office/powerpoint/2010/main" val="24331990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lnSpcReduction="10000"/>
          </a:bodyPr>
          <a:lstStyle/>
          <a:p>
            <a:pPr algn="l"/>
            <a:r>
              <a:rPr lang="pt-BR" sz="4400" b="1" i="0" u="none" strike="noStrike" baseline="0" dirty="0">
                <a:latin typeface="F1"/>
              </a:rPr>
              <a:t>Amedrontado, começou a soluçar a sua dor. Enquanto a enferma acalentava-o, com palavras de ternura, </a:t>
            </a:r>
            <a:r>
              <a:rPr lang="pt-BR" sz="4400" b="1" i="0" u="none" strike="noStrike" baseline="0" dirty="0" err="1">
                <a:latin typeface="F1"/>
              </a:rPr>
              <a:t>Taciano</a:t>
            </a:r>
            <a:r>
              <a:rPr lang="pt-BR" sz="4400" b="1" i="0" u="none" strike="noStrike" baseline="0" dirty="0">
                <a:latin typeface="F1"/>
              </a:rPr>
              <a:t> concluiu de si para consigo que Lívia talvez houvesse enlouquecido pelo sofrimento.</a:t>
            </a:r>
          </a:p>
          <a:p>
            <a:pPr algn="l"/>
            <a:r>
              <a:rPr lang="pt-BR" sz="4400" b="1" i="0" u="none" strike="noStrike" baseline="0" dirty="0">
                <a:latin typeface="F1"/>
              </a:rPr>
              <a:t>Não lhe competia armar, naquele instante, uma discussão religiosa que redundaria em prejuízo geral.</a:t>
            </a:r>
            <a:endParaRPr lang="pt-BR" sz="400000" b="1" i="0" u="none" strike="noStrike" baseline="0" dirty="0">
              <a:latin typeface="F1"/>
            </a:endParaRPr>
          </a:p>
        </p:txBody>
      </p:sp>
    </p:spTree>
    <p:extLst>
      <p:ext uri="{BB962C8B-B14F-4D97-AF65-F5344CB8AC3E}">
        <p14:creationId xmlns:p14="http://schemas.microsoft.com/office/powerpoint/2010/main" val="362297305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lnSpcReduction="10000"/>
          </a:bodyPr>
          <a:lstStyle/>
          <a:p>
            <a:pPr algn="l"/>
            <a:r>
              <a:rPr lang="pt-BR" sz="4400" b="1" i="0" u="none" strike="noStrike" baseline="0" dirty="0">
                <a:latin typeface="F1"/>
              </a:rPr>
              <a:t>Amedrontado, começou a soluçar a sua dor. Enquanto a enferma acalentava-o, com palavras de ternura, </a:t>
            </a:r>
            <a:r>
              <a:rPr lang="pt-BR" sz="4400" b="1" i="0" u="none" strike="noStrike" baseline="0" dirty="0" err="1">
                <a:latin typeface="F1"/>
              </a:rPr>
              <a:t>Taciano</a:t>
            </a:r>
            <a:r>
              <a:rPr lang="pt-BR" sz="4400" b="1" i="0" u="none" strike="noStrike" baseline="0" dirty="0">
                <a:latin typeface="F1"/>
              </a:rPr>
              <a:t> concluiu de si para consigo que Lívia talvez houvesse enlouquecido pelo sofrimento.</a:t>
            </a:r>
          </a:p>
          <a:p>
            <a:pPr algn="l"/>
            <a:r>
              <a:rPr lang="pt-BR" sz="4400" b="1" i="0" u="none" strike="noStrike" baseline="0" dirty="0">
                <a:latin typeface="F1"/>
              </a:rPr>
              <a:t>Não lhe competia armar, naquele instante, uma discussão religiosa que redundaria em prejuízo geral.</a:t>
            </a:r>
            <a:endParaRPr lang="pt-BR" sz="400000" b="1" i="0" u="none" strike="noStrike" baseline="0" dirty="0">
              <a:latin typeface="F1"/>
            </a:endParaRPr>
          </a:p>
        </p:txBody>
      </p:sp>
    </p:spTree>
    <p:extLst>
      <p:ext uri="{BB962C8B-B14F-4D97-AF65-F5344CB8AC3E}">
        <p14:creationId xmlns:p14="http://schemas.microsoft.com/office/powerpoint/2010/main" val="281572009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lnSpcReduction="10000"/>
          </a:bodyPr>
          <a:lstStyle/>
          <a:p>
            <a:pPr algn="l"/>
            <a:r>
              <a:rPr lang="pt-BR" sz="4000" b="1" i="0" u="none" strike="noStrike" baseline="0" dirty="0">
                <a:latin typeface="F1"/>
              </a:rPr>
              <a:t>Qualquer altercação, acerca do Cristo, não restituiria a mínima parcela de equilíbrio orgânico à criatura amada que o destino estrangulara.</a:t>
            </a:r>
          </a:p>
          <a:p>
            <a:pPr algn="l"/>
            <a:r>
              <a:rPr lang="pt-BR" sz="4000" b="1" i="0" u="none" strike="noStrike" baseline="0" dirty="0">
                <a:latin typeface="F1"/>
              </a:rPr>
              <a:t>Reconheceu-se em erro.</a:t>
            </a:r>
          </a:p>
          <a:p>
            <a:pPr algn="l"/>
            <a:r>
              <a:rPr lang="pt-BR" sz="4000" b="1" i="0" u="none" strike="noStrike" baseline="0" dirty="0" err="1">
                <a:latin typeface="F1"/>
              </a:rPr>
              <a:t>Afagou-lhe</a:t>
            </a:r>
            <a:r>
              <a:rPr lang="pt-BR" sz="4000" b="1" i="0" u="none" strike="noStrike" baseline="0" dirty="0">
                <a:latin typeface="F1"/>
              </a:rPr>
              <a:t> a fronte inundada de pastoso suor e rogou-lhe perdão. Lívia, sorridente, perguntou pelo progresso artístico de Blandina, pedindo a esta tocasse uma das velhas músicas da casinha de </a:t>
            </a:r>
            <a:r>
              <a:rPr lang="pt-BR" sz="4000" b="1" i="0" u="none" strike="noStrike" baseline="0" dirty="0" err="1">
                <a:latin typeface="F1"/>
              </a:rPr>
              <a:t>Lião</a:t>
            </a:r>
            <a:r>
              <a:rPr lang="pt-BR" sz="4000" b="1" i="0" u="none" strike="noStrike" baseline="0" dirty="0">
                <a:latin typeface="F1"/>
              </a:rPr>
              <a:t>.</a:t>
            </a:r>
            <a:endParaRPr lang="pt-BR" sz="400000" b="1" i="0" u="none" strike="noStrike" baseline="0" dirty="0">
              <a:latin typeface="F1"/>
            </a:endParaRPr>
          </a:p>
        </p:txBody>
      </p:sp>
    </p:spTree>
    <p:extLst>
      <p:ext uri="{BB962C8B-B14F-4D97-AF65-F5344CB8AC3E}">
        <p14:creationId xmlns:p14="http://schemas.microsoft.com/office/powerpoint/2010/main" val="1868594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000" b="1" i="0" u="none" strike="noStrike" baseline="0" dirty="0">
                <a:latin typeface="F1"/>
              </a:rPr>
              <a:t>A menina atendeu-a prontamente.</a:t>
            </a:r>
          </a:p>
          <a:p>
            <a:pPr algn="l"/>
            <a:r>
              <a:rPr lang="pt-BR" sz="4000" b="1" i="0" u="none" strike="noStrike" baseline="0" dirty="0">
                <a:latin typeface="F1"/>
              </a:rPr>
              <a:t>A melodia irradiou-se por abençoado calmante no quarto estreito.</a:t>
            </a:r>
          </a:p>
          <a:p>
            <a:pPr algn="l"/>
            <a:r>
              <a:rPr lang="pt-BR" sz="4000" b="1" i="0" u="none" strike="noStrike" baseline="0" dirty="0">
                <a:latin typeface="F1"/>
              </a:rPr>
              <a:t>Lágrimas tranquilas rolaram pelas faces macilentas da doente que, em seguida à música evocativa, tateou o rosto molhado de Celso, entregando-o ao amigo, com humildade e confiança:</a:t>
            </a:r>
            <a:endParaRPr lang="pt-BR" sz="400000" b="1" i="0" u="none" strike="noStrike" baseline="0" dirty="0">
              <a:latin typeface="F1"/>
            </a:endParaRPr>
          </a:p>
        </p:txBody>
      </p:sp>
    </p:spTree>
    <p:extLst>
      <p:ext uri="{BB962C8B-B14F-4D97-AF65-F5344CB8AC3E}">
        <p14:creationId xmlns:p14="http://schemas.microsoft.com/office/powerpoint/2010/main" val="878616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3600" b="1" i="0" u="none" strike="noStrike" baseline="0" dirty="0">
                <a:latin typeface="F1"/>
              </a:rPr>
              <a:t>Lívia tentou reconfortá-la com palavras fraternas, afagando a cabeça do menino que a enlaçara docemente. E, quando interpelada sobre a própria história, relacionou a difícil experiência que atravessava. Perdera o pai na Gália </a:t>
            </a:r>
            <a:r>
              <a:rPr lang="pt-BR" sz="3600" b="1" i="0" u="none" strike="noStrike" baseline="0" dirty="0" err="1">
                <a:latin typeface="F1"/>
              </a:rPr>
              <a:t>Lugdunense</a:t>
            </a:r>
            <a:r>
              <a:rPr lang="pt-BR" sz="3600" b="1" i="0" u="none" strike="noStrike" baseline="0" dirty="0">
                <a:latin typeface="F1"/>
              </a:rPr>
              <a:t> e, cega, fora trazida à </a:t>
            </a:r>
            <a:r>
              <a:rPr lang="pt-BR" sz="3600" b="1" i="0" u="none" strike="noStrike" baseline="0" dirty="0" err="1">
                <a:latin typeface="F1"/>
              </a:rPr>
              <a:t>Trinácria</a:t>
            </a:r>
            <a:r>
              <a:rPr lang="pt-BR" sz="3600" b="1" i="0" u="none" strike="noStrike" baseline="0" dirty="0">
                <a:latin typeface="F1"/>
              </a:rPr>
              <a:t> por um condutor, em busca de velhos amigos que não conseguira reencontrar. Estranha ao meio, desconhecia o próprio destino e, sem ninguém, não sabia de que maneira movimentar-se...</a:t>
            </a:r>
            <a:endParaRPr lang="pt-BR" sz="400000" b="1" i="0" u="none" strike="noStrike" baseline="0" dirty="0">
              <a:latin typeface="F1"/>
            </a:endParaRPr>
          </a:p>
        </p:txBody>
      </p:sp>
    </p:spTree>
    <p:extLst>
      <p:ext uri="{BB962C8B-B14F-4D97-AF65-F5344CB8AC3E}">
        <p14:creationId xmlns:p14="http://schemas.microsoft.com/office/powerpoint/2010/main" val="98971541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lnSpcReduction="10000"/>
          </a:bodyPr>
          <a:lstStyle/>
          <a:p>
            <a:pPr algn="l"/>
            <a:r>
              <a:rPr lang="pt-BR" sz="4000" b="1" i="0" u="none" strike="noStrike" baseline="0" dirty="0">
                <a:latin typeface="F1"/>
              </a:rPr>
              <a:t>— </a:t>
            </a:r>
            <a:r>
              <a:rPr lang="pt-BR" sz="4000" b="1" i="0" u="none" strike="noStrike" baseline="0" dirty="0" err="1">
                <a:latin typeface="F1"/>
              </a:rPr>
              <a:t>Taciano</a:t>
            </a:r>
            <a:r>
              <a:rPr lang="pt-BR" sz="4000" b="1" i="0" u="none" strike="noStrike" baseline="0" dirty="0">
                <a:latin typeface="F1"/>
              </a:rPr>
              <a:t>, este é o filho do meu coração que lego aos teus cuidados!</a:t>
            </a:r>
          </a:p>
          <a:p>
            <a:pPr algn="l"/>
            <a:r>
              <a:rPr lang="pt-BR" sz="4000" b="1" i="0" u="none" strike="noStrike" baseline="0" dirty="0">
                <a:latin typeface="F1"/>
              </a:rPr>
              <a:t>Chama-se Quinto Celso... foi meu salvador na </a:t>
            </a:r>
            <a:r>
              <a:rPr lang="pt-BR" sz="4000" b="1" i="0" u="none" strike="noStrike" baseline="0" dirty="0" err="1">
                <a:latin typeface="F1"/>
              </a:rPr>
              <a:t>Trinacria</a:t>
            </a:r>
            <a:r>
              <a:rPr lang="pt-BR" sz="4000" b="1" i="0" u="none" strike="noStrike" baseline="0" dirty="0">
                <a:latin typeface="F1"/>
              </a:rPr>
              <a:t>. -. Por lá cantamos juntos na via pública... É um bravo... Se a vida me houvesse confiado um filhinho, estimaria fosse assim como Celso, amigo, devotado, trabalhador... Estou certa de que será um filho valioso em teu caminho, tanto quanto será para Blandina um abnegado irmão.</a:t>
            </a:r>
            <a:endParaRPr lang="pt-BR" sz="400000" b="1" i="0" u="none" strike="noStrike" baseline="0" dirty="0">
              <a:latin typeface="F1"/>
            </a:endParaRPr>
          </a:p>
        </p:txBody>
      </p:sp>
    </p:spTree>
    <p:extLst>
      <p:ext uri="{BB962C8B-B14F-4D97-AF65-F5344CB8AC3E}">
        <p14:creationId xmlns:p14="http://schemas.microsoft.com/office/powerpoint/2010/main" val="315534476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lnSpcReduction="10000"/>
          </a:bodyPr>
          <a:lstStyle/>
          <a:p>
            <a:pPr algn="l"/>
            <a:r>
              <a:rPr lang="pt-BR" sz="4400" b="1" i="0" u="none" strike="noStrike" baseline="0" dirty="0">
                <a:latin typeface="F1"/>
              </a:rPr>
              <a:t>O rapazinho olhou para </a:t>
            </a:r>
            <a:r>
              <a:rPr lang="pt-BR" sz="4400" b="1" i="0" u="none" strike="noStrike" baseline="0" dirty="0" err="1">
                <a:latin typeface="F1"/>
              </a:rPr>
              <a:t>Taciano</a:t>
            </a:r>
            <a:r>
              <a:rPr lang="pt-BR" sz="4400" b="1" i="0" u="none" strike="noStrike" baseline="0" dirty="0">
                <a:latin typeface="F1"/>
              </a:rPr>
              <a:t> de estranha maneira, e o patrício, magnetizado, esforçou-se por lembrar onde vira aqueles olhos no calidoscópio de suas recordações.</a:t>
            </a:r>
          </a:p>
          <a:p>
            <a:pPr algn="l"/>
            <a:r>
              <a:rPr lang="pt-BR" sz="4400" b="1" i="0" u="none" strike="noStrike" baseline="0" dirty="0">
                <a:latin typeface="F1"/>
              </a:rPr>
              <a:t>Não era aquele o olhar paterno que o fitava noutro tempo? De onde provinha aquela criança que, além de tudo, ainda trazia consigo o nome do apóstolo que lhe dera o ser?</a:t>
            </a:r>
            <a:endParaRPr lang="pt-BR" sz="400000" b="1" i="0" u="none" strike="noStrike" baseline="0" dirty="0">
              <a:latin typeface="F1"/>
            </a:endParaRPr>
          </a:p>
        </p:txBody>
      </p:sp>
    </p:spTree>
    <p:extLst>
      <p:ext uri="{BB962C8B-B14F-4D97-AF65-F5344CB8AC3E}">
        <p14:creationId xmlns:p14="http://schemas.microsoft.com/office/powerpoint/2010/main" val="165282274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lnSpcReduction="10000"/>
          </a:bodyPr>
          <a:lstStyle/>
          <a:p>
            <a:pPr algn="l"/>
            <a:r>
              <a:rPr lang="pt-BR" sz="4000" b="1" i="0" u="none" strike="noStrike" baseline="0" dirty="0">
                <a:latin typeface="F1"/>
              </a:rPr>
              <a:t>O menino, a seu turno, qual se </a:t>
            </a:r>
            <a:r>
              <a:rPr lang="pt-BR" sz="4000" b="1" i="0" u="none" strike="noStrike" baseline="0" dirty="0" err="1">
                <a:latin typeface="F1"/>
              </a:rPr>
              <a:t>fôra</a:t>
            </a:r>
            <a:r>
              <a:rPr lang="pt-BR" sz="4000" b="1" i="0" u="none" strike="noStrike" baseline="0" dirty="0">
                <a:latin typeface="F1"/>
              </a:rPr>
              <a:t> </a:t>
            </a:r>
            <a:r>
              <a:rPr lang="pt-BR" sz="4000" b="1" i="0" u="none" strike="noStrike" baseline="0" dirty="0" err="1">
                <a:latin typeface="F1"/>
              </a:rPr>
              <a:t>Íntima-mente</a:t>
            </a:r>
            <a:r>
              <a:rPr lang="pt-BR" sz="4000" b="1" i="0" u="none" strike="noStrike" baseline="0" dirty="0">
                <a:latin typeface="F1"/>
              </a:rPr>
              <a:t> movido por automático impulso, desprendeu-se de Lívia e </a:t>
            </a:r>
            <a:r>
              <a:rPr lang="pt-BR" sz="4000" b="1" i="0" u="none" strike="noStrike" baseline="0" dirty="0" err="1">
                <a:latin typeface="F1"/>
              </a:rPr>
              <a:t>atirou-se-lhe</a:t>
            </a:r>
            <a:r>
              <a:rPr lang="pt-BR" sz="4000" b="1" i="0" u="none" strike="noStrike" baseline="0" dirty="0">
                <a:latin typeface="F1"/>
              </a:rPr>
              <a:t> aos braços.</a:t>
            </a:r>
          </a:p>
          <a:p>
            <a:pPr algn="l"/>
            <a:r>
              <a:rPr lang="pt-BR" sz="4000" b="1" i="0" u="none" strike="noStrike" baseline="0" dirty="0" err="1">
                <a:latin typeface="F1"/>
              </a:rPr>
              <a:t>Taciano</a:t>
            </a:r>
            <a:r>
              <a:rPr lang="pt-BR" sz="4000" b="1" i="0" u="none" strike="noStrike" baseline="0" dirty="0">
                <a:latin typeface="F1"/>
              </a:rPr>
              <a:t>, surpreendido, recebeu contente aquele gesto de espontânea ternura.</a:t>
            </a:r>
          </a:p>
          <a:p>
            <a:pPr algn="l"/>
            <a:r>
              <a:rPr lang="pt-BR" sz="4000" b="1" i="0" u="none" strike="noStrike" baseline="0" dirty="0">
                <a:latin typeface="F1"/>
              </a:rPr>
              <a:t>Celso </a:t>
            </a:r>
            <a:r>
              <a:rPr lang="pt-BR" sz="4000" b="1" i="0" u="none" strike="noStrike" baseline="0" dirty="0" err="1">
                <a:latin typeface="F1"/>
              </a:rPr>
              <a:t>afigurava-se-lhe</a:t>
            </a:r>
            <a:r>
              <a:rPr lang="pt-BR" sz="4000" b="1" i="0" u="none" strike="noStrike" baseline="0" dirty="0">
                <a:latin typeface="F1"/>
              </a:rPr>
              <a:t> um passarinho a esbarrar-lhe no peito - Chegava a </a:t>
            </a:r>
            <a:r>
              <a:rPr lang="pt-BR" sz="4000" b="1" i="0" u="none" strike="noStrike" baseline="0" dirty="0" err="1">
                <a:latin typeface="F1"/>
              </a:rPr>
              <a:t>escutar-lhe</a:t>
            </a:r>
            <a:r>
              <a:rPr lang="pt-BR" sz="4000" b="1" i="0" u="none" strike="noStrike" baseline="0" dirty="0">
                <a:latin typeface="F1"/>
              </a:rPr>
              <a:t> o coração, batendo assustadiço.</a:t>
            </a:r>
            <a:endParaRPr lang="pt-BR" sz="400000" b="1" i="0" u="none" strike="noStrike" baseline="0" dirty="0">
              <a:latin typeface="F1"/>
            </a:endParaRPr>
          </a:p>
        </p:txBody>
      </p:sp>
    </p:spTree>
    <p:extLst>
      <p:ext uri="{BB962C8B-B14F-4D97-AF65-F5344CB8AC3E}">
        <p14:creationId xmlns:p14="http://schemas.microsoft.com/office/powerpoint/2010/main" val="16520146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000" b="1" i="0" u="none" strike="noStrike" baseline="0" dirty="0">
                <a:latin typeface="F1"/>
              </a:rPr>
              <a:t>A criança, porém, não se contentara com o amplexo de amor. Beijou-lhe a cabeça, onde os fios grisalhos começavam a surgir e </a:t>
            </a:r>
            <a:r>
              <a:rPr lang="pt-BR" sz="4000" b="1" i="0" u="none" strike="noStrike" baseline="0" dirty="0" err="1">
                <a:latin typeface="F1"/>
              </a:rPr>
              <a:t>acariciou-lhe</a:t>
            </a:r>
            <a:r>
              <a:rPr lang="pt-BR" sz="4000" b="1" i="0" u="none" strike="noStrike" baseline="0" dirty="0">
                <a:latin typeface="F1"/>
              </a:rPr>
              <a:t> a fronte, </a:t>
            </a:r>
            <a:r>
              <a:rPr lang="pt-BR" sz="4000" b="1" i="0" u="none" strike="noStrike" baseline="0" dirty="0" err="1">
                <a:latin typeface="F1"/>
              </a:rPr>
              <a:t>alisando-lhe</a:t>
            </a:r>
            <a:r>
              <a:rPr lang="pt-BR" sz="4000" b="1" i="0" u="none" strike="noStrike" baseline="0" dirty="0">
                <a:latin typeface="F1"/>
              </a:rPr>
              <a:t> os cabelos.</a:t>
            </a:r>
          </a:p>
          <a:p>
            <a:pPr algn="l"/>
            <a:r>
              <a:rPr lang="pt-BR" sz="4000" b="1" i="0" u="none" strike="noStrike" baseline="0" dirty="0">
                <a:latin typeface="F1"/>
              </a:rPr>
              <a:t>O filho de Quinto Varro experimentou inexplicável emotividade </a:t>
            </a:r>
            <a:r>
              <a:rPr lang="pt-BR" sz="4000" b="1" i="0" u="none" strike="noStrike" baseline="0" dirty="0" err="1">
                <a:latin typeface="F1"/>
              </a:rPr>
              <a:t>constringindo-lhe</a:t>
            </a:r>
            <a:r>
              <a:rPr lang="pt-BR" sz="4000" b="1" i="0" u="none" strike="noStrike" baseline="0" dirty="0">
                <a:latin typeface="F1"/>
              </a:rPr>
              <a:t> as fibras mais íntimas. Tentou conversar com o menino, entretanto, não sabia senão afagá-lo sem palavras.</a:t>
            </a:r>
            <a:endParaRPr lang="pt-BR" sz="400000" b="1" i="0" u="none" strike="noStrike" baseline="0" dirty="0">
              <a:latin typeface="F1"/>
            </a:endParaRPr>
          </a:p>
        </p:txBody>
      </p:sp>
    </p:spTree>
    <p:extLst>
      <p:ext uri="{BB962C8B-B14F-4D97-AF65-F5344CB8AC3E}">
        <p14:creationId xmlns:p14="http://schemas.microsoft.com/office/powerpoint/2010/main" val="404308547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fontScale="92500"/>
          </a:bodyPr>
          <a:lstStyle/>
          <a:p>
            <a:pPr algn="l"/>
            <a:r>
              <a:rPr lang="pt-BR" sz="4800" b="1" i="0" u="none" strike="noStrike" baseline="0" dirty="0">
                <a:latin typeface="F1"/>
              </a:rPr>
              <a:t>Foi então que Lívia, em frases entrecortadas, descreveu para </a:t>
            </a:r>
            <a:r>
              <a:rPr lang="pt-BR" sz="4800" b="1" i="0" u="none" strike="noStrike" baseline="0" dirty="0" err="1">
                <a:latin typeface="F1"/>
              </a:rPr>
              <a:t>Taciano</a:t>
            </a:r>
            <a:r>
              <a:rPr lang="pt-BR" sz="4800" b="1" i="0" u="none" strike="noStrike" baseline="0" dirty="0">
                <a:latin typeface="F1"/>
              </a:rPr>
              <a:t> e Blandina a luta que lhes desmoronara a paz doméstica. Helena nunca pudera recebê-los, em casa, apesar da insistência de Basílio, e a cobrança da dívida dos Carpos, através da família </a:t>
            </a:r>
            <a:r>
              <a:rPr lang="pt-BR" sz="4800" b="1" i="0" u="none" strike="noStrike" baseline="0" dirty="0" err="1">
                <a:latin typeface="F1"/>
              </a:rPr>
              <a:t>Vetúrio</a:t>
            </a:r>
            <a:r>
              <a:rPr lang="pt-BR" sz="4800" b="1" i="0" u="none" strike="noStrike" baseline="0" dirty="0">
                <a:latin typeface="F1"/>
              </a:rPr>
              <a:t>, </a:t>
            </a:r>
            <a:r>
              <a:rPr lang="pt-BR" sz="4800" b="1" i="0" u="none" strike="noStrike" baseline="0" dirty="0" err="1">
                <a:latin typeface="F1"/>
              </a:rPr>
              <a:t>desorientara-lhe</a:t>
            </a:r>
            <a:r>
              <a:rPr lang="pt-BR" sz="4800" b="1" i="0" u="none" strike="noStrike" baseline="0" dirty="0">
                <a:latin typeface="F1"/>
              </a:rPr>
              <a:t> o pai adotivo.</a:t>
            </a:r>
            <a:endParaRPr lang="pt-BR" sz="400000" b="1" i="0" u="none" strike="noStrike" baseline="0" dirty="0">
              <a:latin typeface="F1"/>
            </a:endParaRPr>
          </a:p>
        </p:txBody>
      </p:sp>
    </p:spTree>
    <p:extLst>
      <p:ext uri="{BB962C8B-B14F-4D97-AF65-F5344CB8AC3E}">
        <p14:creationId xmlns:p14="http://schemas.microsoft.com/office/powerpoint/2010/main" val="419498721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lnSpcReduction="10000"/>
          </a:bodyPr>
          <a:lstStyle/>
          <a:p>
            <a:pPr algn="l"/>
            <a:r>
              <a:rPr lang="pt-BR" sz="4400" b="1" i="0" u="none" strike="noStrike" baseline="0" dirty="0">
                <a:latin typeface="F1"/>
              </a:rPr>
              <a:t>Transferiram-se para a residência de Lucano </a:t>
            </a:r>
            <a:r>
              <a:rPr lang="pt-BR" sz="4400" b="1" i="0" u="none" strike="noStrike" baseline="0" dirty="0" err="1">
                <a:latin typeface="F1"/>
              </a:rPr>
              <a:t>Vestino</a:t>
            </a:r>
            <a:r>
              <a:rPr lang="pt-BR" sz="4400" b="1" i="0" u="none" strike="noStrike" baseline="0" dirty="0">
                <a:latin typeface="F1"/>
              </a:rPr>
              <a:t>, por imperiosa necessidade e, depois de relacionar os lances amargos das perseguições, reportou-se às dificuldades do cárcere, à repentina cegueira, e, por último, à fuga, seguida da viagem para a Sicília, em companhia de </a:t>
            </a:r>
            <a:r>
              <a:rPr lang="pt-BR" sz="4400" b="1" i="0" u="none" strike="noStrike" baseline="0" dirty="0" err="1">
                <a:latin typeface="F1"/>
              </a:rPr>
              <a:t>Teódulo</a:t>
            </a:r>
            <a:r>
              <a:rPr lang="pt-BR" sz="4400" b="1" i="0" u="none" strike="noStrike" baseline="0" dirty="0">
                <a:latin typeface="F1"/>
              </a:rPr>
              <a:t>, cujas promessas não se haviam cumprido.</a:t>
            </a:r>
            <a:endParaRPr lang="pt-BR" sz="400000" b="1" i="0" u="none" strike="noStrike" baseline="0" dirty="0">
              <a:latin typeface="F1"/>
            </a:endParaRPr>
          </a:p>
        </p:txBody>
      </p:sp>
    </p:spTree>
    <p:extLst>
      <p:ext uri="{BB962C8B-B14F-4D97-AF65-F5344CB8AC3E}">
        <p14:creationId xmlns:p14="http://schemas.microsoft.com/office/powerpoint/2010/main" val="412123770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lnSpcReduction="10000"/>
          </a:bodyPr>
          <a:lstStyle/>
          <a:p>
            <a:pPr algn="l"/>
            <a:r>
              <a:rPr lang="pt-BR" sz="3600" b="1" i="0" u="none" strike="noStrike" baseline="0" dirty="0">
                <a:latin typeface="F1"/>
              </a:rPr>
              <a:t>O amigo escutou-a com indizível espanto e revolta.</a:t>
            </a:r>
          </a:p>
          <a:p>
            <a:pPr algn="l"/>
            <a:r>
              <a:rPr lang="pt-BR" sz="3600" b="1" i="0" u="none" strike="noStrike" baseline="0" dirty="0">
                <a:latin typeface="F1"/>
              </a:rPr>
              <a:t>Os dolorosos sofrimentos da moça em </a:t>
            </a:r>
            <a:r>
              <a:rPr lang="pt-BR" sz="3600" b="1" i="0" u="none" strike="noStrike" baseline="0" dirty="0" err="1">
                <a:latin typeface="F1"/>
              </a:rPr>
              <a:t>Lião</a:t>
            </a:r>
            <a:r>
              <a:rPr lang="pt-BR" sz="3600" b="1" i="0" u="none" strike="noStrike" baseline="0" dirty="0">
                <a:latin typeface="F1"/>
              </a:rPr>
              <a:t> e na </a:t>
            </a:r>
            <a:r>
              <a:rPr lang="pt-BR" sz="3600" b="1" i="0" u="none" strike="noStrike" baseline="0" dirty="0" err="1">
                <a:latin typeface="F1"/>
              </a:rPr>
              <a:t>Trinácria</a:t>
            </a:r>
            <a:r>
              <a:rPr lang="pt-BR" sz="3600" b="1" i="0" u="none" strike="noStrike" baseline="0" dirty="0">
                <a:latin typeface="F1"/>
              </a:rPr>
              <a:t> </a:t>
            </a:r>
            <a:r>
              <a:rPr lang="pt-BR" sz="3600" b="1" i="0" u="none" strike="noStrike" baseline="0" dirty="0" err="1">
                <a:latin typeface="F1"/>
              </a:rPr>
              <a:t>dilaceravam-lhe</a:t>
            </a:r>
            <a:r>
              <a:rPr lang="pt-BR" sz="3600" b="1" i="0" u="none" strike="noStrike" baseline="0" dirty="0">
                <a:latin typeface="F1"/>
              </a:rPr>
              <a:t> o cerne da alma.</a:t>
            </a:r>
          </a:p>
          <a:p>
            <a:pPr algn="l"/>
            <a:r>
              <a:rPr lang="pt-BR" sz="3600" b="1" i="0" u="none" strike="noStrike" baseline="0" dirty="0">
                <a:latin typeface="F1"/>
              </a:rPr>
              <a:t>Vislumbrou a escura trama em que se lhe erigia o sacrifício. </a:t>
            </a:r>
          </a:p>
          <a:p>
            <a:pPr algn="l"/>
            <a:r>
              <a:rPr lang="pt-BR" sz="3600" b="1" i="0" u="none" strike="noStrike" baseline="0" dirty="0">
                <a:latin typeface="F1"/>
              </a:rPr>
              <a:t>Afirmou-lhe ignorar o que se passara.</a:t>
            </a:r>
          </a:p>
          <a:p>
            <a:pPr algn="l"/>
            <a:r>
              <a:rPr lang="pt-BR" sz="3600" b="1" i="0" u="none" strike="noStrike" baseline="0" dirty="0">
                <a:latin typeface="F1"/>
              </a:rPr>
              <a:t>Nunca estivera na ilha. Efetuara regular viagem a Roma, consoante o programa estabelecido, e voltara sem alteração.</a:t>
            </a:r>
            <a:endParaRPr lang="pt-BR" sz="400000" b="1" i="0" u="none" strike="noStrike" baseline="0" dirty="0">
              <a:latin typeface="F1"/>
            </a:endParaRPr>
          </a:p>
        </p:txBody>
      </p:sp>
    </p:spTree>
    <p:extLst>
      <p:ext uri="{BB962C8B-B14F-4D97-AF65-F5344CB8AC3E}">
        <p14:creationId xmlns:p14="http://schemas.microsoft.com/office/powerpoint/2010/main" val="407070553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lnSpcReduction="10000"/>
          </a:bodyPr>
          <a:lstStyle/>
          <a:p>
            <a:pPr algn="l"/>
            <a:r>
              <a:rPr lang="pt-BR" sz="3600" b="1" i="0" u="none" strike="noStrike" baseline="0" dirty="0">
                <a:latin typeface="F1"/>
              </a:rPr>
              <a:t>Helena, contudo, devia conhecer os acontecimentos. Mandaria buscá-la.</a:t>
            </a:r>
          </a:p>
          <a:p>
            <a:pPr algn="l"/>
            <a:r>
              <a:rPr lang="pt-BR" sz="3600" b="1" i="0" u="none" strike="noStrike" baseline="0" dirty="0">
                <a:latin typeface="F1"/>
              </a:rPr>
              <a:t>Extremamente perturbado, veio à rua e, embora a noite houvesse caído integralmente, expediu um portador à vila distante, rogando à esposa e à governanta viessem ter com ele e Blandina, em casa de Agripa, alegando urgentes motivos de saúde.</a:t>
            </a:r>
          </a:p>
          <a:p>
            <a:pPr algn="l"/>
            <a:r>
              <a:rPr lang="pt-BR" sz="3600" b="1" i="0" u="none" strike="noStrike" baseline="0" dirty="0">
                <a:latin typeface="F1"/>
              </a:rPr>
              <a:t>Exigiria o pronunciamento da mulher, à frente da pobre criatura que jazia semimorta.</a:t>
            </a:r>
            <a:endParaRPr lang="pt-BR" sz="400000" b="1" i="0" u="none" strike="noStrike" baseline="0" dirty="0">
              <a:latin typeface="F1"/>
            </a:endParaRPr>
          </a:p>
        </p:txBody>
      </p:sp>
    </p:spTree>
    <p:extLst>
      <p:ext uri="{BB962C8B-B14F-4D97-AF65-F5344CB8AC3E}">
        <p14:creationId xmlns:p14="http://schemas.microsoft.com/office/powerpoint/2010/main" val="233661805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000" b="1" i="0" u="none" strike="noStrike" baseline="0" dirty="0">
                <a:latin typeface="F1"/>
              </a:rPr>
              <a:t>Transcorrido algum tempo, Helena e Anacleta chegavam em carro ligeiro e garrido.</a:t>
            </a:r>
          </a:p>
          <a:p>
            <a:pPr algn="l"/>
            <a:r>
              <a:rPr lang="pt-BR" sz="4000" b="1" i="0" u="none" strike="noStrike" baseline="0" dirty="0">
                <a:latin typeface="F1"/>
              </a:rPr>
              <a:t>Recebidas por </a:t>
            </a:r>
            <a:r>
              <a:rPr lang="pt-BR" sz="4000" b="1" i="0" u="none" strike="noStrike" baseline="0" dirty="0" err="1">
                <a:latin typeface="F1"/>
              </a:rPr>
              <a:t>Taciano</a:t>
            </a:r>
            <a:r>
              <a:rPr lang="pt-BR" sz="4000" b="1" i="0" u="none" strike="noStrike" baseline="0" dirty="0">
                <a:latin typeface="F1"/>
              </a:rPr>
              <a:t>, este falou, nervosamente, depois das perguntas que lhe foram desfechadas:</a:t>
            </a:r>
          </a:p>
          <a:p>
            <a:pPr algn="l"/>
            <a:r>
              <a:rPr lang="pt-BR" sz="4000" b="1" i="0" u="none" strike="noStrike" baseline="0" dirty="0">
                <a:latin typeface="F1"/>
              </a:rPr>
              <a:t>— Entremos! é um caso de morte próxima. </a:t>
            </a:r>
          </a:p>
          <a:p>
            <a:pPr algn="l"/>
            <a:r>
              <a:rPr lang="pt-BR" sz="4000" b="1" i="0" u="none" strike="noStrike" baseline="0" dirty="0">
                <a:latin typeface="F1"/>
              </a:rPr>
              <a:t>— Blandina? — interrogou a matrona, aflita.</a:t>
            </a:r>
          </a:p>
          <a:p>
            <a:pPr algn="l"/>
            <a:r>
              <a:rPr lang="pt-BR" sz="4000" b="1" i="0" u="none" strike="noStrike" baseline="0" dirty="0">
                <a:latin typeface="F1"/>
              </a:rPr>
              <a:t>— Não, não. Sigamos!</a:t>
            </a:r>
            <a:endParaRPr lang="pt-BR" sz="400000" b="1" i="0" u="none" strike="noStrike" baseline="0" dirty="0">
              <a:latin typeface="F1"/>
            </a:endParaRPr>
          </a:p>
        </p:txBody>
      </p:sp>
    </p:spTree>
    <p:extLst>
      <p:ext uri="{BB962C8B-B14F-4D97-AF65-F5344CB8AC3E}">
        <p14:creationId xmlns:p14="http://schemas.microsoft.com/office/powerpoint/2010/main" val="179436434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lnSpcReduction="10000"/>
          </a:bodyPr>
          <a:lstStyle/>
          <a:p>
            <a:pPr algn="l"/>
            <a:r>
              <a:rPr lang="pt-BR" sz="3600" b="1" i="0" u="none" strike="noStrike" baseline="0" dirty="0">
                <a:latin typeface="F1"/>
              </a:rPr>
              <a:t>Em breves instantes, o grupo ingressava no estreito recinto. </a:t>
            </a:r>
            <a:endParaRPr lang="pt-BR" sz="3600" b="1" i="0" u="none" strike="noStrike" baseline="0" dirty="0">
              <a:latin typeface="F0"/>
            </a:endParaRPr>
          </a:p>
          <a:p>
            <a:pPr algn="l"/>
            <a:r>
              <a:rPr lang="pt-BR" sz="3600" b="1" i="0" u="none" strike="noStrike" baseline="0" dirty="0" err="1">
                <a:latin typeface="F1"/>
              </a:rPr>
              <a:t>Taciano</a:t>
            </a:r>
            <a:r>
              <a:rPr lang="pt-BR" sz="3600" b="1" i="0" u="none" strike="noStrike" baseline="0" dirty="0">
                <a:latin typeface="F1"/>
              </a:rPr>
              <a:t> indicou a agonizante, cujos olhos mortos vagueavam sem expressão dentro das órbitas, e interpelou-a, emocionado:</a:t>
            </a:r>
          </a:p>
          <a:p>
            <a:pPr algn="l"/>
            <a:r>
              <a:rPr lang="pt-BR" sz="3600" b="1" i="0" u="none" strike="noStrike" baseline="0" dirty="0">
                <a:latin typeface="F1"/>
              </a:rPr>
              <a:t>— Helena, reconheces a enferma?</a:t>
            </a:r>
          </a:p>
          <a:p>
            <a:pPr algn="l"/>
            <a:r>
              <a:rPr lang="pt-BR" sz="3600" b="1" i="0" u="none" strike="noStrike" baseline="0" dirty="0">
                <a:latin typeface="F1"/>
              </a:rPr>
              <a:t>A senhora estremeceu e, porque esboçasse um gesto silencioso de negativa, o marido acentuou:</a:t>
            </a:r>
          </a:p>
          <a:p>
            <a:pPr algn="l"/>
            <a:r>
              <a:rPr lang="pt-BR" sz="3600" b="1" i="0" u="none" strike="noStrike" baseline="0" dirty="0">
                <a:latin typeface="F1"/>
              </a:rPr>
              <a:t>— Esta é Lívia, a infortunada filha de Basílio.</a:t>
            </a:r>
            <a:endParaRPr lang="pt-BR" sz="400000" b="1" i="0" u="none" strike="noStrike" baseline="0" dirty="0">
              <a:latin typeface="F1"/>
            </a:endParaRPr>
          </a:p>
        </p:txBody>
      </p:sp>
    </p:spTree>
    <p:extLst>
      <p:ext uri="{BB962C8B-B14F-4D97-AF65-F5344CB8AC3E}">
        <p14:creationId xmlns:p14="http://schemas.microsoft.com/office/powerpoint/2010/main" val="683974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lnSpcReduction="10000"/>
          </a:bodyPr>
          <a:lstStyle/>
          <a:p>
            <a:pPr algn="l"/>
            <a:r>
              <a:rPr lang="pt-BR" sz="3200" b="1" i="0" u="none" strike="noStrike" baseline="0" dirty="0">
                <a:latin typeface="F1"/>
              </a:rPr>
              <a:t>O pequeno, que parecia sumamente interessado na conversação, interferiu, perguntando:</a:t>
            </a:r>
          </a:p>
          <a:p>
            <a:pPr algn="l"/>
            <a:r>
              <a:rPr lang="pt-BR" sz="3200" b="1" i="0" u="none" strike="noStrike" baseline="0" dirty="0">
                <a:latin typeface="F1"/>
              </a:rPr>
              <a:t>— Mamãe, Lívia não poderia ser nossa?</a:t>
            </a:r>
          </a:p>
          <a:p>
            <a:pPr algn="l"/>
            <a:r>
              <a:rPr lang="pt-BR" sz="3200" b="1" i="0" u="none" strike="noStrike" baseline="0" dirty="0">
                <a:latin typeface="F1"/>
              </a:rPr>
              <a:t>E talvez entusiasmado pelas canções que ouvira, ajuntou, com espontaneidade:</a:t>
            </a:r>
          </a:p>
          <a:p>
            <a:pPr algn="l"/>
            <a:r>
              <a:rPr lang="pt-BR" sz="3200" b="1" i="0" u="none" strike="noStrike" baseline="0" dirty="0">
                <a:latin typeface="F1"/>
              </a:rPr>
              <a:t>— Sairemos juntos e a senhora descansará. A mãezinha pobre sorriu em desconsolo e observou:</a:t>
            </a:r>
          </a:p>
          <a:p>
            <a:pPr algn="l"/>
            <a:r>
              <a:rPr lang="pt-BR" sz="3200" b="1" i="0" u="none" strike="noStrike" baseline="0" dirty="0">
                <a:latin typeface="F1"/>
              </a:rPr>
              <a:t>— A lembrança de Celso é igualmente minha. Contudo, minha filha, moramos num cubículo que mal nos cabe - Se te apraz, vem conosco ...</a:t>
            </a:r>
            <a:endParaRPr lang="pt-BR" sz="400000" b="1" i="0" u="none" strike="noStrike" baseline="0" dirty="0">
              <a:latin typeface="F1"/>
            </a:endParaRPr>
          </a:p>
        </p:txBody>
      </p:sp>
    </p:spTree>
    <p:extLst>
      <p:ext uri="{BB962C8B-B14F-4D97-AF65-F5344CB8AC3E}">
        <p14:creationId xmlns:p14="http://schemas.microsoft.com/office/powerpoint/2010/main" val="55774148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lnSpcReduction="10000"/>
          </a:bodyPr>
          <a:lstStyle/>
          <a:p>
            <a:pPr algn="l"/>
            <a:r>
              <a:rPr lang="pt-BR" sz="6000" b="1" i="0" u="none" strike="noStrike" baseline="0" dirty="0">
                <a:latin typeface="F1"/>
              </a:rPr>
              <a:t>Nesse instante, Lúcio Agripa e a mulher, que se mantinham atenciosos e desvelados no quarto, demandaram o interior doméstico, recolhendo as crianças para o necessário repouso.</a:t>
            </a:r>
            <a:endParaRPr lang="pt-BR" sz="400000" b="1" i="0" u="none" strike="noStrike" baseline="0" dirty="0">
              <a:latin typeface="F1"/>
            </a:endParaRPr>
          </a:p>
        </p:txBody>
      </p:sp>
    </p:spTree>
    <p:extLst>
      <p:ext uri="{BB962C8B-B14F-4D97-AF65-F5344CB8AC3E}">
        <p14:creationId xmlns:p14="http://schemas.microsoft.com/office/powerpoint/2010/main" val="214615928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lnSpcReduction="10000"/>
          </a:bodyPr>
          <a:lstStyle/>
          <a:p>
            <a:pPr algn="l"/>
            <a:r>
              <a:rPr lang="pt-BR" sz="4400" b="1" i="0" u="none" strike="noStrike" baseline="0" dirty="0">
                <a:latin typeface="F1"/>
              </a:rPr>
              <a:t>Somente aquelas quatro almas, presas ao tremendo destino que lhes era comum, permaneceram, frente a frente, como se estivessem convocadas por forças invisíveis a supremas decisões.</a:t>
            </a:r>
          </a:p>
          <a:p>
            <a:pPr algn="l"/>
            <a:r>
              <a:rPr lang="pt-BR" sz="4400" b="1" i="0" u="none" strike="noStrike" baseline="0" dirty="0">
                <a:latin typeface="F1"/>
              </a:rPr>
              <a:t>Helena e Anacleta pareciam galvanizadas na contemplação daquele semblante animado por intensa vida interior.</a:t>
            </a:r>
            <a:endParaRPr lang="pt-BR" sz="400000" b="1" i="0" u="none" strike="noStrike" baseline="0" dirty="0">
              <a:latin typeface="F1"/>
            </a:endParaRPr>
          </a:p>
        </p:txBody>
      </p:sp>
    </p:spTree>
    <p:extLst>
      <p:ext uri="{BB962C8B-B14F-4D97-AF65-F5344CB8AC3E}">
        <p14:creationId xmlns:p14="http://schemas.microsoft.com/office/powerpoint/2010/main" val="398613722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400" b="1" i="0" u="none" strike="noStrike" baseline="0" dirty="0">
                <a:latin typeface="F1"/>
              </a:rPr>
              <a:t>A harpista cega, nas vizinhanças da morte, mostrava as linhas fisionômicas de Emiliano Secundino, o amor que o tempo não apagara no coração da filha de </a:t>
            </a:r>
            <a:r>
              <a:rPr lang="pt-BR" sz="4400" b="1" i="0" u="none" strike="noStrike" baseline="0" dirty="0" err="1">
                <a:latin typeface="F1"/>
              </a:rPr>
              <a:t>Vetúrio</a:t>
            </a:r>
            <a:r>
              <a:rPr lang="pt-BR" sz="4400" b="1" i="0" u="none" strike="noStrike" baseline="0" dirty="0">
                <a:latin typeface="F1"/>
              </a:rPr>
              <a:t>.</a:t>
            </a:r>
          </a:p>
          <a:p>
            <a:pPr algn="l"/>
            <a:r>
              <a:rPr lang="pt-BR" sz="4400" b="1" i="0" u="none" strike="noStrike" baseline="0" dirty="0">
                <a:latin typeface="F1"/>
              </a:rPr>
              <a:t>— Lívia — falou </a:t>
            </a:r>
            <a:r>
              <a:rPr lang="pt-BR" sz="4400" b="1" i="0" u="none" strike="noStrike" baseline="0" dirty="0" err="1">
                <a:latin typeface="F1"/>
              </a:rPr>
              <a:t>Taciano</a:t>
            </a:r>
            <a:r>
              <a:rPr lang="pt-BR" sz="4400" b="1" i="0" u="none" strike="noStrike" baseline="0" dirty="0">
                <a:latin typeface="F1"/>
              </a:rPr>
              <a:t>, </a:t>
            </a:r>
            <a:r>
              <a:rPr lang="pt-BR" sz="4400" b="1" i="0" u="none" strike="noStrike" baseline="0" dirty="0" err="1">
                <a:latin typeface="F1"/>
              </a:rPr>
              <a:t>compadecidamente</a:t>
            </a:r>
            <a:r>
              <a:rPr lang="pt-BR" sz="4400" b="1" i="0" u="none" strike="noStrike" baseline="0" dirty="0">
                <a:latin typeface="F1"/>
              </a:rPr>
              <a:t> —, apresento-te minha esposa e nossa amiga Anacleta.</a:t>
            </a:r>
            <a:endParaRPr lang="pt-BR" sz="400000" b="1" i="0" u="none" strike="noStrike" baseline="0" dirty="0">
              <a:latin typeface="F1"/>
            </a:endParaRPr>
          </a:p>
        </p:txBody>
      </p:sp>
    </p:spTree>
    <p:extLst>
      <p:ext uri="{BB962C8B-B14F-4D97-AF65-F5344CB8AC3E}">
        <p14:creationId xmlns:p14="http://schemas.microsoft.com/office/powerpoint/2010/main" val="297963604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fontScale="92500" lnSpcReduction="10000"/>
          </a:bodyPr>
          <a:lstStyle/>
          <a:p>
            <a:pPr algn="l"/>
            <a:r>
              <a:rPr lang="pt-BR" sz="4400" b="1" i="0" u="none" strike="noStrike" baseline="0" dirty="0">
                <a:latin typeface="F1"/>
              </a:rPr>
              <a:t>O rosto da infeliz iluminou-se de profunda alegria.</a:t>
            </a:r>
          </a:p>
          <a:p>
            <a:pPr algn="l"/>
            <a:r>
              <a:rPr lang="pt-BR" sz="4400" b="1" i="0" u="none" strike="noStrike" baseline="0" dirty="0">
                <a:latin typeface="F1"/>
              </a:rPr>
              <a:t>— Agradeço a Deus esta hora... — exclamou em voz ciciante, com humildade — eu sempre desejei pedir às senhoras me desculpassem a má impressão que lhes causava... Muitas vezes desejei aproximar-me para dizer-lhes do meu respeito e amizade... entretanto... as circunstâncias não me favoreceram...</a:t>
            </a:r>
            <a:endParaRPr lang="pt-BR" sz="400000" b="1" i="0" u="none" strike="noStrike" baseline="0" dirty="0">
              <a:latin typeface="F1"/>
            </a:endParaRPr>
          </a:p>
        </p:txBody>
      </p:sp>
    </p:spTree>
    <p:extLst>
      <p:ext uri="{BB962C8B-B14F-4D97-AF65-F5344CB8AC3E}">
        <p14:creationId xmlns:p14="http://schemas.microsoft.com/office/powerpoint/2010/main" val="328365335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lnSpcReduction="10000"/>
          </a:bodyPr>
          <a:lstStyle/>
          <a:p>
            <a:pPr algn="l"/>
            <a:r>
              <a:rPr lang="pt-BR" sz="4000" b="1" i="0" u="none" strike="noStrike" baseline="0" dirty="0">
                <a:latin typeface="F1"/>
              </a:rPr>
              <a:t>Aquela voz ecoava no espírito de Helena com estranha ressonância...</a:t>
            </a:r>
          </a:p>
          <a:p>
            <a:pPr algn="l"/>
            <a:r>
              <a:rPr lang="pt-BR" sz="4000" b="1" i="0" u="none" strike="noStrike" baseline="0" dirty="0">
                <a:latin typeface="F1"/>
              </a:rPr>
              <a:t>Por que não se interessara por um conhecimento mais íntimo daquela mulher?</a:t>
            </a:r>
          </a:p>
          <a:p>
            <a:pPr algn="l"/>
            <a:r>
              <a:rPr lang="pt-BR" sz="4000" b="1" i="0" u="none" strike="noStrike" baseline="0" dirty="0" err="1">
                <a:latin typeface="F1"/>
              </a:rPr>
              <a:t>Alterou-se-lhe</a:t>
            </a:r>
            <a:r>
              <a:rPr lang="pt-BR" sz="4000" b="1" i="0" u="none" strike="noStrike" baseline="0" dirty="0">
                <a:latin typeface="F1"/>
              </a:rPr>
              <a:t> inexplicavelmente o modo de ser... Reminiscências de obscura quadra de sua vida </a:t>
            </a:r>
            <a:r>
              <a:rPr lang="pt-BR" sz="4000" b="1" i="0" u="none" strike="noStrike" baseline="0" dirty="0" err="1">
                <a:latin typeface="F1"/>
              </a:rPr>
              <a:t>emergiam-lhe</a:t>
            </a:r>
            <a:r>
              <a:rPr lang="pt-BR" sz="4000" b="1" i="0" u="none" strike="noStrike" baseline="0" dirty="0">
                <a:latin typeface="F1"/>
              </a:rPr>
              <a:t>, em cores vivas, dos recônditos da memória. </a:t>
            </a:r>
            <a:endParaRPr lang="pt-BR" sz="400000" b="1" i="0" u="none" strike="noStrike" baseline="0" dirty="0">
              <a:latin typeface="F1"/>
            </a:endParaRPr>
          </a:p>
        </p:txBody>
      </p:sp>
    </p:spTree>
    <p:extLst>
      <p:ext uri="{BB962C8B-B14F-4D97-AF65-F5344CB8AC3E}">
        <p14:creationId xmlns:p14="http://schemas.microsoft.com/office/powerpoint/2010/main" val="104761200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400" b="1" i="0" u="none" strike="noStrike" baseline="0" dirty="0">
                <a:latin typeface="F1"/>
              </a:rPr>
              <a:t>Teve a impressão de que Emiliano ali se achava, em espírito, acordando-a para a realidade terrível... Olvidou a presença de </a:t>
            </a:r>
            <a:r>
              <a:rPr lang="pt-BR" sz="4400" b="1" i="0" u="none" strike="noStrike" baseline="0" dirty="0" err="1">
                <a:latin typeface="F1"/>
              </a:rPr>
              <a:t>Taciano</a:t>
            </a:r>
            <a:r>
              <a:rPr lang="pt-BR" sz="4400" b="1" i="0" u="none" strike="noStrike" baseline="0" dirty="0">
                <a:latin typeface="F1"/>
              </a:rPr>
              <a:t>, despreocupou-se de qualquer conveniência de ordem pessoal e, de fisionomia ansiada, perguntou:</a:t>
            </a:r>
          </a:p>
          <a:p>
            <a:pPr algn="l"/>
            <a:r>
              <a:rPr lang="pt-BR" sz="4400" b="1" i="0" u="none" strike="noStrike" baseline="0" dirty="0">
                <a:latin typeface="F1"/>
              </a:rPr>
              <a:t>— Onde nasceste?</a:t>
            </a:r>
            <a:endParaRPr lang="pt-BR" sz="400000" b="1" i="0" u="none" strike="noStrike" baseline="0" dirty="0">
              <a:latin typeface="F1"/>
            </a:endParaRPr>
          </a:p>
        </p:txBody>
      </p:sp>
    </p:spTree>
    <p:extLst>
      <p:ext uri="{BB962C8B-B14F-4D97-AF65-F5344CB8AC3E}">
        <p14:creationId xmlns:p14="http://schemas.microsoft.com/office/powerpoint/2010/main" val="56162293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lnSpcReduction="10000"/>
          </a:bodyPr>
          <a:lstStyle/>
          <a:p>
            <a:pPr algn="l"/>
            <a:r>
              <a:rPr lang="pt-BR" sz="4000" b="1" i="0" u="none" strike="noStrike" baseline="0" dirty="0">
                <a:latin typeface="F1"/>
              </a:rPr>
              <a:t>— Em </a:t>
            </a:r>
            <a:r>
              <a:rPr lang="pt-BR" sz="4000" b="1" i="0" u="none" strike="noStrike" baseline="0" dirty="0" err="1">
                <a:latin typeface="F1"/>
              </a:rPr>
              <a:t>Cipro</a:t>
            </a:r>
            <a:r>
              <a:rPr lang="pt-BR" sz="4000" b="1" i="0" u="none" strike="noStrike" baseline="0" dirty="0">
                <a:latin typeface="F1"/>
              </a:rPr>
              <a:t>, senhora.</a:t>
            </a:r>
          </a:p>
          <a:p>
            <a:pPr algn="l"/>
            <a:r>
              <a:rPr lang="pt-BR" sz="4000" b="1" i="0" u="none" strike="noStrike" baseline="0" dirty="0">
                <a:latin typeface="F1"/>
              </a:rPr>
              <a:t>— Quem te foi mãe no mundo?</a:t>
            </a:r>
          </a:p>
          <a:p>
            <a:pPr algn="l"/>
            <a:r>
              <a:rPr lang="pt-BR" sz="4000" b="1" i="0" u="none" strike="noStrike" baseline="0" dirty="0">
                <a:latin typeface="F1"/>
              </a:rPr>
              <a:t>A agonizante sorriu com esforço e esclareceu:</a:t>
            </a:r>
          </a:p>
          <a:p>
            <a:pPr algn="l"/>
            <a:r>
              <a:rPr lang="pt-BR" sz="4000" b="1" i="0" u="none" strike="noStrike" baseline="0" dirty="0">
                <a:latin typeface="F1"/>
              </a:rPr>
              <a:t>— Não tive a felicidade de conhecer minha mãe... Fui recolhida por meu velho pai adotivo numa charneca...</a:t>
            </a:r>
          </a:p>
          <a:p>
            <a:pPr algn="l"/>
            <a:r>
              <a:rPr lang="pt-BR" sz="4000" b="1" i="0" u="none" strike="noStrike" baseline="0" dirty="0">
                <a:latin typeface="F1"/>
              </a:rPr>
              <a:t>— E desculparias aquela que te deu a vida se algum dia a encontrasses?</a:t>
            </a:r>
            <a:endParaRPr lang="pt-BR" sz="400000" b="1" i="0" u="none" strike="noStrike" baseline="0" dirty="0">
              <a:latin typeface="F1"/>
            </a:endParaRPr>
          </a:p>
        </p:txBody>
      </p:sp>
    </p:spTree>
    <p:extLst>
      <p:ext uri="{BB962C8B-B14F-4D97-AF65-F5344CB8AC3E}">
        <p14:creationId xmlns:p14="http://schemas.microsoft.com/office/powerpoint/2010/main" val="80304220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400" b="1" i="0" u="none" strike="noStrike" baseline="0" dirty="0">
                <a:latin typeface="F1"/>
              </a:rPr>
              <a:t>— Como não?... Sempre rendi carinhoso culto ao coração materno... Em minhas preces de cada dia...</a:t>
            </a:r>
          </a:p>
          <a:p>
            <a:pPr algn="l"/>
            <a:r>
              <a:rPr lang="pt-BR" sz="4400" b="1" i="0" u="none" strike="noStrike" baseline="0" dirty="0">
                <a:latin typeface="F1"/>
              </a:rPr>
              <a:t>A matrona, pálida, trêmula de terror, perante a face nua da verdade, continuou indagando:</a:t>
            </a:r>
          </a:p>
          <a:p>
            <a:pPr algn="l"/>
            <a:r>
              <a:rPr lang="pt-BR" sz="4400" b="1" i="0" u="none" strike="noStrike" baseline="0" dirty="0">
                <a:latin typeface="F1"/>
              </a:rPr>
              <a:t>— E se tua mãe te roubasse o esposo, o pai e a própria saúde, impondo-te o escárnio público?</a:t>
            </a:r>
            <a:endParaRPr lang="pt-BR" sz="400000" b="1" i="0" u="none" strike="noStrike" baseline="0" dirty="0">
              <a:latin typeface="F1"/>
            </a:endParaRPr>
          </a:p>
        </p:txBody>
      </p:sp>
    </p:spTree>
    <p:extLst>
      <p:ext uri="{BB962C8B-B14F-4D97-AF65-F5344CB8AC3E}">
        <p14:creationId xmlns:p14="http://schemas.microsoft.com/office/powerpoint/2010/main" val="31416841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400" b="1" i="0" u="none" strike="noStrike" baseline="0" dirty="0">
                <a:latin typeface="F1"/>
              </a:rPr>
              <a:t>— Ainda assim... — confirmou Lívia, sem vacilar — não seria para mim diferente... Quem de nós, neste mundo, poderá julgar com segurança?... Minha mãe... embora me quisesse com todo o amor... talvez fosse obrigada a ferir-me... em meu próprio bem... Creio que... em tudo... devemos render graças a Deus...</a:t>
            </a:r>
            <a:endParaRPr lang="pt-BR" sz="400000" b="1" i="0" u="none" strike="noStrike" baseline="0" dirty="0">
              <a:latin typeface="F1"/>
            </a:endParaRPr>
          </a:p>
        </p:txBody>
      </p:sp>
    </p:spTree>
    <p:extLst>
      <p:ext uri="{BB962C8B-B14F-4D97-AF65-F5344CB8AC3E}">
        <p14:creationId xmlns:p14="http://schemas.microsoft.com/office/powerpoint/2010/main" val="298966588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fontScale="92500" lnSpcReduction="10000"/>
          </a:bodyPr>
          <a:lstStyle/>
          <a:p>
            <a:pPr algn="l"/>
            <a:r>
              <a:rPr lang="pt-BR" sz="4400" b="1" i="0" u="none" strike="noStrike" baseline="0" dirty="0">
                <a:latin typeface="F1"/>
              </a:rPr>
              <a:t>Ante a espantada mudez de Helena, Anacleta avançou para a agonizante com fervoroso interesse.</a:t>
            </a:r>
          </a:p>
          <a:p>
            <a:pPr algn="l"/>
            <a:r>
              <a:rPr lang="pt-BR" sz="4400" b="1" i="0" u="none" strike="noStrike" baseline="0" dirty="0">
                <a:latin typeface="F1"/>
              </a:rPr>
              <a:t>— A genitora não te deixou qualquer recordação? — inquiriu a governanta com ansiosa expectativa.</a:t>
            </a:r>
          </a:p>
          <a:p>
            <a:pPr algn="l"/>
            <a:r>
              <a:rPr lang="pt-BR" sz="4400" b="1" i="0" u="none" strike="noStrike" baseline="0" dirty="0">
                <a:latin typeface="F1"/>
              </a:rPr>
              <a:t>Lívia refletiu alguns momentos, como quem buscava forças para conversar, e falou, confirmando:</a:t>
            </a:r>
            <a:endParaRPr lang="pt-BR" sz="400000" b="1" i="0" u="none" strike="noStrike" baseline="0" dirty="0">
              <a:latin typeface="F1"/>
            </a:endParaRPr>
          </a:p>
        </p:txBody>
      </p:sp>
    </p:spTree>
    <p:extLst>
      <p:ext uri="{BB962C8B-B14F-4D97-AF65-F5344CB8AC3E}">
        <p14:creationId xmlns:p14="http://schemas.microsoft.com/office/powerpoint/2010/main" val="9201008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6571</TotalTime>
  <Words>6784</Words>
  <Application>Microsoft Office PowerPoint</Application>
  <PresentationFormat>Widescreen</PresentationFormat>
  <Paragraphs>250</Paragraphs>
  <Slides>112</Slides>
  <Notes>0</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112</vt:i4>
      </vt:variant>
    </vt:vector>
  </HeadingPairs>
  <TitlesOfParts>
    <vt:vector size="120" baseType="lpstr">
      <vt:lpstr>Arial</vt:lpstr>
      <vt:lpstr>Calibri</vt:lpstr>
      <vt:lpstr>Calibri Light</vt:lpstr>
      <vt:lpstr>Century</vt:lpstr>
      <vt:lpstr>F0</vt:lpstr>
      <vt:lpstr>F1</vt:lpstr>
      <vt:lpstr>Tahoma</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Alírio de Cerqueira</dc:creator>
  <cp:lastModifiedBy>Alirio Cerqueira Filho</cp:lastModifiedBy>
  <cp:revision>13</cp:revision>
  <dcterms:created xsi:type="dcterms:W3CDTF">2024-08-13T16:00:09Z</dcterms:created>
  <dcterms:modified xsi:type="dcterms:W3CDTF">2024-09-23T01:36:13Z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B49B86E3327744FEA8EBFA2DEA0C8163_11</vt:lpwstr>
  </property>
  <property fmtid="{D5CDD505-2E9C-101B-9397-08002B2CF9AE}" pid="3" name="KSOProductBuildVer">
    <vt:lpwstr>1033-12.2.0.13472</vt:lpwstr>
  </property>
</Properties>
</file>