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6" r:id="rId2"/>
    <p:sldId id="728" r:id="rId3"/>
    <p:sldId id="257" r:id="rId4"/>
    <p:sldId id="258" r:id="rId5"/>
    <p:sldId id="729" r:id="rId6"/>
    <p:sldId id="730" r:id="rId7"/>
    <p:sldId id="731" r:id="rId8"/>
    <p:sldId id="732" r:id="rId9"/>
    <p:sldId id="733" r:id="rId10"/>
    <p:sldId id="734" r:id="rId11"/>
    <p:sldId id="735" r:id="rId12"/>
    <p:sldId id="736" r:id="rId13"/>
    <p:sldId id="737" r:id="rId14"/>
    <p:sldId id="738" r:id="rId15"/>
    <p:sldId id="739" r:id="rId16"/>
    <p:sldId id="740" r:id="rId17"/>
    <p:sldId id="741" r:id="rId18"/>
    <p:sldId id="742" r:id="rId19"/>
    <p:sldId id="743" r:id="rId20"/>
    <p:sldId id="744" r:id="rId21"/>
    <p:sldId id="745" r:id="rId22"/>
    <p:sldId id="746" r:id="rId23"/>
    <p:sldId id="747" r:id="rId24"/>
    <p:sldId id="748" r:id="rId25"/>
    <p:sldId id="749" r:id="rId26"/>
    <p:sldId id="750" r:id="rId27"/>
    <p:sldId id="751" r:id="rId28"/>
    <p:sldId id="752" r:id="rId29"/>
    <p:sldId id="753" r:id="rId30"/>
    <p:sldId id="754" r:id="rId31"/>
    <p:sldId id="755" r:id="rId32"/>
    <p:sldId id="756" r:id="rId33"/>
    <p:sldId id="757" r:id="rId34"/>
    <p:sldId id="758" r:id="rId35"/>
    <p:sldId id="759" r:id="rId36"/>
    <p:sldId id="760" r:id="rId37"/>
    <p:sldId id="761" r:id="rId38"/>
    <p:sldId id="762" r:id="rId39"/>
    <p:sldId id="763" r:id="rId40"/>
    <p:sldId id="764" r:id="rId41"/>
    <p:sldId id="765" r:id="rId42"/>
    <p:sldId id="766" r:id="rId43"/>
    <p:sldId id="767" r:id="rId44"/>
    <p:sldId id="768" r:id="rId45"/>
    <p:sldId id="769" r:id="rId46"/>
    <p:sldId id="770" r:id="rId47"/>
    <p:sldId id="771" r:id="rId48"/>
    <p:sldId id="772" r:id="rId49"/>
    <p:sldId id="773" r:id="rId50"/>
    <p:sldId id="774" r:id="rId51"/>
    <p:sldId id="775" r:id="rId52"/>
    <p:sldId id="776" r:id="rId53"/>
    <p:sldId id="777" r:id="rId54"/>
    <p:sldId id="778" r:id="rId55"/>
    <p:sldId id="779" r:id="rId56"/>
    <p:sldId id="780" r:id="rId57"/>
    <p:sldId id="781" r:id="rId58"/>
    <p:sldId id="782" r:id="rId59"/>
    <p:sldId id="783" r:id="rId60"/>
    <p:sldId id="784" r:id="rId61"/>
    <p:sldId id="785" r:id="rId62"/>
    <p:sldId id="786" r:id="rId63"/>
    <p:sldId id="787" r:id="rId64"/>
    <p:sldId id="788" r:id="rId65"/>
    <p:sldId id="789" r:id="rId66"/>
    <p:sldId id="790" r:id="rId67"/>
    <p:sldId id="791" r:id="rId68"/>
    <p:sldId id="792" r:id="rId69"/>
    <p:sldId id="793" r:id="rId70"/>
    <p:sldId id="794" r:id="rId71"/>
    <p:sldId id="795" r:id="rId72"/>
    <p:sldId id="796" r:id="rId73"/>
    <p:sldId id="797" r:id="rId74"/>
    <p:sldId id="798" r:id="rId75"/>
    <p:sldId id="799" r:id="rId76"/>
    <p:sldId id="800" r:id="rId77"/>
    <p:sldId id="801" r:id="rId78"/>
    <p:sldId id="802" r:id="rId79"/>
    <p:sldId id="803" r:id="rId80"/>
    <p:sldId id="805" r:id="rId81"/>
    <p:sldId id="804" r:id="rId82"/>
    <p:sldId id="806" r:id="rId83"/>
    <p:sldId id="807" r:id="rId84"/>
    <p:sldId id="808" r:id="rId85"/>
    <p:sldId id="809" r:id="rId86"/>
    <p:sldId id="810" r:id="rId87"/>
    <p:sldId id="811" r:id="rId88"/>
    <p:sldId id="812" r:id="rId89"/>
    <p:sldId id="813" r:id="rId90"/>
    <p:sldId id="814" r:id="rId91"/>
    <p:sldId id="815" r:id="rId92"/>
    <p:sldId id="339" r:id="rId9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48170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4510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0071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6/23/2024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71426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6/23/2024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3347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os estilos de texto Mestres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6/23/2024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5888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55601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1344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355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6/23/2024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3803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6599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55226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613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379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6/23/2024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63368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6/23/2024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1441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6/23/2024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67199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p:txBody>
          <a:bodyPr>
            <a:normAutofit fontScale="90000"/>
          </a:bodyPr>
          <a:lstStyle/>
          <a:p>
            <a:pPr algn="ctr"/>
            <a:r>
              <a:rPr lang="pt-BR" altLang="pt-BR" sz="5400" b="1" dirty="0">
                <a:solidFill>
                  <a:srgbClr val="002060"/>
                </a:solidFill>
                <a:latin typeface="Tahoma" panose="020B0604030504040204" pitchFamily="34" charset="0"/>
              </a:rPr>
              <a:t>AS VIRTUDES E OS VÍCIOS DOS PERSONAGENS DOS ROMANCES DE EMMANUEL</a:t>
            </a:r>
            <a:br>
              <a:rPr lang="pt-BR" altLang="pt-BR" sz="5400" b="1" i="1" dirty="0">
                <a:solidFill>
                  <a:srgbClr val="FFFF00"/>
                </a:solidFill>
                <a:latin typeface="Tahoma" panose="020B0604030504040204" pitchFamily="34" charset="0"/>
              </a:rPr>
            </a:b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a:xfrm>
            <a:off x="2589213" y="4777379"/>
            <a:ext cx="9404519" cy="1126283"/>
          </a:xfrm>
        </p:spPr>
        <p:txBody>
          <a:bodyPr>
            <a:normAutofit/>
          </a:bodyPr>
          <a:lstStyle/>
          <a:p>
            <a:endParaRPr lang="pt-BR" sz="2000" b="1"/>
          </a:p>
          <a:p>
            <a:r>
              <a:rPr lang="pt-BR" sz="2000" b="1"/>
              <a:t>FEDERAÇÃO </a:t>
            </a:r>
            <a:r>
              <a:rPr lang="pt-BR" sz="2000" b="1" dirty="0"/>
              <a:t>ESPÍRITA DO ESTADO DE MATO GROSSO – PROJETO ESPIRITIZAR</a:t>
            </a:r>
          </a:p>
        </p:txBody>
      </p:sp>
    </p:spTree>
    <p:extLst>
      <p:ext uri="{BB962C8B-B14F-4D97-AF65-F5344CB8AC3E}">
        <p14:creationId xmlns:p14="http://schemas.microsoft.com/office/powerpoint/2010/main" val="2949629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800" b="1" i="0" u="none" strike="noStrike" baseline="0" dirty="0">
                <a:latin typeface="F1"/>
              </a:rPr>
              <a:t>— Irmãos — dizia ele, envolvido em suaves irradiações de luz —, o Evangelho é código de paz e felicidade que precisamos substancializar dentro da própria vida!</a:t>
            </a:r>
            <a:endParaRPr lang="pt-BR" sz="400000" b="1" dirty="0"/>
          </a:p>
        </p:txBody>
      </p:sp>
    </p:spTree>
    <p:extLst>
      <p:ext uri="{BB962C8B-B14F-4D97-AF65-F5344CB8AC3E}">
        <p14:creationId xmlns:p14="http://schemas.microsoft.com/office/powerpoint/2010/main" val="3217187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O Sol que jorra bênçãos sobre o mundo incorpora-se à natureza, sustentando-a e renovando-lhe as criações. A folha da árvore, o fruto nutriente, o cântico do ninho e a riqueza da colméia são dádivas do astro sublime, materializadas pelos princípios da Eterna Inteligência.</a:t>
            </a:r>
            <a:endParaRPr lang="pt-BR" sz="333300" b="1" dirty="0"/>
          </a:p>
        </p:txBody>
      </p:sp>
    </p:spTree>
    <p:extLst>
      <p:ext uri="{BB962C8B-B14F-4D97-AF65-F5344CB8AC3E}">
        <p14:creationId xmlns:p14="http://schemas.microsoft.com/office/powerpoint/2010/main" val="2892196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Cristo é o Sol Espiritual dos nossos destinos.</a:t>
            </a:r>
          </a:p>
          <a:p>
            <a:pPr algn="l"/>
            <a:r>
              <a:rPr lang="pt-BR" sz="4000" b="1" i="0" u="none" strike="noStrike" baseline="0" dirty="0">
                <a:latin typeface="F1"/>
              </a:rPr>
              <a:t>Urge, pois, associarmo-nos voluntariamente aos ensinamentos dele, </a:t>
            </a:r>
            <a:r>
              <a:rPr lang="pt-BR" sz="4000" b="1" i="0" u="none" strike="noStrike" baseline="0" dirty="0" err="1">
                <a:latin typeface="F1"/>
              </a:rPr>
              <a:t>concretizando-lhes</a:t>
            </a:r>
            <a:r>
              <a:rPr lang="pt-BR" sz="4000" b="1" i="0" u="none" strike="noStrike" baseline="0" dirty="0">
                <a:latin typeface="F1"/>
              </a:rPr>
              <a:t> a essência em nossas atividades de cada dia.</a:t>
            </a:r>
            <a:endParaRPr lang="pt-BR" sz="400000" b="1" dirty="0"/>
          </a:p>
        </p:txBody>
      </p:sp>
    </p:spTree>
    <p:extLst>
      <p:ext uri="{BB962C8B-B14F-4D97-AF65-F5344CB8AC3E}">
        <p14:creationId xmlns:p14="http://schemas.microsoft.com/office/powerpoint/2010/main" val="3621388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Não podemos esquecer, entretanto, que a mente do homem jaz petrificada na Terra, dormindo nas falsas concepções da vida celeste.</a:t>
            </a:r>
          </a:p>
          <a:p>
            <a:pPr algn="l"/>
            <a:r>
              <a:rPr lang="pt-BR" sz="3600" b="1" i="0" u="none" strike="noStrike" baseline="0" dirty="0">
                <a:latin typeface="F1"/>
              </a:rPr>
              <a:t>A política de dominação militar asfixiou as velhas tradições dos primitivos santuários. As cortes romanas abafaram as vozes da filosofia grega, como os povos bárbaros enforcaram a revelação egípcia.</a:t>
            </a:r>
            <a:endParaRPr lang="pt-BR" sz="400000" b="1" dirty="0"/>
          </a:p>
        </p:txBody>
      </p:sp>
    </p:spTree>
    <p:extLst>
      <p:ext uri="{BB962C8B-B14F-4D97-AF65-F5344CB8AC3E}">
        <p14:creationId xmlns:p14="http://schemas.microsoft.com/office/powerpoint/2010/main" val="2049067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Adensou-se o nevoeiro da estagnação e da morte entre as criaturas.</a:t>
            </a:r>
          </a:p>
          <a:p>
            <a:pPr algn="l"/>
            <a:r>
              <a:rPr lang="pt-BR" sz="3600" b="1" i="0" u="none" strike="noStrike" baseline="0" dirty="0">
                <a:latin typeface="F1"/>
              </a:rPr>
              <a:t>As águias imperiais assentaram na cega idolatria de Júpiter a mentirosa religião da vaidade e do poder...</a:t>
            </a:r>
          </a:p>
          <a:p>
            <a:pPr algn="l"/>
            <a:r>
              <a:rPr lang="pt-BR" sz="3600" b="1" i="0" u="none" strike="noStrike" baseline="0" dirty="0">
                <a:latin typeface="F1"/>
              </a:rPr>
              <a:t>E enquanto os deuses de pedra absorvem os favores da fortuna, alonga-se a miséria e a ignorância do povo, reclamando o pronunciamento do Céu.</a:t>
            </a:r>
            <a:endParaRPr lang="pt-BR" sz="400000" b="1" dirty="0"/>
          </a:p>
        </p:txBody>
      </p:sp>
    </p:spTree>
    <p:extLst>
      <p:ext uri="{BB962C8B-B14F-4D97-AF65-F5344CB8AC3E}">
        <p14:creationId xmlns:p14="http://schemas.microsoft.com/office/powerpoint/2010/main" val="398972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Como se expressará, porém, a intervenção divina, sem a cooperação humana?</a:t>
            </a:r>
          </a:p>
          <a:p>
            <a:pPr algn="l"/>
            <a:r>
              <a:rPr lang="pt-BR" sz="4000" b="1" i="0" u="none" strike="noStrike" baseline="0" dirty="0">
                <a:latin typeface="F1"/>
              </a:rPr>
              <a:t>Sem a heróica </a:t>
            </a:r>
            <a:r>
              <a:rPr lang="pt-BR" sz="4000" b="1" i="0" u="none" strike="noStrike" baseline="0" dirty="0" err="1">
                <a:latin typeface="F1"/>
              </a:rPr>
              <a:t>renunciação</a:t>
            </a:r>
            <a:r>
              <a:rPr lang="pt-BR" sz="4000" b="1" i="0" u="none" strike="noStrike" baseline="0" dirty="0">
                <a:latin typeface="F1"/>
              </a:rPr>
              <a:t> dos que se consagram ao progresso e ao aprimoramento das almas, a educação não passará de letra morta.</a:t>
            </a:r>
            <a:endParaRPr lang="pt-BR" sz="400000" b="1" dirty="0"/>
          </a:p>
        </p:txBody>
      </p:sp>
    </p:spTree>
    <p:extLst>
      <p:ext uri="{BB962C8B-B14F-4D97-AF65-F5344CB8AC3E}">
        <p14:creationId xmlns:p14="http://schemas.microsoft.com/office/powerpoint/2010/main" val="1066842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Imprescindível, portanto, é que saibamos escrever com o nosso próprio exemplo as páginas vivas do Cristianismo </a:t>
            </a:r>
            <a:r>
              <a:rPr lang="pt-BR" sz="3600" b="1" i="0" u="none" strike="noStrike" baseline="0" dirty="0" err="1">
                <a:latin typeface="F1"/>
              </a:rPr>
              <a:t>remissor</a:t>
            </a:r>
            <a:r>
              <a:rPr lang="pt-BR" sz="3600" b="1" i="0" u="none" strike="noStrike" baseline="0" dirty="0">
                <a:latin typeface="F1"/>
              </a:rPr>
              <a:t>.</a:t>
            </a:r>
          </a:p>
          <a:p>
            <a:pPr algn="l"/>
            <a:r>
              <a:rPr lang="pt-BR" sz="3600" b="1" i="0" u="none" strike="noStrike" baseline="0" dirty="0">
                <a:latin typeface="F1"/>
              </a:rPr>
              <a:t>O Mestre Crucificado é divino desafio. </a:t>
            </a:r>
          </a:p>
          <a:p>
            <a:pPr algn="l"/>
            <a:r>
              <a:rPr lang="pt-BR" sz="3600" b="1" i="0" u="none" strike="noStrike" baseline="0" dirty="0">
                <a:latin typeface="F1"/>
              </a:rPr>
              <a:t>Até agora, os conquistadores do mundo conseguiram avançar no carro purpúreo da vitória, matando ou destruindo, valendo-se das legiões de guerreiros e lidadores cruéis.</a:t>
            </a:r>
            <a:endParaRPr lang="pt-BR" sz="400000" b="1" dirty="0"/>
          </a:p>
        </p:txBody>
      </p:sp>
    </p:spTree>
    <p:extLst>
      <p:ext uri="{BB962C8B-B14F-4D97-AF65-F5344CB8AC3E}">
        <p14:creationId xmlns:p14="http://schemas.microsoft.com/office/powerpoint/2010/main" val="2227929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Jesus, no entanto, triunfou pelo sacrifício.</a:t>
            </a:r>
          </a:p>
          <a:p>
            <a:pPr algn="l"/>
            <a:r>
              <a:rPr lang="pt-BR" sz="3600" b="1" i="0" u="none" strike="noStrike" baseline="0" dirty="0">
                <a:latin typeface="F1"/>
              </a:rPr>
              <a:t>César, atado às vicissitudes humanas, governa os assuntos referentes à carne em trânsito para a renovação.</a:t>
            </a:r>
          </a:p>
          <a:p>
            <a:pPr algn="l"/>
            <a:r>
              <a:rPr lang="pt-BR" sz="3600" b="1" i="0" u="none" strike="noStrike" baseline="0" dirty="0">
                <a:latin typeface="F1"/>
              </a:rPr>
              <a:t>Cristo reina sobre a alma que nunca morre, aos poucos sublimando-a para a glória imperecível...</a:t>
            </a:r>
            <a:endParaRPr lang="pt-BR" sz="333300" b="1" dirty="0"/>
          </a:p>
        </p:txBody>
      </p:sp>
    </p:spTree>
    <p:extLst>
      <p:ext uri="{BB962C8B-B14F-4D97-AF65-F5344CB8AC3E}">
        <p14:creationId xmlns:p14="http://schemas.microsoft.com/office/powerpoint/2010/main" val="1632063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 tribuno venerável fizera uma pausa, como que intencional, porque o clangor distante de muitos </a:t>
            </a:r>
            <a:r>
              <a:rPr lang="pt-BR" sz="4000" b="1" i="0" u="none" strike="noStrike" baseline="0" dirty="0" err="1">
                <a:latin typeface="F1"/>
              </a:rPr>
              <a:t>lítuos</a:t>
            </a:r>
            <a:r>
              <a:rPr lang="pt-BR" sz="4000" b="1" i="0" u="none" strike="noStrike" baseline="0" dirty="0">
                <a:latin typeface="F1"/>
              </a:rPr>
              <a:t> reunidos se fazia ouvir, em pleno céu, dando a idéia de uma convocação para alguma batalha próxima.</a:t>
            </a:r>
            <a:endParaRPr lang="pt-BR" sz="400000" b="1" dirty="0"/>
          </a:p>
        </p:txBody>
      </p:sp>
    </p:spTree>
    <p:extLst>
      <p:ext uri="{BB962C8B-B14F-4D97-AF65-F5344CB8AC3E}">
        <p14:creationId xmlns:p14="http://schemas.microsoft.com/office/powerpoint/2010/main" val="1288257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As centenas de entidades que se conchegavam umas às outras, no admirável recinto cuja abóbada deixava perceber a luz tremeluzente das estrelas remotas, entreolharam-se, ofegantes...</a:t>
            </a:r>
            <a:endParaRPr lang="pt-BR" sz="400000" b="1" dirty="0"/>
          </a:p>
        </p:txBody>
      </p:sp>
    </p:spTree>
    <p:extLst>
      <p:ext uri="{BB962C8B-B14F-4D97-AF65-F5344CB8AC3E}">
        <p14:creationId xmlns:p14="http://schemas.microsoft.com/office/powerpoint/2010/main" val="3924827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1889022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Todos os Espíritos, ali congregados, pareciam ansiosos pela oportunidade de servir.</a:t>
            </a:r>
          </a:p>
          <a:p>
            <a:pPr algn="l"/>
            <a:r>
              <a:rPr lang="pt-BR" sz="3600" b="1" i="0" u="none" strike="noStrike" baseline="0" dirty="0">
                <a:latin typeface="F1"/>
              </a:rPr>
              <a:t>Alguns traziam no semblante expressões de saudade e dor, qual se estivessem ligados à batalha da Terra por feridas de aflição, somente curáveis com o retorno às angústias do passado.</a:t>
            </a:r>
            <a:endParaRPr lang="pt-BR" sz="400000" b="1" dirty="0"/>
          </a:p>
        </p:txBody>
      </p:sp>
    </p:spTree>
    <p:extLst>
      <p:ext uri="{BB962C8B-B14F-4D97-AF65-F5344CB8AC3E}">
        <p14:creationId xmlns:p14="http://schemas.microsoft.com/office/powerpoint/2010/main" val="3039836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400" b="1" i="0" u="none" strike="noStrike" baseline="0" dirty="0">
                <a:latin typeface="F1"/>
              </a:rPr>
              <a:t>Mas, a expectação não durou muito.</a:t>
            </a:r>
          </a:p>
          <a:p>
            <a:pPr algn="l"/>
            <a:r>
              <a:rPr lang="pt-BR" sz="4400" b="1" i="0" u="none" strike="noStrike" baseline="0" dirty="0">
                <a:latin typeface="F1"/>
              </a:rPr>
              <a:t>Superando as clarinadas, que ecoavam pela noite, a voz do pregador ressurgiu:</a:t>
            </a:r>
            <a:endParaRPr lang="pt-BR" sz="400000" b="1" dirty="0"/>
          </a:p>
        </p:txBody>
      </p:sp>
    </p:spTree>
    <p:extLst>
      <p:ext uri="{BB962C8B-B14F-4D97-AF65-F5344CB8AC3E}">
        <p14:creationId xmlns:p14="http://schemas.microsoft.com/office/powerpoint/2010/main" val="3971985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 Muitos de vós, amados irmãos, deixastes à retaguarda velhos compromissos de amor e desejais voltar ao áspero trilho da carne, como quem afronta as labaredas de um incêndio para salvar afeições inesquecíveis. </a:t>
            </a:r>
            <a:endParaRPr lang="pt-BR" sz="333300" b="1" dirty="0"/>
          </a:p>
        </p:txBody>
      </p:sp>
    </p:spTree>
    <p:extLst>
      <p:ext uri="{BB962C8B-B14F-4D97-AF65-F5344CB8AC3E}">
        <p14:creationId xmlns:p14="http://schemas.microsoft.com/office/powerpoint/2010/main" val="1623685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Entretanto, devotados agora à verdade divina, aprendestes a colocar os desígnios do Senhor acima dos próprios desejos. Entediados da ilusão, consultais a realidade, buscando engrandecê-la, e a realidade aceita o vosso concurso decisivo para impor-se no mundo.</a:t>
            </a:r>
            <a:endParaRPr lang="pt-BR" sz="400000" b="1" dirty="0"/>
          </a:p>
        </p:txBody>
      </p:sp>
    </p:spTree>
    <p:extLst>
      <p:ext uri="{BB962C8B-B14F-4D97-AF65-F5344CB8AC3E}">
        <p14:creationId xmlns:p14="http://schemas.microsoft.com/office/powerpoint/2010/main" val="920592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Não olvideis, todavia, que somente colaborareis na obra do Cristo, ajudando sem exigir e trabalhando sem apego aos resultados. Como o pavio da vela, que deve submeter-se e consumir-se a fim de que as trevas se desfaçam, sereis constrangidos ao sofrimento e à humilhação para que novos horizontes se abram ao entendimento das criaturas.</a:t>
            </a:r>
            <a:endParaRPr lang="pt-BR" sz="400000" b="1" dirty="0"/>
          </a:p>
        </p:txBody>
      </p:sp>
    </p:spTree>
    <p:extLst>
      <p:ext uri="{BB962C8B-B14F-4D97-AF65-F5344CB8AC3E}">
        <p14:creationId xmlns:p14="http://schemas.microsoft.com/office/powerpoint/2010/main" val="3469648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400" b="1" i="0" u="none" strike="noStrike" baseline="0" dirty="0">
                <a:latin typeface="F1"/>
              </a:rPr>
              <a:t>Por muito tempo, ainda, o programa dos cristãos não se afastará das legendas do Apóstolo Paulo:</a:t>
            </a:r>
          </a:p>
        </p:txBody>
      </p:sp>
    </p:spTree>
    <p:extLst>
      <p:ext uri="{BB962C8B-B14F-4D97-AF65-F5344CB8AC3E}">
        <p14:creationId xmlns:p14="http://schemas.microsoft.com/office/powerpoint/2010/main" val="2341244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Em tudo sereis atribulados, mas não aniquilados; perplexos, mas não desalentados; perseguidos, mas não desamparados; abatidos, mas não destruídos, trazendo sempre, por toda a parte, a exemplificação do Senhor Jesus, no próprio corpo, para que a vida divina se manifeste no mundo. E, assim, quantos renascerem nas sombras da matéria mais densa, estarão incessantemente entregues ao sacrifício, por amor à verdade, a fim de que a lição do Divino Mestre brilhe mais intensamente nos domínios da carne mortal</a:t>
            </a:r>
            <a:r>
              <a:rPr lang="pt-BR" sz="900" b="1" i="0" u="none" strike="noStrike" baseline="0" dirty="0">
                <a:latin typeface="F1"/>
              </a:rPr>
              <a:t>. </a:t>
            </a:r>
            <a:r>
              <a:rPr lang="pt-BR" sz="3200" b="1" i="0" u="none" strike="noStrike" baseline="0" dirty="0">
                <a:latin typeface="F1"/>
              </a:rPr>
              <a:t>(</a:t>
            </a:r>
            <a:r>
              <a:rPr lang="pt-BR" sz="3200" b="1" i="0" u="none" strike="noStrike" baseline="0" dirty="0">
                <a:latin typeface="F2"/>
              </a:rPr>
              <a:t>2ª epístola aos Coríntios, capítulo 4, versículos 8 a 11.</a:t>
            </a:r>
            <a:r>
              <a:rPr lang="pt-BR" sz="3200" b="1" i="0" u="none" strike="noStrike" baseline="0" dirty="0">
                <a:latin typeface="F1"/>
              </a:rPr>
              <a:t>)</a:t>
            </a:r>
            <a:endParaRPr lang="pt-BR" sz="400000" b="1" dirty="0"/>
          </a:p>
        </p:txBody>
      </p:sp>
    </p:spTree>
    <p:extLst>
      <p:ext uri="{BB962C8B-B14F-4D97-AF65-F5344CB8AC3E}">
        <p14:creationId xmlns:p14="http://schemas.microsoft.com/office/powerpoint/2010/main" val="2074376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 mentor explanou ainda, por vários minutos, quanto aos deveres que aguardavam os legionários do Evangelho, entre os obstáculos do mundo, descendo, por fim, da tribuna dourada para o cultivo da conversação fraterna.</a:t>
            </a:r>
            <a:endParaRPr lang="pt-BR" sz="400000" b="1" dirty="0"/>
          </a:p>
        </p:txBody>
      </p:sp>
    </p:spTree>
    <p:extLst>
      <p:ext uri="{BB962C8B-B14F-4D97-AF65-F5344CB8AC3E}">
        <p14:creationId xmlns:p14="http://schemas.microsoft.com/office/powerpoint/2010/main" val="18286910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Vários amigos </a:t>
            </a:r>
            <a:r>
              <a:rPr lang="pt-BR" sz="3600" b="1" i="0" u="none" strike="noStrike" baseline="0" dirty="0" err="1">
                <a:latin typeface="F1"/>
              </a:rPr>
              <a:t>oscularam-lhe</a:t>
            </a:r>
            <a:r>
              <a:rPr lang="pt-BR" sz="3600" b="1" i="0" u="none" strike="noStrike" baseline="0" dirty="0">
                <a:latin typeface="F1"/>
              </a:rPr>
              <a:t> as mãos, comentando, com entusiasmo, os mapas de trabalho a que se prenderiam, de futuro.</a:t>
            </a:r>
          </a:p>
          <a:p>
            <a:pPr algn="l"/>
            <a:r>
              <a:rPr lang="pt-BR" sz="3600" b="1" i="0" u="none" strike="noStrike" baseline="0" dirty="0">
                <a:latin typeface="F1"/>
              </a:rPr>
              <a:t>Diminuíam os entendimentos e as rogativas de proteção, quando o pregador foi procurado por alguém com intimidade afetuosa.</a:t>
            </a:r>
            <a:endParaRPr lang="pt-BR" sz="400000" b="1" dirty="0"/>
          </a:p>
        </p:txBody>
      </p:sp>
    </p:spTree>
    <p:extLst>
      <p:ext uri="{BB962C8B-B14F-4D97-AF65-F5344CB8AC3E}">
        <p14:creationId xmlns:p14="http://schemas.microsoft.com/office/powerpoint/2010/main" val="805745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 Varro! — exclamou ele, abraçando o recém-chegado e contendo a emoção.</a:t>
            </a:r>
          </a:p>
          <a:p>
            <a:pPr algn="l"/>
            <a:r>
              <a:rPr lang="pt-BR" sz="3600" b="1" i="0" u="none" strike="noStrike" baseline="0" dirty="0">
                <a:latin typeface="F1"/>
              </a:rPr>
              <a:t>Tratava-se de velho romano, de olhar percuciente e triste, cuja túnica muito alva, confundida com a roupagem brilhante do companheiro, assemelhava-se a uma nesga de neblina apagada, de encontro a repentino clarão de aurora.</a:t>
            </a:r>
            <a:endParaRPr lang="pt-BR" sz="333300" b="1" dirty="0"/>
          </a:p>
        </p:txBody>
      </p:sp>
    </p:spTree>
    <p:extLst>
      <p:ext uri="{BB962C8B-B14F-4D97-AF65-F5344CB8AC3E}">
        <p14:creationId xmlns:p14="http://schemas.microsoft.com/office/powerpoint/2010/main" val="1181990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E2272E-52E8-435A-BDD3-3C912A861114}"/>
              </a:ext>
            </a:extLst>
          </p:cNvPr>
          <p:cNvSpPr>
            <a:spLocks noGrp="1"/>
          </p:cNvSpPr>
          <p:nvPr>
            <p:ph type="ctrTitle"/>
          </p:nvPr>
        </p:nvSpPr>
        <p:spPr>
          <a:xfrm>
            <a:off x="2491558" y="4405544"/>
            <a:ext cx="8915399" cy="2262781"/>
          </a:xfrm>
        </p:spPr>
        <p:txBody>
          <a:bodyPr>
            <a:normAutofit fontScale="90000"/>
          </a:bodyPr>
          <a:lstStyle/>
          <a:p>
            <a:pPr algn="ctr"/>
            <a:br>
              <a:rPr lang="pt-BR" altLang="pt-BR" sz="5400" b="1" dirty="0">
                <a:solidFill>
                  <a:srgbClr val="002060"/>
                </a:solidFill>
                <a:latin typeface="Arial" panose="020B0604020202020204" pitchFamily="34" charset="0"/>
                <a:cs typeface="Arial" panose="020B0604020202020204" pitchFamily="34" charset="0"/>
              </a:rPr>
            </a:br>
            <a:br>
              <a:rPr lang="pt-BR" altLang="pt-BR" sz="5400" b="1" dirty="0">
                <a:solidFill>
                  <a:srgbClr val="002060"/>
                </a:solidFill>
                <a:latin typeface="Arial" panose="020B0604020202020204" pitchFamily="34" charset="0"/>
                <a:cs typeface="Arial" panose="020B0604020202020204" pitchFamily="34" charset="0"/>
              </a:rPr>
            </a:br>
            <a:r>
              <a:rPr lang="pt-BR" altLang="pt-BR" sz="5400" b="1" dirty="0">
                <a:solidFill>
                  <a:srgbClr val="002060"/>
                </a:solidFill>
                <a:latin typeface="Arial" panose="020B0604020202020204" pitchFamily="34" charset="0"/>
                <a:cs typeface="Arial" panose="020B0604020202020204" pitchFamily="34" charset="0"/>
              </a:rPr>
              <a:t>MÓDULO 9</a:t>
            </a:r>
            <a:br>
              <a:rPr lang="pt-BR" altLang="pt-BR" sz="5400" b="1" dirty="0">
                <a:solidFill>
                  <a:srgbClr val="002060"/>
                </a:solidFill>
                <a:latin typeface="Arial" panose="020B0604020202020204" pitchFamily="34" charset="0"/>
                <a:cs typeface="Arial" panose="020B0604020202020204" pitchFamily="34" charset="0"/>
              </a:rPr>
            </a:br>
            <a:br>
              <a:rPr lang="pt-BR" altLang="pt-BR" sz="5400" b="1" dirty="0">
                <a:solidFill>
                  <a:srgbClr val="002060"/>
                </a:solidFill>
                <a:latin typeface="Arial" panose="020B0604020202020204" pitchFamily="34" charset="0"/>
                <a:cs typeface="Arial" panose="020B0604020202020204" pitchFamily="34" charset="0"/>
              </a:rPr>
            </a:br>
            <a:r>
              <a:rPr lang="pt-BR" altLang="pt-BR" sz="5400" b="1" dirty="0">
                <a:solidFill>
                  <a:srgbClr val="002060"/>
                </a:solidFill>
                <a:latin typeface="Arial" panose="020B0604020202020204" pitchFamily="34" charset="0"/>
                <a:cs typeface="Arial" panose="020B0604020202020204" pitchFamily="34" charset="0"/>
              </a:rPr>
              <a:t>AS VIRTUDES DE QUINTO VARRO </a:t>
            </a:r>
            <a:br>
              <a:rPr lang="pt-BR" altLang="pt-BR" sz="5400" b="1" dirty="0">
                <a:solidFill>
                  <a:srgbClr val="002060"/>
                </a:solidFill>
                <a:latin typeface="Arial" panose="020B0604020202020204" pitchFamily="34" charset="0"/>
                <a:cs typeface="Arial" panose="020B0604020202020204" pitchFamily="34" charset="0"/>
              </a:rPr>
            </a:br>
            <a:r>
              <a:rPr lang="pt-BR" altLang="pt-BR" sz="5400" b="1" dirty="0">
                <a:solidFill>
                  <a:srgbClr val="002060"/>
                </a:solidFill>
                <a:latin typeface="Arial" panose="020B0604020202020204" pitchFamily="34" charset="0"/>
                <a:cs typeface="Arial" panose="020B0604020202020204" pitchFamily="34" charset="0"/>
              </a:rPr>
              <a:t>Encontro 1</a:t>
            </a:r>
            <a:br>
              <a:rPr lang="pt-BR" altLang="pt-BR" sz="5400" b="1" i="1" dirty="0">
                <a:solidFill>
                  <a:srgbClr val="FFFF00"/>
                </a:solidFill>
                <a:latin typeface="Tahoma" panose="020B0604030504040204" pitchFamily="34" charset="0"/>
              </a:rPr>
            </a:br>
            <a:endParaRPr lang="pt-BR" dirty="0"/>
          </a:p>
        </p:txBody>
      </p:sp>
      <p:sp>
        <p:nvSpPr>
          <p:cNvPr id="3" name="Subtítulo 2">
            <a:extLst>
              <a:ext uri="{FF2B5EF4-FFF2-40B4-BE49-F238E27FC236}">
                <a16:creationId xmlns:a16="http://schemas.microsoft.com/office/drawing/2014/main" id="{678C5A7D-793A-4950-80C1-60B223F4481D}"/>
              </a:ext>
            </a:extLst>
          </p:cNvPr>
          <p:cNvSpPr>
            <a:spLocks noGrp="1"/>
          </p:cNvSpPr>
          <p:nvPr>
            <p:ph type="subTitle" idx="1"/>
          </p:nvPr>
        </p:nvSpPr>
        <p:spPr/>
        <p:txBody>
          <a:bodyPr/>
          <a:lstStyle/>
          <a:p>
            <a:endParaRPr lang="pt-BR" dirty="0"/>
          </a:p>
        </p:txBody>
      </p:sp>
    </p:spTree>
    <p:extLst>
      <p:ext uri="{BB962C8B-B14F-4D97-AF65-F5344CB8AC3E}">
        <p14:creationId xmlns:p14="http://schemas.microsoft.com/office/powerpoint/2010/main" val="13094232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No amplexo de ternura que permutavam, era bem de ver-se a reaproximação de dois amigos que, por momentos, olvidavam a autoridade e a aflição de que eram portadores, para se transfundirem um no outro, depois de longa separação.</a:t>
            </a:r>
            <a:endParaRPr lang="pt-BR" sz="400000" b="1" dirty="0"/>
          </a:p>
        </p:txBody>
      </p:sp>
    </p:spTree>
    <p:extLst>
      <p:ext uri="{BB962C8B-B14F-4D97-AF65-F5344CB8AC3E}">
        <p14:creationId xmlns:p14="http://schemas.microsoft.com/office/powerpoint/2010/main" val="18942604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Trocadas as primeiras impressões em que antigos eventos do pretérito foram recordados, Quinto Varro, o romano de fisionomia simpática e amargurada, explicou ao companheiro, então guindado a esfera superior, que pretendia voltar ao plano físico, em breve tempo.</a:t>
            </a:r>
            <a:endParaRPr lang="pt-BR" sz="400000" b="1" dirty="0"/>
          </a:p>
        </p:txBody>
      </p:sp>
    </p:spTree>
    <p:extLst>
      <p:ext uri="{BB962C8B-B14F-4D97-AF65-F5344CB8AC3E}">
        <p14:creationId xmlns:p14="http://schemas.microsoft.com/office/powerpoint/2010/main" val="4870718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O representante da Esfera Mais Alta ouviu-o com atenção e obtemperou, admirado:</a:t>
            </a:r>
          </a:p>
          <a:p>
            <a:pPr algn="l"/>
            <a:r>
              <a:rPr lang="pt-BR" sz="3200" b="1" i="0" u="none" strike="noStrike" baseline="0" dirty="0">
                <a:latin typeface="F1"/>
              </a:rPr>
              <a:t>— Mas, porquê? Conheço-te o acervo de serviços, não somente à causa da ordem, mas igualmente à causa do amor. No mundo patrício, as tuas derradeiras romagens foram as do homem correto até ao extremo sacrifício e os teus primeiros ensaios na edificação cristã foram dos mais dignos. Não seria aconselhável o prosseguimento de tua marcha, acima das inquietantes paisagens da carne?</a:t>
            </a:r>
            <a:endParaRPr lang="pt-BR" sz="400000" b="1" dirty="0"/>
          </a:p>
        </p:txBody>
      </p:sp>
    </p:spTree>
    <p:extLst>
      <p:ext uri="{BB962C8B-B14F-4D97-AF65-F5344CB8AC3E}">
        <p14:creationId xmlns:p14="http://schemas.microsoft.com/office/powerpoint/2010/main" val="7612162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O interlocutor fixou um gesto silencioso de súplica e aduziu:</a:t>
            </a:r>
          </a:p>
          <a:p>
            <a:pPr algn="l"/>
            <a:r>
              <a:rPr lang="pt-BR" sz="3200" b="1" i="0" u="none" strike="noStrike" baseline="0" dirty="0">
                <a:latin typeface="F1"/>
              </a:rPr>
              <a:t>— </a:t>
            </a:r>
            <a:r>
              <a:rPr lang="pt-BR" sz="3200" b="1" i="0" u="none" strike="noStrike" baseline="0" dirty="0" err="1">
                <a:latin typeface="F1"/>
              </a:rPr>
              <a:t>Clódio</a:t>
            </a:r>
            <a:r>
              <a:rPr lang="pt-BR" sz="3200" b="1" i="0" u="none" strike="noStrike" baseline="0" dirty="0">
                <a:latin typeface="F1"/>
              </a:rPr>
              <a:t>, abençoado amigo! peço-te!... Sei que conservas o poder de autorizar minha volta. Sim, sem dúvida, os apelos de cima comovem-me a alma!. .. Anseio por reunir-me, em definitivo, aos nossos da vanguarda... No entanto — e a voz dele se fez quase sumida pela emotividade —, de todos os que ficaram para trás, tenho um filho do coração, perdido nas trevas, que eu desejaria socorrer...</a:t>
            </a:r>
            <a:endParaRPr lang="pt-BR" sz="333300" b="1" dirty="0"/>
          </a:p>
        </p:txBody>
      </p:sp>
    </p:spTree>
    <p:extLst>
      <p:ext uri="{BB962C8B-B14F-4D97-AF65-F5344CB8AC3E}">
        <p14:creationId xmlns:p14="http://schemas.microsoft.com/office/powerpoint/2010/main" val="15850632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 </a:t>
            </a:r>
            <a:r>
              <a:rPr lang="pt-BR" sz="4000" b="1" i="0" u="none" strike="noStrike" baseline="0" dirty="0" err="1">
                <a:latin typeface="F1"/>
              </a:rPr>
              <a:t>Taciano</a:t>
            </a:r>
            <a:r>
              <a:rPr lang="pt-BR" sz="4000" b="1" i="0" u="none" strike="noStrike" baseline="0" dirty="0">
                <a:latin typeface="F1"/>
              </a:rPr>
              <a:t>? — indagou o mentor, intrigado.</a:t>
            </a:r>
          </a:p>
          <a:p>
            <a:pPr algn="l"/>
            <a:r>
              <a:rPr lang="pt-BR" sz="4000" b="1" i="0" u="none" strike="noStrike" baseline="0" dirty="0">
                <a:latin typeface="F1"/>
              </a:rPr>
              <a:t>— Ele mesmo...</a:t>
            </a:r>
          </a:p>
          <a:p>
            <a:pPr algn="l"/>
            <a:r>
              <a:rPr lang="pt-BR" sz="4000" b="1" i="0" u="none" strike="noStrike" baseline="0" dirty="0">
                <a:latin typeface="F1"/>
              </a:rPr>
              <a:t>E Varro prosseguiu, com encantadora humildade:</a:t>
            </a:r>
            <a:endParaRPr lang="pt-BR" sz="400000" b="1" dirty="0"/>
          </a:p>
        </p:txBody>
      </p:sp>
    </p:spTree>
    <p:extLst>
      <p:ext uri="{BB962C8B-B14F-4D97-AF65-F5344CB8AC3E}">
        <p14:creationId xmlns:p14="http://schemas.microsoft.com/office/powerpoint/2010/main" val="5535439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 Sonho conduzi-lo ao Cristo, com os meus próprios braços. Tenho implorado ao Senhor semelhante graça, com todo o fervor de meu paternal carinho. </a:t>
            </a:r>
            <a:r>
              <a:rPr lang="pt-BR" sz="3200" b="1" i="0" u="none" strike="noStrike" baseline="0" dirty="0" err="1">
                <a:latin typeface="F1"/>
              </a:rPr>
              <a:t>Taciano</a:t>
            </a:r>
            <a:r>
              <a:rPr lang="pt-BR" sz="3200" b="1" i="0" u="none" strike="noStrike" baseline="0" dirty="0">
                <a:latin typeface="F1"/>
              </a:rPr>
              <a:t> é para mim o que a rosa significa para o arbusto espinhoso em que nasceu. Em minha indigência, ele é o meu tesouro e, em minha fealdade, é a beleza de que desejava orgulhar-me. Daria tudo por dedicar-me a ele, de novo... Acariciá-lo, junto do coração, para orientar-lhe os passos na direção de Jesus, é o Céu a que aspiro...</a:t>
            </a:r>
            <a:endParaRPr lang="pt-BR" sz="400000" b="1" dirty="0"/>
          </a:p>
        </p:txBody>
      </p:sp>
    </p:spTree>
    <p:extLst>
      <p:ext uri="{BB962C8B-B14F-4D97-AF65-F5344CB8AC3E}">
        <p14:creationId xmlns:p14="http://schemas.microsoft.com/office/powerpoint/2010/main" val="8177921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E, como se quisesse sondar a impressão que causava no amigo, acrescentava:</a:t>
            </a:r>
          </a:p>
          <a:p>
            <a:pPr algn="l"/>
            <a:r>
              <a:rPr lang="pt-BR" sz="3200" b="1" i="0" u="none" strike="noStrike" baseline="0" dirty="0">
                <a:latin typeface="F1"/>
              </a:rPr>
              <a:t>— Porventura estarei errado em minha aspiração?</a:t>
            </a:r>
          </a:p>
          <a:p>
            <a:pPr algn="l"/>
            <a:r>
              <a:rPr lang="pt-BR" sz="3200" b="1" i="0" u="none" strike="noStrike" baseline="0" dirty="0">
                <a:latin typeface="F1"/>
              </a:rPr>
              <a:t>O velho orientador afagou-o, com visíveis demonstrações de piedade, passou a destra pela fronte banhada de luz e falou: </a:t>
            </a:r>
          </a:p>
          <a:p>
            <a:pPr algn="l"/>
            <a:r>
              <a:rPr lang="pt-BR" sz="3200" b="1" i="0" u="none" strike="noStrike" baseline="0" dirty="0">
                <a:latin typeface="F1"/>
              </a:rPr>
              <a:t>— Não discuto os teus sentimentos, que sou constrangido a respeitar, mas... valeria tamanha </a:t>
            </a:r>
            <a:r>
              <a:rPr lang="pt-BR" sz="3200" b="1" i="0" u="none" strike="noStrike" baseline="0" dirty="0" err="1">
                <a:latin typeface="F1"/>
              </a:rPr>
              <a:t>renunciação</a:t>
            </a:r>
            <a:r>
              <a:rPr lang="pt-BR" sz="3200" b="1" i="0" u="none" strike="noStrike" baseline="0" dirty="0">
                <a:latin typeface="F1"/>
              </a:rPr>
              <a:t>?</a:t>
            </a:r>
            <a:endParaRPr lang="pt-BR" sz="400000" b="1" dirty="0"/>
          </a:p>
        </p:txBody>
      </p:sp>
    </p:spTree>
    <p:extLst>
      <p:ext uri="{BB962C8B-B14F-4D97-AF65-F5344CB8AC3E}">
        <p14:creationId xmlns:p14="http://schemas.microsoft.com/office/powerpoint/2010/main" val="10395560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Como se articulasse as próprias reminiscências para exprimir-se com segurança, fez longa pausa, que ele próprio interrompeu, acentuando:</a:t>
            </a:r>
          </a:p>
          <a:p>
            <a:pPr algn="l"/>
            <a:r>
              <a:rPr lang="pt-BR" sz="4000" b="1" i="0" u="none" strike="noStrike" baseline="0" dirty="0">
                <a:latin typeface="F1"/>
              </a:rPr>
              <a:t>— Não acredito que </a:t>
            </a:r>
            <a:r>
              <a:rPr lang="pt-BR" sz="4000" b="1" i="0" u="none" strike="noStrike" baseline="0" dirty="0" err="1">
                <a:latin typeface="F1"/>
              </a:rPr>
              <a:t>Taciano</a:t>
            </a:r>
            <a:r>
              <a:rPr lang="pt-BR" sz="4000" b="1" i="0" u="none" strike="noStrike" baseline="0" dirty="0">
                <a:latin typeface="F1"/>
              </a:rPr>
              <a:t> esteja preparado. Vi-o, há alguns dias, no Templo de </a:t>
            </a:r>
            <a:r>
              <a:rPr lang="pt-BR" sz="4000" b="1" i="0" u="none" strike="noStrike" baseline="0" dirty="0" err="1">
                <a:latin typeface="F1"/>
              </a:rPr>
              <a:t>Vesta</a:t>
            </a:r>
            <a:r>
              <a:rPr lang="pt-BR" sz="4000" b="1" i="0" u="none" strike="noStrike" baseline="0" dirty="0">
                <a:latin typeface="F1"/>
              </a:rPr>
              <a:t>, chefiando larga legião de inimigos da luz. </a:t>
            </a:r>
            <a:endParaRPr lang="pt-BR" sz="400000" b="1" dirty="0"/>
          </a:p>
        </p:txBody>
      </p:sp>
    </p:spTree>
    <p:extLst>
      <p:ext uri="{BB962C8B-B14F-4D97-AF65-F5344CB8AC3E}">
        <p14:creationId xmlns:p14="http://schemas.microsoft.com/office/powerpoint/2010/main" val="512558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Não me pareceu inclinado a qualquer serviço do Evangelho. Vagueia nos santuários das divindades olímpicas, promovendo arruaças contra o Cristianismo nascente e ainda se compraz nos festins dos circos, encontrando incentivo e alegria nas efusões de sangue.</a:t>
            </a:r>
            <a:endParaRPr lang="pt-BR" sz="400000" b="1" dirty="0"/>
          </a:p>
        </p:txBody>
      </p:sp>
    </p:spTree>
    <p:extLst>
      <p:ext uri="{BB962C8B-B14F-4D97-AF65-F5344CB8AC3E}">
        <p14:creationId xmlns:p14="http://schemas.microsoft.com/office/powerpoint/2010/main" val="30928171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 Tenho acompanhado meu filho, nesse lamentável estado — concordou Quinto Varro, melancólico —, contudo, nos últimos dias, noto-o amargurado e aflito. Quem sabe estará </a:t>
            </a:r>
            <a:r>
              <a:rPr lang="pt-BR" sz="3200" b="1" i="0" u="none" strike="noStrike" baseline="0" dirty="0" err="1">
                <a:latin typeface="F1"/>
              </a:rPr>
              <a:t>Taciano</a:t>
            </a:r>
            <a:r>
              <a:rPr lang="pt-BR" sz="3200" b="1" i="0" u="none" strike="noStrike" baseline="0" dirty="0">
                <a:latin typeface="F1"/>
              </a:rPr>
              <a:t> à beira da grande renovação? Compreendo que ele tem sido recalcitrante no mal, consagrando-se, indefinidamente, às sensações inferiores que lhe impedem a percepção de mais altos horizontes da vida. Mas concluo, de mim para comigo, que algo deve ser feito quando temos necessidade do reajustamento daqueles a quem amamos...</a:t>
            </a:r>
            <a:endParaRPr lang="pt-BR" sz="400000" b="1" dirty="0"/>
          </a:p>
        </p:txBody>
      </p:sp>
    </p:spTree>
    <p:extLst>
      <p:ext uri="{BB962C8B-B14F-4D97-AF65-F5344CB8AC3E}">
        <p14:creationId xmlns:p14="http://schemas.microsoft.com/office/powerpoint/2010/main" val="3262464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Quase duzentos anos de Cristianismo começavam a modificar a paisagem do mundo.</a:t>
            </a:r>
          </a:p>
          <a:p>
            <a:pPr algn="l"/>
            <a:r>
              <a:rPr lang="pt-BR" sz="3200" b="1" i="0" u="none" strike="noStrike" baseline="0" dirty="0">
                <a:latin typeface="F1"/>
              </a:rPr>
              <a:t>De Nero aos Antoninos, todavia, as perseguições aos cristãos haviam recrudescido. Triunfantemente assentada sobre as sete colinas, Roma prosseguia ditando o destino dos povos, à força das armas, alimentando a guerra contra os princípios do Nazareno, mas o Evangelho caminhava sempre, por todo o Império, construindo o espírito da Era Nova.</a:t>
            </a:r>
            <a:endParaRPr lang="pt-BR" sz="6600" b="1" dirty="0"/>
          </a:p>
        </p:txBody>
      </p:sp>
    </p:spTree>
    <p:extLst>
      <p:ext uri="{BB962C8B-B14F-4D97-AF65-F5344CB8AC3E}">
        <p14:creationId xmlns:p14="http://schemas.microsoft.com/office/powerpoint/2010/main" val="30593880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E talvez porque </a:t>
            </a:r>
            <a:r>
              <a:rPr lang="pt-BR" sz="3600" b="1" i="0" u="none" strike="noStrike" baseline="0" dirty="0" err="1">
                <a:latin typeface="F1"/>
              </a:rPr>
              <a:t>Clódio</a:t>
            </a:r>
            <a:r>
              <a:rPr lang="pt-BR" sz="3600" b="1" i="0" u="none" strike="noStrike" baseline="0" dirty="0">
                <a:latin typeface="F1"/>
              </a:rPr>
              <a:t> silenciasse, pensativo, o afetuoso pai voltou a dizer:</a:t>
            </a:r>
          </a:p>
          <a:p>
            <a:pPr algn="l"/>
            <a:r>
              <a:rPr lang="pt-BR" sz="3600" b="1" i="0" u="none" strike="noStrike" baseline="0" dirty="0">
                <a:latin typeface="F1"/>
              </a:rPr>
              <a:t>— Abnegado amigo, permite-me voltar...</a:t>
            </a:r>
          </a:p>
          <a:p>
            <a:pPr algn="l"/>
            <a:r>
              <a:rPr lang="pt-BR" sz="3600" b="1" i="0" u="none" strike="noStrike" baseline="0" dirty="0">
                <a:latin typeface="F1"/>
              </a:rPr>
              <a:t>— Estarás, todavia, consciente dos riscos da empresa? Ninguém salvará um náufrago sem expor-se ao chicote das ondas. Para ajudar </a:t>
            </a:r>
            <a:r>
              <a:rPr lang="pt-BR" sz="3600" b="1" i="0" u="none" strike="noStrike" baseline="0" dirty="0" err="1">
                <a:latin typeface="F1"/>
              </a:rPr>
              <a:t>Taciano</a:t>
            </a:r>
            <a:r>
              <a:rPr lang="pt-BR" sz="3600" b="1" i="0" u="none" strike="noStrike" baseline="0" dirty="0">
                <a:latin typeface="F1"/>
              </a:rPr>
              <a:t>, mergulhar-te-ás nos perigos em que ele se encontra.</a:t>
            </a:r>
            <a:endParaRPr lang="pt-BR" sz="400000" b="1" dirty="0"/>
          </a:p>
        </p:txBody>
      </p:sp>
    </p:spTree>
    <p:extLst>
      <p:ext uri="{BB962C8B-B14F-4D97-AF65-F5344CB8AC3E}">
        <p14:creationId xmlns:p14="http://schemas.microsoft.com/office/powerpoint/2010/main" val="17439856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 Sei disso — atalhou Varro, decidido, prosseguindo em tom de súplica —; auxilia-me a pretensão, em nome de nossa velha amizade. Procurarei servir ao Evangelho com todas as minhas forças, aceitarei todos os sacrifícios, comerei o pão de fel embebido em suor e pranto; contudo, rogo permissão para convocar meu filho ao trabalho do Cristo, por todos os recursos que estiverem ao meu alcance... Certo, o caminho estará juncado de obstáculos, entretanto, com o amparo do Senhor e com o auxílio dos amigos, conto vencer.</a:t>
            </a:r>
            <a:endParaRPr lang="pt-BR" sz="333300" b="1" dirty="0"/>
          </a:p>
        </p:txBody>
      </p:sp>
    </p:spTree>
    <p:extLst>
      <p:ext uri="{BB962C8B-B14F-4D97-AF65-F5344CB8AC3E}">
        <p14:creationId xmlns:p14="http://schemas.microsoft.com/office/powerpoint/2010/main" val="188767597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O respeitável mentor, francamente compadecido, como quem não desejava delongar-se na conversação de ordem pessoal, indagou:</a:t>
            </a:r>
          </a:p>
          <a:p>
            <a:pPr algn="l"/>
            <a:r>
              <a:rPr lang="pt-BR" sz="3600" b="1" i="0" u="none" strike="noStrike" baseline="0" dirty="0">
                <a:latin typeface="F1"/>
              </a:rPr>
              <a:t>— Quanto tempo consideras imprescindível ao cometimento?</a:t>
            </a:r>
          </a:p>
          <a:p>
            <a:pPr algn="l"/>
            <a:r>
              <a:rPr lang="pt-BR" sz="3600" b="1" i="0" u="none" strike="noStrike" baseline="0" dirty="0">
                <a:latin typeface="F1"/>
              </a:rPr>
              <a:t>— Ouso colocar a resposta em teu próprio critério.</a:t>
            </a:r>
            <a:endParaRPr lang="pt-BR" sz="400000" b="1" dirty="0"/>
          </a:p>
        </p:txBody>
      </p:sp>
    </p:spTree>
    <p:extLst>
      <p:ext uri="{BB962C8B-B14F-4D97-AF65-F5344CB8AC3E}">
        <p14:creationId xmlns:p14="http://schemas.microsoft.com/office/powerpoint/2010/main" val="9272914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 Pois bem — concluiu o companheiro generoso —, endosso-te a decisão, confiantemente. Concedo-te vinte lustros para o trabalho a realizar. Creio que um século bastará. Determinaremos medidas para que sejas sustentado na nova roupagem de carne. Teus serviços à causa do Evangelho serão creditados em Esfera Superior e, quanto ao mérito ou demérito de </a:t>
            </a:r>
            <a:r>
              <a:rPr lang="pt-BR" sz="3200" b="1" i="0" u="none" strike="noStrike" baseline="0" dirty="0" err="1">
                <a:latin typeface="F1"/>
              </a:rPr>
              <a:t>Taciano</a:t>
            </a:r>
            <a:r>
              <a:rPr lang="pt-BR" sz="3200" b="1" i="0" u="none" strike="noStrike" baseline="0" dirty="0">
                <a:latin typeface="F1"/>
              </a:rPr>
              <a:t>, à frente de tua </a:t>
            </a:r>
            <a:r>
              <a:rPr lang="pt-BR" sz="3200" b="1" i="0" u="none" strike="noStrike" baseline="0" dirty="0" err="1">
                <a:latin typeface="F1"/>
              </a:rPr>
              <a:t>renunciação</a:t>
            </a:r>
            <a:r>
              <a:rPr lang="pt-BR" sz="3200" b="1" i="0" u="none" strike="noStrike" baseline="0" dirty="0">
                <a:latin typeface="F1"/>
              </a:rPr>
              <a:t>, admito que o assunto será privativo de tua própria responsabilidade.</a:t>
            </a:r>
            <a:endParaRPr lang="pt-BR" sz="400000" b="1" dirty="0"/>
          </a:p>
        </p:txBody>
      </p:sp>
    </p:spTree>
    <p:extLst>
      <p:ext uri="{BB962C8B-B14F-4D97-AF65-F5344CB8AC3E}">
        <p14:creationId xmlns:p14="http://schemas.microsoft.com/office/powerpoint/2010/main" val="8434708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Instado por amigos, na liquidação de outros problemas, </a:t>
            </a:r>
            <a:r>
              <a:rPr lang="pt-BR" sz="3200" b="1" i="0" u="none" strike="noStrike" baseline="0" dirty="0" err="1">
                <a:latin typeface="F1"/>
              </a:rPr>
              <a:t>Clódio</a:t>
            </a:r>
            <a:r>
              <a:rPr lang="pt-BR" sz="3200" b="1" i="0" u="none" strike="noStrike" baseline="0" dirty="0">
                <a:latin typeface="F1"/>
              </a:rPr>
              <a:t> </a:t>
            </a:r>
            <a:r>
              <a:rPr lang="pt-BR" sz="3200" b="1" i="0" u="none" strike="noStrike" baseline="0" dirty="0" err="1">
                <a:latin typeface="F1"/>
              </a:rPr>
              <a:t>lançou-lhe</a:t>
            </a:r>
            <a:r>
              <a:rPr lang="pt-BR" sz="3200" b="1" i="0" u="none" strike="noStrike" baseline="0" dirty="0">
                <a:latin typeface="F1"/>
              </a:rPr>
              <a:t> compassivo olhar e finalizou:</a:t>
            </a:r>
          </a:p>
          <a:p>
            <a:pPr algn="l"/>
            <a:r>
              <a:rPr lang="pt-BR" sz="3200" b="1" i="0" u="none" strike="noStrike" baseline="0" dirty="0">
                <a:latin typeface="F1"/>
              </a:rPr>
              <a:t>— Não te esqueças de que, pela oração, continuaremos juntos. Ainda mesmo sob o pesado véu do esquecimento na luta física, ouviremos teus apelos, amparando-te com o nosso esforço assistencial. Vai em paz, quando quiseres, e que Jesus te abençoe.</a:t>
            </a:r>
            <a:endParaRPr lang="pt-BR" sz="333300" b="1" dirty="0"/>
          </a:p>
        </p:txBody>
      </p:sp>
    </p:spTree>
    <p:extLst>
      <p:ext uri="{BB962C8B-B14F-4D97-AF65-F5344CB8AC3E}">
        <p14:creationId xmlns:p14="http://schemas.microsoft.com/office/powerpoint/2010/main" val="13258185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Varro dirigiu-lhe comovedoras palavras de reconhecimento, reafirmou as promessas que formulara e ausentou-se, cismarento, sem saber ao certo que estranhas emoções lhe povoavam a alma, entre raios de alegria e dardos de amargura.</a:t>
            </a:r>
            <a:endParaRPr lang="pt-BR" sz="400000" b="1" dirty="0"/>
          </a:p>
        </p:txBody>
      </p:sp>
    </p:spTree>
    <p:extLst>
      <p:ext uri="{BB962C8B-B14F-4D97-AF65-F5344CB8AC3E}">
        <p14:creationId xmlns:p14="http://schemas.microsoft.com/office/powerpoint/2010/main" val="42838398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Em esplêndido crepúsculo, enquanto o Sol, como um braseiro, tombava para os lados de </a:t>
            </a:r>
            <a:r>
              <a:rPr lang="pt-BR" sz="4000" b="1" i="0" u="none" strike="noStrike" baseline="0" dirty="0" err="1">
                <a:latin typeface="F1"/>
              </a:rPr>
              <a:t>Óstia</a:t>
            </a:r>
            <a:r>
              <a:rPr lang="pt-BR" sz="4000" b="1" i="0" u="none" strike="noStrike" baseline="0" dirty="0">
                <a:latin typeface="F1"/>
              </a:rPr>
              <a:t>, o Espírito Quinto Varro, solitário e pensativo, chegou à Ponte </a:t>
            </a:r>
            <a:r>
              <a:rPr lang="pt-BR" sz="4000" b="1" i="0" u="none" strike="noStrike" baseline="0" dirty="0" err="1">
                <a:latin typeface="F1"/>
              </a:rPr>
              <a:t>Céstio</a:t>
            </a:r>
            <a:r>
              <a:rPr lang="pt-BR" sz="4000" b="1" i="0" u="none" strike="noStrike" baseline="0" dirty="0">
                <a:latin typeface="F1"/>
              </a:rPr>
              <a:t>, demorando-se na contemplação da corrente do Tibre, como que detido por obcecantes recordações.</a:t>
            </a:r>
            <a:endParaRPr lang="pt-BR" sz="400000" b="1" dirty="0"/>
          </a:p>
        </p:txBody>
      </p:sp>
    </p:spTree>
    <p:extLst>
      <p:ext uri="{BB962C8B-B14F-4D97-AF65-F5344CB8AC3E}">
        <p14:creationId xmlns:p14="http://schemas.microsoft.com/office/powerpoint/2010/main" val="26410403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Brisas suaves deslizavam cantando, qual se fossem ecos isolados de melodias ocultas no céu escampo.</a:t>
            </a:r>
          </a:p>
          <a:p>
            <a:pPr algn="l"/>
            <a:r>
              <a:rPr lang="pt-BR" sz="3200" b="1" i="0" u="none" strike="noStrike" baseline="0" dirty="0">
                <a:latin typeface="F1"/>
              </a:rPr>
              <a:t>Roma engalanara-se para celebrar as vitórias de </a:t>
            </a:r>
            <a:r>
              <a:rPr lang="pt-BR" sz="3200" b="1" i="0" u="none" strike="noStrike" baseline="0" dirty="0" err="1">
                <a:latin typeface="F1"/>
              </a:rPr>
              <a:t>Séptimo</a:t>
            </a:r>
            <a:r>
              <a:rPr lang="pt-BR" sz="3200" b="1" i="0" u="none" strike="noStrike" baseline="0" dirty="0">
                <a:latin typeface="F1"/>
              </a:rPr>
              <a:t> Severo sobre os seus temíveis competidores. </a:t>
            </a:r>
            <a:r>
              <a:rPr lang="pt-BR" sz="3200" b="1" i="0" u="none" strike="noStrike" baseline="0" dirty="0" err="1">
                <a:latin typeface="F1"/>
              </a:rPr>
              <a:t>Pescênio</a:t>
            </a:r>
            <a:r>
              <a:rPr lang="pt-BR" sz="3200" b="1" i="0" u="none" strike="noStrike" baseline="0" dirty="0">
                <a:latin typeface="F1"/>
              </a:rPr>
              <a:t> Níger, depois de tríplice derrota, fora colhido pelas forças imperiais e decapitado, às margens do Eufrates, e Albino, o escolhido das legiões da Bretanha, seria vencido nas </a:t>
            </a:r>
            <a:r>
              <a:rPr lang="pt-BR" sz="3200" b="1" i="0" u="none" strike="noStrike" baseline="0" dirty="0" err="1">
                <a:latin typeface="F1"/>
              </a:rPr>
              <a:t>Gálias</a:t>
            </a:r>
            <a:r>
              <a:rPr lang="pt-BR" sz="3200" b="1" i="0" u="none" strike="noStrike" baseline="0" dirty="0">
                <a:latin typeface="F1"/>
              </a:rPr>
              <a:t>, matando-se em desespero.</a:t>
            </a:r>
            <a:endParaRPr lang="pt-BR" sz="400000" b="1" dirty="0"/>
          </a:p>
        </p:txBody>
      </p:sp>
    </p:spTree>
    <p:extLst>
      <p:ext uri="{BB962C8B-B14F-4D97-AF65-F5344CB8AC3E}">
        <p14:creationId xmlns:p14="http://schemas.microsoft.com/office/powerpoint/2010/main" val="32253688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Diversos dias de festa comemoravam a glória brilhante do imperador africano, mas, por solicitação dos </a:t>
            </a:r>
            <a:r>
              <a:rPr lang="pt-BR" sz="4000" b="1" i="0" u="none" strike="noStrike" baseline="0" dirty="0" err="1">
                <a:latin typeface="F1"/>
              </a:rPr>
              <a:t>augustais</a:t>
            </a:r>
            <a:r>
              <a:rPr lang="pt-BR" sz="4000" b="1" i="0" u="none" strike="noStrike" baseline="0" dirty="0">
                <a:latin typeface="F1"/>
              </a:rPr>
              <a:t>, o término das solenidades estava marcado para a noite próxima, no grande anfiteatro, com todas as pompas do triunfo.</a:t>
            </a:r>
            <a:endParaRPr lang="pt-BR" sz="400000" b="1" dirty="0"/>
          </a:p>
        </p:txBody>
      </p:sp>
    </p:spTree>
    <p:extLst>
      <p:ext uri="{BB962C8B-B14F-4D97-AF65-F5344CB8AC3E}">
        <p14:creationId xmlns:p14="http://schemas.microsoft.com/office/powerpoint/2010/main" val="30964565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Mostrando fisionomia expectante e entristecida, Varro atravessou o pequeno território da ilha do Tibre e, ganhando o Templo da Fortuna, observou a multidão dos grupos esparsos de povo, a se adensarem na praça, em direção ao soberbo edifício.</a:t>
            </a:r>
            <a:endParaRPr lang="pt-BR" sz="400000" b="1" dirty="0"/>
          </a:p>
        </p:txBody>
      </p:sp>
    </p:spTree>
    <p:extLst>
      <p:ext uri="{BB962C8B-B14F-4D97-AF65-F5344CB8AC3E}">
        <p14:creationId xmlns:p14="http://schemas.microsoft.com/office/powerpoint/2010/main" val="2851419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86519"/>
            <a:ext cx="10966450" cy="7031038"/>
          </a:xfrm>
        </p:spPr>
        <p:txBody>
          <a:bodyPr>
            <a:normAutofit/>
          </a:bodyPr>
          <a:lstStyle/>
          <a:p>
            <a:pPr algn="l"/>
            <a:endParaRPr lang="pt-BR" sz="1800" b="1" i="0" u="none" strike="noStrike" baseline="0" dirty="0">
              <a:latin typeface="Arial" panose="020B0604020202020204" pitchFamily="34" charset="0"/>
            </a:endParaRPr>
          </a:p>
          <a:p>
            <a:pPr algn="l"/>
            <a:endParaRPr lang="pt-BR" sz="4000" b="1" i="0" u="none" strike="noStrike" baseline="0" dirty="0">
              <a:latin typeface="F1"/>
            </a:endParaRPr>
          </a:p>
          <a:p>
            <a:pPr algn="l"/>
            <a:r>
              <a:rPr lang="pt-BR" sz="4000" b="1" i="0" u="none" strike="noStrike" baseline="0" dirty="0">
                <a:latin typeface="F1"/>
              </a:rPr>
              <a:t>Se na organização terrestre a Humanidade se desdobrava em movimentação intensa, no trabalho da transformação ideológica, o serviço nos planos superiores atingia culminâncias.</a:t>
            </a:r>
            <a:endParaRPr lang="pt-BR" sz="13800" b="1" dirty="0"/>
          </a:p>
        </p:txBody>
      </p:sp>
    </p:spTree>
    <p:extLst>
      <p:ext uri="{BB962C8B-B14F-4D97-AF65-F5344CB8AC3E}">
        <p14:creationId xmlns:p14="http://schemas.microsoft.com/office/powerpoint/2010/main" val="42584405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As liteiras de altos dignitários da Corte, cercadas de escravos, dispersavam pequenas assembléias de cantores e dançarinos. Bigas faustosas e carros adornados varavam por entre a turba, conduzindo tribunos jovens e damas patrícias de famílias tradicionais. Marinheiros e soldados querelavam com vendedores de refrigerantes e frutas, enquanto a onda popular crescia sempre.</a:t>
            </a:r>
            <a:endParaRPr lang="pt-BR" sz="400000" b="1" dirty="0"/>
          </a:p>
        </p:txBody>
      </p:sp>
    </p:spTree>
    <p:extLst>
      <p:ext uri="{BB962C8B-B14F-4D97-AF65-F5344CB8AC3E}">
        <p14:creationId xmlns:p14="http://schemas.microsoft.com/office/powerpoint/2010/main" val="41869378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Gladiadores de corpo descomunal chegavam sorridentes, cortejados por jogadores inveterados da arena. E, enquanto os sons de alaúdes e atabales se misturavam ao distante rugido das feras enjauladas para o soberbo espetáculo, a glória de Severo e o suplício dos cristãos eram os temas preferidos de todas, as palestras.</a:t>
            </a:r>
            <a:endParaRPr lang="pt-BR" sz="400000" b="1" dirty="0"/>
          </a:p>
        </p:txBody>
      </p:sp>
    </p:spTree>
    <p:extLst>
      <p:ext uri="{BB962C8B-B14F-4D97-AF65-F5344CB8AC3E}">
        <p14:creationId xmlns:p14="http://schemas.microsoft.com/office/powerpoint/2010/main" val="14419378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 viandante espiritual fitava não só a multidão ávida de prazeres, mas também as falanges bulhentas de entidades ignorantes ou perversas que dominavam nas sombrias comemorações.</a:t>
            </a:r>
            <a:endParaRPr lang="pt-BR" sz="400000" b="1" dirty="0"/>
          </a:p>
        </p:txBody>
      </p:sp>
    </p:spTree>
    <p:extLst>
      <p:ext uri="{BB962C8B-B14F-4D97-AF65-F5344CB8AC3E}">
        <p14:creationId xmlns:p14="http://schemas.microsoft.com/office/powerpoint/2010/main" val="40125320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Varro tentou adiantar-se, revelando estar à procura de alguém, mas a pesada atmosfera reinante obrigou-o a recuar. Contornou o famoso anfiteatro, palmilhou as vielas que se estreitavam entre o Célio e o Palatino, atravessou a Porta </a:t>
            </a:r>
            <a:r>
              <a:rPr lang="pt-BR" sz="4000" b="1" i="0" u="none" strike="noStrike" baseline="0" dirty="0" err="1">
                <a:latin typeface="F1"/>
              </a:rPr>
              <a:t>Capena</a:t>
            </a:r>
            <a:r>
              <a:rPr lang="pt-BR" sz="4000" b="1" i="0" u="none" strike="noStrike" baseline="0" dirty="0">
                <a:latin typeface="F1"/>
              </a:rPr>
              <a:t> e atingiu o campo, dirigindo-se para os sepulcros da Via </a:t>
            </a:r>
            <a:r>
              <a:rPr lang="pt-BR" sz="4000" b="1" i="0" u="none" strike="noStrike" baseline="0" dirty="0" err="1">
                <a:latin typeface="F1"/>
              </a:rPr>
              <a:t>Apia</a:t>
            </a:r>
            <a:r>
              <a:rPr lang="pt-BR" sz="4000" b="1" i="0" u="none" strike="noStrike" baseline="0" dirty="0">
                <a:latin typeface="F1"/>
              </a:rPr>
              <a:t>.</a:t>
            </a:r>
            <a:endParaRPr lang="pt-BR" sz="400000" b="1" dirty="0"/>
          </a:p>
        </p:txBody>
      </p:sp>
    </p:spTree>
    <p:extLst>
      <p:ext uri="{BB962C8B-B14F-4D97-AF65-F5344CB8AC3E}">
        <p14:creationId xmlns:p14="http://schemas.microsoft.com/office/powerpoint/2010/main" val="11832481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A noite clara descera sobre o casario romano.</a:t>
            </a:r>
          </a:p>
          <a:p>
            <a:pPr algn="l"/>
            <a:r>
              <a:rPr lang="pt-BR" sz="4000" b="1" i="0" u="none" strike="noStrike" baseline="0" dirty="0">
                <a:latin typeface="F1"/>
              </a:rPr>
              <a:t>Milhares de vozes entoavam cânticos de júbilo, à prateada claridade do luar em plenilúnio. Eram cristãos desencarnados, preparando-se para receber os companheiros de sacrifício. Os mártires supostamente mortos iam saudar os mártires que, nessa noite, iam morrer.</a:t>
            </a:r>
            <a:endParaRPr lang="pt-BR" sz="400000" b="1" dirty="0"/>
          </a:p>
        </p:txBody>
      </p:sp>
    </p:spTree>
    <p:extLst>
      <p:ext uri="{BB962C8B-B14F-4D97-AF65-F5344CB8AC3E}">
        <p14:creationId xmlns:p14="http://schemas.microsoft.com/office/powerpoint/2010/main" val="21141628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Quinto Varro uniu-se ao extenso grupo e orou, fervorosamente, suplicando ao Alto forças para a difícil empresa a que pretendia consagrar-se.</a:t>
            </a:r>
          </a:p>
          <a:p>
            <a:pPr algn="l"/>
            <a:r>
              <a:rPr lang="pt-BR" sz="3600" b="1" i="0" u="none" strike="noStrike" baseline="0" dirty="0">
                <a:latin typeface="F1"/>
              </a:rPr>
              <a:t>Preces e comentários santificantes foram ouvidos. </a:t>
            </a:r>
          </a:p>
          <a:p>
            <a:pPr algn="l"/>
            <a:r>
              <a:rPr lang="pt-BR" sz="3600" b="1" i="0" u="none" strike="noStrike" baseline="0" dirty="0">
                <a:latin typeface="F1"/>
              </a:rPr>
              <a:t>Depois de algumas horas, a enorme assembléia espiritual deslocou-se no rumo do anfiteatro.</a:t>
            </a:r>
          </a:p>
          <a:p>
            <a:pPr algn="l"/>
            <a:r>
              <a:rPr lang="pt-BR" sz="3600" b="1" i="0" u="none" strike="noStrike" baseline="0" dirty="0">
                <a:latin typeface="F1"/>
              </a:rPr>
              <a:t>Hinos de alegria elevaram-se às alturas.</a:t>
            </a:r>
            <a:endParaRPr lang="pt-BR" sz="400000" b="1" dirty="0"/>
          </a:p>
        </p:txBody>
      </p:sp>
    </p:spTree>
    <p:extLst>
      <p:ext uri="{BB962C8B-B14F-4D97-AF65-F5344CB8AC3E}">
        <p14:creationId xmlns:p14="http://schemas.microsoft.com/office/powerpoint/2010/main" val="3642565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Não somente os mensageiros da Via Ápia alcançavam o anfiteatro em harmoniosas orações.</a:t>
            </a:r>
          </a:p>
          <a:p>
            <a:pPr algn="l"/>
            <a:r>
              <a:rPr lang="pt-BR" sz="3600" b="1" i="0" u="none" strike="noStrike" baseline="0" dirty="0">
                <a:latin typeface="F1"/>
              </a:rPr>
              <a:t>Enviados do Monte Vaticano e trabalhadores espirituais dos grupos de pregação evangélica do Esquilino, da Via </a:t>
            </a:r>
            <a:r>
              <a:rPr lang="pt-BR" sz="3600" b="1" i="0" u="none" strike="noStrike" baseline="0" dirty="0" err="1">
                <a:latin typeface="F1"/>
              </a:rPr>
              <a:t>Nomentana</a:t>
            </a:r>
            <a:r>
              <a:rPr lang="pt-BR" sz="3600" b="1" i="0" u="none" strike="noStrike" baseline="0" dirty="0">
                <a:latin typeface="F1"/>
              </a:rPr>
              <a:t> e da Via </a:t>
            </a:r>
            <a:r>
              <a:rPr lang="pt-BR" sz="3600" b="1" i="0" u="none" strike="noStrike" baseline="0" dirty="0" err="1">
                <a:latin typeface="F1"/>
              </a:rPr>
              <a:t>Salária</a:t>
            </a:r>
            <a:r>
              <a:rPr lang="pt-BR" sz="3600" b="1" i="0" u="none" strike="noStrike" baseline="0" dirty="0">
                <a:latin typeface="F1"/>
              </a:rPr>
              <a:t>, incluindo representantes de outras regiões romanas, penetravam o tumultuário recinto como exércitos de luz.</a:t>
            </a:r>
            <a:endParaRPr lang="pt-BR" sz="400000" b="1" dirty="0"/>
          </a:p>
        </p:txBody>
      </p:sp>
    </p:spTree>
    <p:extLst>
      <p:ext uri="{BB962C8B-B14F-4D97-AF65-F5344CB8AC3E}">
        <p14:creationId xmlns:p14="http://schemas.microsoft.com/office/powerpoint/2010/main" val="16431395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Introduzidos na arena para os derradeiros sacrifícios, os seguidores de Jesus igualmente cantavam.</a:t>
            </a:r>
          </a:p>
          <a:p>
            <a:pPr algn="l"/>
            <a:r>
              <a:rPr lang="pt-BR" sz="4000" b="1" i="0" u="none" strike="noStrike" baseline="0" dirty="0">
                <a:latin typeface="F1"/>
              </a:rPr>
              <a:t>Aqui e ali, vísceras de feras mortas, de mistura com os corpos horrivelmente mutilados de gladiadores e bestiários vencidos, eram retirados à pressa por guardas de serviço.</a:t>
            </a:r>
            <a:endParaRPr lang="pt-BR" sz="400000" b="1" dirty="0"/>
          </a:p>
        </p:txBody>
      </p:sp>
    </p:spTree>
    <p:extLst>
      <p:ext uri="{BB962C8B-B14F-4D97-AF65-F5344CB8AC3E}">
        <p14:creationId xmlns:p14="http://schemas.microsoft.com/office/powerpoint/2010/main" val="25370055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Alguns discípulos do Evangelho, notadamente os mais idosos, atados em postes de martírio recebiam setas envenenadas, </a:t>
            </a:r>
            <a:r>
              <a:rPr lang="pt-BR" sz="3600" b="1" i="0" u="none" strike="noStrike" baseline="0" dirty="0" err="1">
                <a:latin typeface="F1"/>
              </a:rPr>
              <a:t>incendiando-se-lhes</a:t>
            </a:r>
            <a:r>
              <a:rPr lang="pt-BR" sz="3600" b="1" i="0" u="none" strike="noStrike" baseline="0" dirty="0">
                <a:latin typeface="F1"/>
              </a:rPr>
              <a:t> depois os corpos, a fim de servirem como tochas na festiva exibição, enquanto outros, de mãos postas, se entregavam, inermes, aos golpes de panteras e de leões da Numídia.</a:t>
            </a:r>
            <a:endParaRPr lang="pt-BR" sz="333300" b="1" dirty="0"/>
          </a:p>
        </p:txBody>
      </p:sp>
    </p:spTree>
    <p:extLst>
      <p:ext uri="{BB962C8B-B14F-4D97-AF65-F5344CB8AC3E}">
        <p14:creationId xmlns:p14="http://schemas.microsoft.com/office/powerpoint/2010/main" val="38816006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400" b="1" i="0" u="none" strike="noStrike" baseline="0" dirty="0">
                <a:latin typeface="F1"/>
              </a:rPr>
              <a:t>Quase todos os supliciados desprendiam-se da carne, no sublimado êxtase da fé, recolhidos carinhosamente pelos irmãos que os esperavam em cânticos de vitória.</a:t>
            </a:r>
            <a:endParaRPr lang="pt-BR" sz="400000" b="1" dirty="0"/>
          </a:p>
        </p:txBody>
      </p:sp>
    </p:spTree>
    <p:extLst>
      <p:ext uri="{BB962C8B-B14F-4D97-AF65-F5344CB8AC3E}">
        <p14:creationId xmlns:p14="http://schemas.microsoft.com/office/powerpoint/2010/main" val="1455929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endParaRPr lang="pt-BR" sz="4000" b="1" i="0" u="none" strike="noStrike" baseline="0" dirty="0">
              <a:latin typeface="F1"/>
            </a:endParaRPr>
          </a:p>
          <a:p>
            <a:pPr algn="l"/>
            <a:r>
              <a:rPr lang="pt-BR" sz="4400" b="1" i="0" u="none" strike="noStrike" baseline="0" dirty="0">
                <a:latin typeface="F1"/>
              </a:rPr>
              <a:t>Presididas pelos apóstolos do Divino Mestre, todos então na vida espiritual, as obras de soerguimento humano multiplicavam-se, em vários setores.</a:t>
            </a:r>
            <a:endParaRPr lang="pt-BR" sz="49600" b="1" dirty="0"/>
          </a:p>
        </p:txBody>
      </p:sp>
    </p:spTree>
    <p:extLst>
      <p:ext uri="{BB962C8B-B14F-4D97-AF65-F5344CB8AC3E}">
        <p14:creationId xmlns:p14="http://schemas.microsoft.com/office/powerpoint/2010/main" val="12895703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Quinto Varro, no entanto, em meio da claridade intensa com que as legiões espirituais haviam desintegrado as trevas, não se mostrava interessado na exaltação dos heróis.</a:t>
            </a:r>
            <a:endParaRPr lang="pt-BR" sz="400000" b="1" dirty="0"/>
          </a:p>
        </p:txBody>
      </p:sp>
    </p:spTree>
    <p:extLst>
      <p:ext uri="{BB962C8B-B14F-4D97-AF65-F5344CB8AC3E}">
        <p14:creationId xmlns:p14="http://schemas.microsoft.com/office/powerpoint/2010/main" val="40651699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Relanceava o olhar pelas arquibancadas repletas, até que, por fim, se deteve, com evidentes sinais de angústia, em álacre conjunto de Espíritos turbulentos, em arrojadas libações.</a:t>
            </a:r>
            <a:endParaRPr lang="pt-BR" sz="400000" b="1" dirty="0"/>
          </a:p>
        </p:txBody>
      </p:sp>
    </p:spTree>
    <p:extLst>
      <p:ext uri="{BB962C8B-B14F-4D97-AF65-F5344CB8AC3E}">
        <p14:creationId xmlns:p14="http://schemas.microsoft.com/office/powerpoint/2010/main" val="51047910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Ansiosamente, Varro abeirou-se de um jovem que desferia estrepitosas gargalhadas e, abraçando-o, com extremada ternura, sussurrava:</a:t>
            </a:r>
          </a:p>
          <a:p>
            <a:pPr algn="l"/>
            <a:r>
              <a:rPr lang="pt-BR" sz="4000" b="1" i="0" u="none" strike="noStrike" baseline="0" dirty="0">
                <a:latin typeface="F1"/>
              </a:rPr>
              <a:t>— </a:t>
            </a:r>
            <a:r>
              <a:rPr lang="pt-BR" sz="4000" b="1" i="0" u="none" strike="noStrike" baseline="0" dirty="0" err="1">
                <a:latin typeface="F1"/>
              </a:rPr>
              <a:t>Taciano</a:t>
            </a:r>
            <a:r>
              <a:rPr lang="pt-BR" sz="4000" b="1" i="0" u="none" strike="noStrike" baseline="0" dirty="0">
                <a:latin typeface="F1"/>
              </a:rPr>
              <a:t>, meu filho! meu filho!...</a:t>
            </a:r>
            <a:endParaRPr lang="pt-BR" sz="400000" b="1" dirty="0"/>
          </a:p>
        </p:txBody>
      </p:sp>
    </p:spTree>
    <p:extLst>
      <p:ext uri="{BB962C8B-B14F-4D97-AF65-F5344CB8AC3E}">
        <p14:creationId xmlns:p14="http://schemas.microsoft.com/office/powerpoint/2010/main" val="260332580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 rapaz que se mergulhava na mais profunda corrente de sensações inferiores não viu o benfeitor que o conchegava de encontro ao peito, mas, tomado de repentina inquietação, silenciou de imediato, abandonando o recinto, dominado por invencível amargura.</a:t>
            </a:r>
            <a:endParaRPr lang="pt-BR" sz="400000" b="1" dirty="0"/>
          </a:p>
        </p:txBody>
      </p:sp>
    </p:spTree>
    <p:extLst>
      <p:ext uri="{BB962C8B-B14F-4D97-AF65-F5344CB8AC3E}">
        <p14:creationId xmlns:p14="http://schemas.microsoft.com/office/powerpoint/2010/main" val="193997754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 jovem não identificava a presença do venerável amigo ao seu lado, contudo, abraçado por ele, experimentou imensa aversão pela odiosa solenidade.</a:t>
            </a:r>
          </a:p>
          <a:p>
            <a:pPr algn="l"/>
            <a:r>
              <a:rPr lang="pt-BR" sz="4000" b="1" i="0" u="none" strike="noStrike" baseline="0" dirty="0">
                <a:latin typeface="F1"/>
              </a:rPr>
              <a:t>Alheou-se dos companheiros e, sentindo fome de solidão, afastou-se, rápido, devorando ruas e praças.</a:t>
            </a:r>
            <a:endParaRPr lang="pt-BR" sz="400000" b="1" dirty="0"/>
          </a:p>
        </p:txBody>
      </p:sp>
    </p:spTree>
    <p:extLst>
      <p:ext uri="{BB962C8B-B14F-4D97-AF65-F5344CB8AC3E}">
        <p14:creationId xmlns:p14="http://schemas.microsoft.com/office/powerpoint/2010/main" val="12791190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Desejava pensar e reconsiderar, a sós, a senda por ele mesmo percorrida.</a:t>
            </a:r>
          </a:p>
          <a:p>
            <a:pPr algn="l"/>
            <a:r>
              <a:rPr lang="pt-BR" sz="4000" b="1" i="0" u="none" strike="noStrike" baseline="0" dirty="0">
                <a:latin typeface="F1"/>
              </a:rPr>
              <a:t>Depois de longo trajeto, alcançou a Porta </a:t>
            </a:r>
            <a:r>
              <a:rPr lang="pt-BR" sz="4000" b="1" i="0" u="none" strike="noStrike" baseline="0" dirty="0" err="1">
                <a:latin typeface="F1"/>
              </a:rPr>
              <a:t>Pinciana</a:t>
            </a:r>
            <a:r>
              <a:rPr lang="pt-BR" sz="4000" b="1" i="0" u="none" strike="noStrike" baseline="0" dirty="0">
                <a:latin typeface="F1"/>
              </a:rPr>
              <a:t>, em busca de insulamento. Nos jardins onde se venerava a memória de Esculápio, havia soberba estátua de Apolo, junto da qual, por vezes, gostava de meditar.</a:t>
            </a:r>
            <a:endParaRPr lang="pt-BR" sz="400000" b="1" dirty="0"/>
          </a:p>
        </p:txBody>
      </p:sp>
    </p:spTree>
    <p:extLst>
      <p:ext uri="{BB962C8B-B14F-4D97-AF65-F5344CB8AC3E}">
        <p14:creationId xmlns:p14="http://schemas.microsoft.com/office/powerpoint/2010/main" val="35334946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O corpo marmóreo da divindade olímpica levantava-se, magnífico, ostentando primorosa taça numa das mãos, de bordos voltados para o solo, como se procurasse fecundar a terra-mãe.</a:t>
            </a:r>
          </a:p>
          <a:p>
            <a:pPr algn="l"/>
            <a:r>
              <a:rPr lang="pt-BR" sz="3600" b="1" i="0" u="none" strike="noStrike" baseline="0" dirty="0">
                <a:latin typeface="F1"/>
              </a:rPr>
              <a:t>Num recipiente, aos pés do ídolo, fumegava o incenso ali colocado por mãos devotas e anônimas, embalsamando o sítio em aroma delicioso.</a:t>
            </a:r>
            <a:endParaRPr lang="pt-BR" sz="333300" b="1" dirty="0"/>
          </a:p>
        </p:txBody>
      </p:sp>
    </p:spTree>
    <p:extLst>
      <p:ext uri="{BB962C8B-B14F-4D97-AF65-F5344CB8AC3E}">
        <p14:creationId xmlns:p14="http://schemas.microsoft.com/office/powerpoint/2010/main" val="27820772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Atormentado por insopitável angústia, </a:t>
            </a:r>
            <a:r>
              <a:rPr lang="pt-BR" sz="3200" b="1" i="0" u="none" strike="noStrike" baseline="0" dirty="0" err="1">
                <a:latin typeface="F1"/>
              </a:rPr>
              <a:t>Taciano</a:t>
            </a:r>
            <a:r>
              <a:rPr lang="pt-BR" sz="3200" b="1" i="0" u="none" strike="noStrike" baseline="0" dirty="0">
                <a:latin typeface="F1"/>
              </a:rPr>
              <a:t> chorava sem querer, rememorando as próprias experiências.</a:t>
            </a:r>
          </a:p>
          <a:p>
            <a:pPr algn="l"/>
            <a:r>
              <a:rPr lang="pt-BR" sz="3200" b="1" i="0" u="none" strike="noStrike" baseline="0" dirty="0">
                <a:latin typeface="F1"/>
              </a:rPr>
              <a:t>Sabia-se fora do corpo físico, mas longe de encontrar as paisagens das narrações de Vergílio, cuja leitura lhe merecera especial atenção, vira-se incompreensivelmente atraído para as bacanais da sociedade em decadência, sendo surpreendido, depois do túmulo, tão somente por si próprio, com a sua velha sede de sensações.</a:t>
            </a:r>
            <a:endParaRPr lang="pt-BR" sz="333300" b="1" dirty="0"/>
          </a:p>
        </p:txBody>
      </p:sp>
    </p:spTree>
    <p:extLst>
      <p:ext uri="{BB962C8B-B14F-4D97-AF65-F5344CB8AC3E}">
        <p14:creationId xmlns:p14="http://schemas.microsoft.com/office/powerpoint/2010/main" val="8135638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Delirara em banquetes e jogos, sorvera o prazer em todas as taças ao seu alcance, mas rendia-se ao tédio e ao arrependimento. Em que se resumia a vida? — perguntava a si mesmo, em solilóquio doloroso —onde se domiciliavam os deuses de sua antiga fé? Valeria a procura da felicidade, na temporária satisfação dos sentidos humanos, depois da qual havia sempre larga dose de fel?</a:t>
            </a:r>
            <a:endParaRPr lang="pt-BR" sz="400000" b="1" dirty="0"/>
          </a:p>
        </p:txBody>
      </p:sp>
    </p:spTree>
    <p:extLst>
      <p:ext uri="{BB962C8B-B14F-4D97-AF65-F5344CB8AC3E}">
        <p14:creationId xmlns:p14="http://schemas.microsoft.com/office/powerpoint/2010/main" val="20851788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Como localizar as antigas afeições no misterioso país da morte? Por que razões vagueava preso ao reino doméstico, sem equilíbrio e sem rumo? Não seria mais justo, se possível, adquirir novo corpo e respirar entre os homens comuns? Suspirava por mais íntimo contacto com o plano da carne, em cuja penetração poderia esquecer a si mesmo... Oh! Se pudesse olvidar os enigmas torturantes da existência, conchegando-se à matéria para dormir e refazer-se! — meditava.</a:t>
            </a:r>
            <a:endParaRPr lang="pt-BR" sz="333300" b="1" dirty="0"/>
          </a:p>
        </p:txBody>
      </p:sp>
    </p:spTree>
    <p:extLst>
      <p:ext uri="{BB962C8B-B14F-4D97-AF65-F5344CB8AC3E}">
        <p14:creationId xmlns:p14="http://schemas.microsoft.com/office/powerpoint/2010/main" val="2892650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endParaRPr lang="pt-BR" sz="4000" b="1" i="0" u="none" strike="noStrike" baseline="0" dirty="0">
              <a:latin typeface="F1"/>
            </a:endParaRPr>
          </a:p>
          <a:p>
            <a:pPr algn="l"/>
            <a:r>
              <a:rPr lang="pt-BR" sz="3600" b="1" i="0" u="none" strike="noStrike" baseline="0" dirty="0">
                <a:latin typeface="F1"/>
              </a:rPr>
              <a:t>Tornara Jesus ao sólio resplendente de sabedoria e de amor, de onde legisla para todas as criaturas terrenas, mas os continuadores do seu ministério, entre os homens encarnados, qual enxame crescente de abelhas da renovação, prosseguiam ativos, preparando o solo dos corações para o Reino de Deus.</a:t>
            </a:r>
            <a:endParaRPr lang="pt-BR" sz="123400" b="1" dirty="0"/>
          </a:p>
        </p:txBody>
      </p:sp>
    </p:spTree>
    <p:extLst>
      <p:ext uri="{BB962C8B-B14F-4D97-AF65-F5344CB8AC3E}">
        <p14:creationId xmlns:p14="http://schemas.microsoft.com/office/powerpoint/2010/main" val="2778433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Conhecia amigos que, depois de longas súplicas ao Céu, haviam desaparecido na direção do renascimento. Não ignorava que o espírito imortal pode usar vários corpos, entre os homens; entretanto, não se sentia com a força precisa para dominar-se e oferecer às Divindades uma prece fundamentada no verdadeiro equilíbrio moral.</a:t>
            </a:r>
            <a:endParaRPr lang="pt-BR" sz="400000" b="1" dirty="0"/>
          </a:p>
        </p:txBody>
      </p:sp>
    </p:spTree>
    <p:extLst>
      <p:ext uri="{BB962C8B-B14F-4D97-AF65-F5344CB8AC3E}">
        <p14:creationId xmlns:p14="http://schemas.microsoft.com/office/powerpoint/2010/main" val="165992264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Naquele instante, porém, sentia-se mais angustiado que de outras vezes.</a:t>
            </a:r>
          </a:p>
          <a:p>
            <a:pPr algn="l"/>
            <a:r>
              <a:rPr lang="pt-BR" sz="4000" b="1" i="0" u="none" strike="noStrike" baseline="0" dirty="0">
                <a:latin typeface="F1"/>
              </a:rPr>
              <a:t>Saudade imensa e indefinível pungia-lhe o coração.</a:t>
            </a:r>
          </a:p>
          <a:p>
            <a:pPr algn="l"/>
            <a:r>
              <a:rPr lang="pt-BR" sz="4000" b="1" i="0" u="none" strike="noStrike" baseline="0" dirty="0">
                <a:latin typeface="F1"/>
              </a:rPr>
              <a:t>Depois de chorar em silêncio, fixou o semblante impassível da estátua e suplicou:</a:t>
            </a:r>
            <a:endParaRPr lang="pt-BR" sz="400000" b="1" dirty="0"/>
          </a:p>
        </p:txBody>
      </p:sp>
    </p:spTree>
    <p:extLst>
      <p:ext uri="{BB962C8B-B14F-4D97-AF65-F5344CB8AC3E}">
        <p14:creationId xmlns:p14="http://schemas.microsoft.com/office/powerpoint/2010/main" val="41180633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 Grande Hélios! Deus de meus avós!... Compadece-te de mim! Renova-me o sentimento na pureza e na energia que encarnas para a nossa raça! Se possível, faze-me esquecer o que fui. Ampara-me e concede-me a graça de viver, de conformidade com o exemplo dos meus antepassados!...</a:t>
            </a:r>
            <a:endParaRPr lang="pt-BR" sz="400000" b="1" dirty="0"/>
          </a:p>
        </p:txBody>
      </p:sp>
    </p:spTree>
    <p:extLst>
      <p:ext uri="{BB962C8B-B14F-4D97-AF65-F5344CB8AC3E}">
        <p14:creationId xmlns:p14="http://schemas.microsoft.com/office/powerpoint/2010/main" val="107277283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Com as inexprimíveis reminiscências do seu antigo lar, </a:t>
            </a:r>
            <a:r>
              <a:rPr lang="pt-BR" sz="3600" b="1" i="0" u="none" strike="noStrike" baseline="0" dirty="0" err="1">
                <a:latin typeface="F1"/>
              </a:rPr>
              <a:t>Taciano</a:t>
            </a:r>
            <a:r>
              <a:rPr lang="pt-BR" sz="3600" b="1" i="0" u="none" strike="noStrike" baseline="0" dirty="0">
                <a:latin typeface="F1"/>
              </a:rPr>
              <a:t>, inclinado para o solo, lamentava-se, amarguradamente; mas, quando enxugou as lágrimas que lhe obscureciam a visão e tornou a fitar a imagem do deus, não mais viu o ídolo primoroso e sim o Espírito Quinto Varro, nimbado de intensa luz, a olhá-lo com enternecimento e tristeza.</a:t>
            </a:r>
            <a:endParaRPr lang="pt-BR" sz="333300" b="1" dirty="0"/>
          </a:p>
        </p:txBody>
      </p:sp>
    </p:spTree>
    <p:extLst>
      <p:ext uri="{BB962C8B-B14F-4D97-AF65-F5344CB8AC3E}">
        <p14:creationId xmlns:p14="http://schemas.microsoft.com/office/powerpoint/2010/main" val="389014324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O jovem quis recuar, transido de assombro, mas indefiníveis emoções </a:t>
            </a:r>
            <a:r>
              <a:rPr lang="pt-BR" sz="3600" b="1" i="0" u="none" strike="noStrike" baseline="0" dirty="0" err="1">
                <a:latin typeface="F1"/>
              </a:rPr>
              <a:t>subjugavam-lhe</a:t>
            </a:r>
            <a:r>
              <a:rPr lang="pt-BR" sz="3600" b="1" i="0" u="none" strike="noStrike" baseline="0" dirty="0">
                <a:latin typeface="F1"/>
              </a:rPr>
              <a:t> agora todo o ser.</a:t>
            </a:r>
          </a:p>
          <a:p>
            <a:pPr algn="l"/>
            <a:r>
              <a:rPr lang="pt-BR" sz="3600" b="1" i="0" u="none" strike="noStrike" baseline="0" dirty="0">
                <a:latin typeface="F1"/>
              </a:rPr>
              <a:t>Como que dobrado por forças misteriosas, ajoelhou-se ante a visita inesperada.</a:t>
            </a:r>
          </a:p>
          <a:p>
            <a:pPr algn="l"/>
            <a:r>
              <a:rPr lang="pt-BR" sz="3600" b="1" i="0" u="none" strike="noStrike" baseline="0" dirty="0">
                <a:latin typeface="F1"/>
              </a:rPr>
              <a:t>Desejou falar, mas não conseguiu, assinalando estranha constrição nas cordas vocais.</a:t>
            </a:r>
            <a:endParaRPr lang="pt-BR" sz="400000" b="1" dirty="0"/>
          </a:p>
        </p:txBody>
      </p:sp>
    </p:spTree>
    <p:extLst>
      <p:ext uri="{BB962C8B-B14F-4D97-AF65-F5344CB8AC3E}">
        <p14:creationId xmlns:p14="http://schemas.microsoft.com/office/powerpoint/2010/main" val="17730080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Pranto mais intenso </a:t>
            </a:r>
            <a:r>
              <a:rPr lang="pt-BR" sz="4000" b="1" i="0" u="none" strike="noStrike" baseline="0" dirty="0" err="1">
                <a:latin typeface="F1"/>
              </a:rPr>
              <a:t>jorrava-lhe</a:t>
            </a:r>
            <a:r>
              <a:rPr lang="pt-BR" sz="4000" b="1" i="0" u="none" strike="noStrike" baseline="0" dirty="0">
                <a:latin typeface="F1"/>
              </a:rPr>
              <a:t> dos olhos.</a:t>
            </a:r>
          </a:p>
          <a:p>
            <a:pPr algn="l"/>
            <a:r>
              <a:rPr lang="pt-BR" sz="4000" b="1" i="0" u="none" strike="noStrike" baseline="0" dirty="0">
                <a:latin typeface="F1"/>
              </a:rPr>
              <a:t>Identificou a personalidade do genitor e, esmagado por inexprimível emoção, notou que Varro caminhava para ele, de afetuoso olhar encimando triste sorriso.</a:t>
            </a:r>
            <a:endParaRPr lang="pt-BR" sz="400000" b="1" dirty="0"/>
          </a:p>
        </p:txBody>
      </p:sp>
    </p:spTree>
    <p:extLst>
      <p:ext uri="{BB962C8B-B14F-4D97-AF65-F5344CB8AC3E}">
        <p14:creationId xmlns:p14="http://schemas.microsoft.com/office/powerpoint/2010/main" val="135002198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 entidade amorosa </a:t>
            </a:r>
            <a:r>
              <a:rPr lang="pt-BR" sz="3600" b="1" i="0" u="none" strike="noStrike" baseline="0" dirty="0" err="1">
                <a:latin typeface="F1"/>
              </a:rPr>
              <a:t>afagou-lhe</a:t>
            </a:r>
            <a:r>
              <a:rPr lang="pt-BR" sz="3600" b="1" i="0" u="none" strike="noStrike" baseline="0" dirty="0">
                <a:latin typeface="F1"/>
              </a:rPr>
              <a:t> a cabeça atormentada e falou:</a:t>
            </a:r>
          </a:p>
          <a:p>
            <a:pPr algn="l"/>
            <a:r>
              <a:rPr lang="pt-BR" sz="3600" b="1" i="0" u="none" strike="noStrike" baseline="0" dirty="0">
                <a:latin typeface="F1"/>
              </a:rPr>
              <a:t>— </a:t>
            </a:r>
            <a:r>
              <a:rPr lang="pt-BR" sz="3600" b="1" i="0" u="none" strike="noStrike" baseline="0" dirty="0" err="1">
                <a:latin typeface="F1"/>
              </a:rPr>
              <a:t>Taciano</a:t>
            </a:r>
            <a:r>
              <a:rPr lang="pt-BR" sz="3600" b="1" i="0" u="none" strike="noStrike" baseline="0" dirty="0">
                <a:latin typeface="F1"/>
              </a:rPr>
              <a:t>, meu filho!... Que o Supremo Senhor nos abençoe a senda de redenção. Deixa que as lágrimas te lavem todos os escaninhos da alma! Milagrosa lixívia, o pranto purifica nossas chagas de vaidade e ilusão. </a:t>
            </a:r>
            <a:endParaRPr lang="pt-BR" sz="3600" b="1" i="0" u="none" strike="noStrike" baseline="0" dirty="0">
              <a:latin typeface="F0"/>
            </a:endParaRPr>
          </a:p>
        </p:txBody>
      </p:sp>
    </p:spTree>
    <p:extLst>
      <p:ext uri="{BB962C8B-B14F-4D97-AF65-F5344CB8AC3E}">
        <p14:creationId xmlns:p14="http://schemas.microsoft.com/office/powerpoint/2010/main" val="74554171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Não te julgues relegado ao abandono!...</a:t>
            </a:r>
          </a:p>
          <a:p>
            <a:pPr algn="l"/>
            <a:r>
              <a:rPr lang="pt-BR" sz="3600" b="1" i="0" u="none" strike="noStrike" baseline="0" dirty="0">
                <a:latin typeface="F1"/>
              </a:rPr>
              <a:t>Ainda mesmo quando as nossas preces se expandam ardentes, perante os ídolos sem alma, o coração augusto do Senhor as recolhe na misteriosa concha do seu amor infinito, apressando o socorro às nossas necessidades.</a:t>
            </a:r>
            <a:endParaRPr lang="pt-BR" sz="400000" b="1" dirty="0"/>
          </a:p>
        </p:txBody>
      </p:sp>
    </p:spTree>
    <p:extLst>
      <p:ext uri="{BB962C8B-B14F-4D97-AF65-F5344CB8AC3E}">
        <p14:creationId xmlns:p14="http://schemas.microsoft.com/office/powerpoint/2010/main" val="138287233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Tem calma e confiança, filho meu! Voltaremos à experiência da carne para resgatar e reaprender.</a:t>
            </a:r>
          </a:p>
          <a:p>
            <a:pPr algn="l"/>
            <a:r>
              <a:rPr lang="pt-BR" sz="3600" b="1" i="0" u="none" strike="noStrike" baseline="0" dirty="0">
                <a:latin typeface="F1"/>
              </a:rPr>
              <a:t>Nesse instante, </a:t>
            </a:r>
            <a:r>
              <a:rPr lang="pt-BR" sz="3600" b="1" i="0" u="none" strike="noStrike" baseline="0" dirty="0" err="1">
                <a:latin typeface="F1"/>
              </a:rPr>
              <a:t>Taciano</a:t>
            </a:r>
            <a:r>
              <a:rPr lang="pt-BR" sz="3600" b="1" i="0" u="none" strike="noStrike" baseline="0" dirty="0">
                <a:latin typeface="F1"/>
              </a:rPr>
              <a:t>, magnetizado pelo olhar paterno, tentou erguer-se para abraçá-lo ou rojar-se até o chão, a fim de </a:t>
            </a:r>
            <a:r>
              <a:rPr lang="pt-BR" sz="3600" b="1" i="0" u="none" strike="noStrike" baseline="0" dirty="0" err="1">
                <a:latin typeface="F1"/>
              </a:rPr>
              <a:t>oscular-lhe</a:t>
            </a:r>
            <a:r>
              <a:rPr lang="pt-BR" sz="3600" b="1" i="0" u="none" strike="noStrike" baseline="0" dirty="0">
                <a:latin typeface="F1"/>
              </a:rPr>
              <a:t> os pés; no entanto, como se estivesse imobilizado por laços invisíveis, não conseguiu articular qualquer movimento.</a:t>
            </a:r>
            <a:endParaRPr lang="pt-BR" sz="400000" b="1" dirty="0"/>
          </a:p>
        </p:txBody>
      </p:sp>
    </p:spTree>
    <p:extLst>
      <p:ext uri="{BB962C8B-B14F-4D97-AF65-F5344CB8AC3E}">
        <p14:creationId xmlns:p14="http://schemas.microsoft.com/office/powerpoint/2010/main" val="42812837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 Ouve-me! — prosseguiu Varro, </a:t>
            </a:r>
            <a:r>
              <a:rPr lang="pt-BR" sz="3600" b="1" i="0" u="none" strike="noStrike" baseline="0" dirty="0" err="1">
                <a:latin typeface="F1"/>
              </a:rPr>
              <a:t>compadecidamente</a:t>
            </a:r>
            <a:r>
              <a:rPr lang="pt-BR" sz="3600" b="1" i="0" u="none" strike="noStrike" baseline="0" dirty="0">
                <a:latin typeface="F1"/>
              </a:rPr>
              <a:t> - pedes o retorno à liça terrestre, entediado de ti mesmo, e receberás semelhante concessão. Estaremos novamente reunidos, na cela corpórea do mundo físico — abençoada escola de nossa regeneração para a vida eterna, todavia, não mais na exaltação do orgulho e do poder.</a:t>
            </a:r>
            <a:endParaRPr lang="pt-BR" sz="400000" b="1" dirty="0"/>
          </a:p>
        </p:txBody>
      </p:sp>
    </p:spTree>
    <p:extLst>
      <p:ext uri="{BB962C8B-B14F-4D97-AF65-F5344CB8AC3E}">
        <p14:creationId xmlns:p14="http://schemas.microsoft.com/office/powerpoint/2010/main" val="4122284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Enquanto exércitos compactos de cristãos desapareciam nas fogueiras e nas cruzes, nos suplícios intermináveis ou nas mandíbulas das feras, templos de esperança se levantavam felizes, além das fronteiras de sombra, dentro dos quais falanges enormes de Espíritos convertidos ao bem se ofereciam para a batalha de suor e sangue, em que, usando a vestimenta física, dariam testemunhos de fé e boa vontade, colaborando na expansão da Boa Nova, para a redenção da Terra.</a:t>
            </a:r>
            <a:endParaRPr lang="pt-BR" sz="255800" b="1" dirty="0"/>
          </a:p>
        </p:txBody>
      </p:sp>
    </p:spTree>
    <p:extLst>
      <p:ext uri="{BB962C8B-B14F-4D97-AF65-F5344CB8AC3E}">
        <p14:creationId xmlns:p14="http://schemas.microsoft.com/office/powerpoint/2010/main" val="14654639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Nossos deuses de pedra estão mortos.</a:t>
            </a:r>
          </a:p>
          <a:p>
            <a:pPr algn="l"/>
            <a:r>
              <a:rPr lang="pt-BR" sz="4000" b="1" i="0" u="none" strike="noStrike" baseline="0" dirty="0">
                <a:latin typeface="F1"/>
              </a:rPr>
              <a:t>Júpiter, com o seu carro de triunfo, passou para sempre. Em lugar dele, surge o Mestre da Cruz, o escultor divino da perfeição espiritual imperecível, que nos toma por tutelados felizes do seu Coração.</a:t>
            </a:r>
            <a:endParaRPr lang="pt-BR" sz="400000" b="1" dirty="0"/>
          </a:p>
        </p:txBody>
      </p:sp>
    </p:spTree>
    <p:extLst>
      <p:ext uri="{BB962C8B-B14F-4D97-AF65-F5344CB8AC3E}">
        <p14:creationId xmlns:p14="http://schemas.microsoft.com/office/powerpoint/2010/main" val="298008515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Outrora, acreditávamos que a púrpura romana sobre o sangue dos vencidos era o símbolo de nossa felicidade racial e admitíamos que os gênios celestes deviam permanecer submetidos aos nossos caprichosos impulsos. Hoje, porém, o Cristo nos orienta o passo por estradas diversas.</a:t>
            </a:r>
            <a:endParaRPr lang="pt-BR" sz="400000" b="1" dirty="0"/>
          </a:p>
        </p:txBody>
      </p:sp>
    </p:spTree>
    <p:extLst>
      <p:ext uri="{BB962C8B-B14F-4D97-AF65-F5344CB8AC3E}">
        <p14:creationId xmlns:p14="http://schemas.microsoft.com/office/powerpoint/2010/main" val="234481572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400" b="1" i="0" u="none" strike="noStrike" baseline="0" dirty="0">
                <a:latin typeface="F1"/>
              </a:rPr>
              <a:t>A Humanidade é a nossa família e o mundo é o nosso Lar Maior, onde todos somos irmãos. Diante do Céu, não há escravos nem senhores e sim criaturas ligadas entre si pela mesma origem divina.</a:t>
            </a:r>
            <a:endParaRPr lang="pt-BR" sz="400000" b="1" dirty="0"/>
          </a:p>
        </p:txBody>
      </p:sp>
    </p:spTree>
    <p:extLst>
      <p:ext uri="{BB962C8B-B14F-4D97-AF65-F5344CB8AC3E}">
        <p14:creationId xmlns:p14="http://schemas.microsoft.com/office/powerpoint/2010/main" val="294017317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Os cristãos que não compreendes agora são os alicerces da glória futura. Humilhados e escarnecidos, vilipendiados e mortos no sacrifício, representam a promessa de paz e sublimação para o mundo.</a:t>
            </a:r>
            <a:endParaRPr lang="pt-BR" sz="400000" b="1" dirty="0"/>
          </a:p>
        </p:txBody>
      </p:sp>
    </p:spTree>
    <p:extLst>
      <p:ext uri="{BB962C8B-B14F-4D97-AF65-F5344CB8AC3E}">
        <p14:creationId xmlns:p14="http://schemas.microsoft.com/office/powerpoint/2010/main" val="238442996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Um dia, ninguém se lembrará do fausto de nossas mentirosas celebrações. A ventania que sopra dos montes gelados espalhará sobre o chão escuro a cinza de nossa miserável grandeza, então convertida em lamentação e pó. Mas a renúncia dos homens e das mulheres que hoje se deixam imolar por uma vida melhor estará cada vez mais santificada e mais viva, na fraternidade que reinará soberana!...</a:t>
            </a:r>
            <a:endParaRPr lang="pt-BR" sz="400000" b="1" dirty="0"/>
          </a:p>
        </p:txBody>
      </p:sp>
    </p:spTree>
    <p:extLst>
      <p:ext uri="{BB962C8B-B14F-4D97-AF65-F5344CB8AC3E}">
        <p14:creationId xmlns:p14="http://schemas.microsoft.com/office/powerpoint/2010/main" val="392809696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Talvez reparando a profunda surpresa do jovem que o escutava, trêmulo e abatido, Quinto Varro acentuou:</a:t>
            </a:r>
          </a:p>
          <a:p>
            <a:pPr algn="l"/>
            <a:r>
              <a:rPr lang="pt-BR" sz="3600" b="1" i="0" u="none" strike="noStrike" baseline="0" dirty="0">
                <a:latin typeface="F1"/>
              </a:rPr>
              <a:t>— Prepara-te como valoroso soldado do bem. Em breve tempo, regressaremos à escola da carne. Serás para mim a estrela da manhã, indicando-me a chegada do Sol de cada dia.</a:t>
            </a:r>
            <a:endParaRPr lang="pt-BR" sz="333300" b="1" dirty="0"/>
          </a:p>
        </p:txBody>
      </p:sp>
    </p:spTree>
    <p:extLst>
      <p:ext uri="{BB962C8B-B14F-4D97-AF65-F5344CB8AC3E}">
        <p14:creationId xmlns:p14="http://schemas.microsoft.com/office/powerpoint/2010/main" val="15610278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200" b="1" i="0" u="none" strike="noStrike" baseline="0" dirty="0">
                <a:latin typeface="F1"/>
              </a:rPr>
              <a:t>Certo, sofrimentos cruéis abater-se-ão sobre nós, qual ocorre aos servidores da verdade nesta noite de tormentosa flagelação. Indubitavelmente, a dor espreitar-nos-á a existência, porque a dor é o selo do aperfeiçoamento moral no mundo... Conheceremos a separação e a desventura, o fel e o martírio, mas o pão da graça celeste entre os homens por muitos séculos ainda será amassado no suor e nas aflições dos servidores da luz!</a:t>
            </a:r>
            <a:endParaRPr lang="pt-BR" sz="333300" b="1" dirty="0"/>
          </a:p>
        </p:txBody>
      </p:sp>
    </p:spTree>
    <p:extLst>
      <p:ext uri="{BB962C8B-B14F-4D97-AF65-F5344CB8AC3E}">
        <p14:creationId xmlns:p14="http://schemas.microsoft.com/office/powerpoint/2010/main" val="428137072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Seguirei teus passos, à maneira do cão fiel, e espero que, unido ao meu coração, poderás repetir, mais tarde:</a:t>
            </a:r>
          </a:p>
          <a:p>
            <a:pPr algn="l"/>
            <a:r>
              <a:rPr lang="pt-BR" sz="3600" b="1" i="0" u="none" strike="noStrike" baseline="0" dirty="0">
                <a:latin typeface="F1"/>
              </a:rPr>
              <a:t>— Ave, Cristo! os que vão viver para sempre te glorificam e saúdam!...</a:t>
            </a:r>
          </a:p>
          <a:p>
            <a:pPr algn="l"/>
            <a:r>
              <a:rPr lang="pt-BR" sz="3600" b="1" i="0" u="none" strike="noStrike" baseline="0" dirty="0">
                <a:latin typeface="F1"/>
              </a:rPr>
              <a:t>O mensageiro fez longa pausa, enquanto aves noturnas piavam, doloridamente, no arvoredo mergulhado nas sombras.</a:t>
            </a:r>
            <a:endParaRPr lang="pt-BR" sz="400000" b="1" dirty="0"/>
          </a:p>
        </p:txBody>
      </p:sp>
    </p:spTree>
    <p:extLst>
      <p:ext uri="{BB962C8B-B14F-4D97-AF65-F5344CB8AC3E}">
        <p14:creationId xmlns:p14="http://schemas.microsoft.com/office/powerpoint/2010/main" val="403309965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400" b="1" i="0" u="none" strike="noStrike" baseline="0" dirty="0">
                <a:latin typeface="F1"/>
              </a:rPr>
              <a:t>Roma dormia, agora, em pesada quietação.</a:t>
            </a:r>
          </a:p>
          <a:p>
            <a:pPr algn="l"/>
            <a:r>
              <a:rPr lang="pt-BR" sz="4400" b="1" i="0" u="none" strike="noStrike" baseline="0" dirty="0">
                <a:latin typeface="F1"/>
              </a:rPr>
              <a:t>Quinto Varro inclinou-se, carinhosamente apertou o filho de encontro ao peito e beijou-lhe a fronte.</a:t>
            </a:r>
            <a:endParaRPr lang="pt-BR" sz="400000" b="1" dirty="0"/>
          </a:p>
        </p:txBody>
      </p:sp>
    </p:spTree>
    <p:extLst>
      <p:ext uri="{BB962C8B-B14F-4D97-AF65-F5344CB8AC3E}">
        <p14:creationId xmlns:p14="http://schemas.microsoft.com/office/powerpoint/2010/main" val="267307401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Nesse instante, porém, talvez porque sensações contraditórias lhe turvassem o campo íntimo, </a:t>
            </a:r>
            <a:r>
              <a:rPr lang="pt-BR" sz="4000" b="1" i="0" u="none" strike="noStrike" baseline="0" dirty="0" err="1">
                <a:latin typeface="F1"/>
              </a:rPr>
              <a:t>Taciano</a:t>
            </a:r>
            <a:r>
              <a:rPr lang="pt-BR" sz="4000" b="1" i="0" u="none" strike="noStrike" baseline="0" dirty="0">
                <a:latin typeface="F1"/>
              </a:rPr>
              <a:t> cerrou os olhos para interromper a corrente das lágrimas copiosas, mas, ao descerrá-los, de novo, observou que seu pai havia desaparecido.</a:t>
            </a:r>
            <a:endParaRPr lang="pt-BR" sz="400000" b="1" dirty="0"/>
          </a:p>
        </p:txBody>
      </p:sp>
    </p:spTree>
    <p:extLst>
      <p:ext uri="{BB962C8B-B14F-4D97-AF65-F5344CB8AC3E}">
        <p14:creationId xmlns:p14="http://schemas.microsoft.com/office/powerpoint/2010/main" val="1356867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Assim é que, em formosa cidade espiritual, nas adjacências da Crosta Planetária, vamos encontrar grande assembléia de almas atraídas ao Roteiro Divino, escutando a exortação de iluminado orientador, que lhes falava, de coração posto nos lábios:</a:t>
            </a:r>
            <a:endParaRPr lang="pt-BR" sz="400000" b="1" dirty="0"/>
          </a:p>
        </p:txBody>
      </p:sp>
    </p:spTree>
    <p:extLst>
      <p:ext uri="{BB962C8B-B14F-4D97-AF65-F5344CB8AC3E}">
        <p14:creationId xmlns:p14="http://schemas.microsoft.com/office/powerpoint/2010/main" val="50557616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3600" b="1" i="0" u="none" strike="noStrike" baseline="0" dirty="0">
                <a:latin typeface="F1"/>
              </a:rPr>
              <a:t>A paisagem fizera-se inalterada.</a:t>
            </a:r>
          </a:p>
          <a:p>
            <a:pPr algn="l"/>
            <a:r>
              <a:rPr lang="pt-BR" sz="3600" b="1" i="0" u="none" strike="noStrike" baseline="0" dirty="0">
                <a:latin typeface="F1"/>
              </a:rPr>
              <a:t>A estátua de Apolo brilhava, refletindo o luar esmaecido da madrugada. Premido de angústia, </a:t>
            </a:r>
            <a:r>
              <a:rPr lang="pt-BR" sz="3600" b="1" i="0" u="none" strike="noStrike" baseline="0" dirty="0" err="1">
                <a:latin typeface="F1"/>
              </a:rPr>
              <a:t>Taciano</a:t>
            </a:r>
            <a:r>
              <a:rPr lang="pt-BR" sz="3600" b="1" i="0" u="none" strike="noStrike" baseline="0" dirty="0">
                <a:latin typeface="F1"/>
              </a:rPr>
              <a:t> alongou os braços para a noite que lhe pareceu, então, desolada e vazia, bradando, desesperado:</a:t>
            </a:r>
            <a:endParaRPr lang="pt-BR" sz="400000" b="1" dirty="0"/>
          </a:p>
        </p:txBody>
      </p:sp>
    </p:spTree>
    <p:extLst>
      <p:ext uri="{BB962C8B-B14F-4D97-AF65-F5344CB8AC3E}">
        <p14:creationId xmlns:p14="http://schemas.microsoft.com/office/powerpoint/2010/main" val="299750223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3">
            <a:extLst>
              <a:ext uri="{FF2B5EF4-FFF2-40B4-BE49-F238E27FC236}">
                <a16:creationId xmlns:a16="http://schemas.microsoft.com/office/drawing/2014/main" id="{C46B1B57-85F6-450A-8DBB-4B75DA2FF510}"/>
              </a:ext>
            </a:extLst>
          </p:cNvPr>
          <p:cNvSpPr>
            <a:spLocks noGrp="1"/>
          </p:cNvSpPr>
          <p:nvPr>
            <p:ph idx="4294967295"/>
          </p:nvPr>
        </p:nvSpPr>
        <p:spPr>
          <a:xfrm>
            <a:off x="1225550" y="-106363"/>
            <a:ext cx="10966450" cy="7031038"/>
          </a:xfrm>
        </p:spPr>
        <p:txBody>
          <a:bodyPr>
            <a:normAutofit/>
          </a:bodyPr>
          <a:lstStyle/>
          <a:p>
            <a:pPr algn="l"/>
            <a:endParaRPr lang="pt-BR" sz="1800" b="1" i="0" u="none" strike="noStrike" baseline="0" dirty="0">
              <a:latin typeface="Arial" panose="020B0604020202020204" pitchFamily="34" charset="0"/>
            </a:endParaRPr>
          </a:p>
          <a:p>
            <a:pPr algn="l"/>
            <a:r>
              <a:rPr lang="pt-BR" sz="4000" b="1" i="0" u="none" strike="noStrike" baseline="0" dirty="0">
                <a:latin typeface="F1"/>
              </a:rPr>
              <a:t>— Meu pai! meu pai!...</a:t>
            </a:r>
          </a:p>
          <a:p>
            <a:pPr algn="l"/>
            <a:r>
              <a:rPr lang="pt-BR" sz="4000" b="1" i="0" u="none" strike="noStrike" baseline="0" dirty="0">
                <a:latin typeface="F1"/>
              </a:rPr>
              <a:t>E porque seus gritos se perdessem sem eco, no espaço imenso, cansado e abatido estendeu-se na terra, soluçando...</a:t>
            </a:r>
          </a:p>
          <a:p>
            <a:pPr algn="l"/>
            <a:r>
              <a:rPr lang="pt-BR" sz="4000" b="1" i="0" u="none" strike="noStrike" baseline="0" dirty="0">
                <a:latin typeface="F1"/>
              </a:rPr>
              <a:t>Anos e anos se dobaram sobre estes acontecimentos...</a:t>
            </a:r>
            <a:endParaRPr lang="pt-BR" sz="400000" b="1" dirty="0"/>
          </a:p>
        </p:txBody>
      </p:sp>
    </p:spTree>
    <p:extLst>
      <p:ext uri="{BB962C8B-B14F-4D97-AF65-F5344CB8AC3E}">
        <p14:creationId xmlns:p14="http://schemas.microsoft.com/office/powerpoint/2010/main" val="312289538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5DA0C6E0-F60A-45D7-AA66-FF4226FB6F80}"/>
              </a:ext>
            </a:extLst>
          </p:cNvPr>
          <p:cNvPicPr>
            <a:picLocks noChangeAspect="1"/>
          </p:cNvPicPr>
          <p:nvPr/>
        </p:nvPicPr>
        <p:blipFill>
          <a:blip r:embed="rId2"/>
          <a:stretch>
            <a:fillRect/>
          </a:stretch>
        </p:blipFill>
        <p:spPr>
          <a:xfrm>
            <a:off x="2175028" y="630315"/>
            <a:ext cx="9241908" cy="5789677"/>
          </a:xfrm>
          <a:prstGeom prst="rect">
            <a:avLst/>
          </a:prstGeom>
        </p:spPr>
      </p:pic>
    </p:spTree>
    <p:extLst>
      <p:ext uri="{BB962C8B-B14F-4D97-AF65-F5344CB8AC3E}">
        <p14:creationId xmlns:p14="http://schemas.microsoft.com/office/powerpoint/2010/main" val="3129820278"/>
      </p:ext>
    </p:extLst>
  </p:cSld>
  <p:clrMapOvr>
    <a:masterClrMapping/>
  </p:clrMapOvr>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727</TotalTime>
  <Words>4562</Words>
  <Application>Microsoft Office PowerPoint</Application>
  <PresentationFormat>Widescreen</PresentationFormat>
  <Paragraphs>238</Paragraphs>
  <Slides>92</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92</vt:i4>
      </vt:variant>
    </vt:vector>
  </HeadingPairs>
  <TitlesOfParts>
    <vt:vector size="100" baseType="lpstr">
      <vt:lpstr>Arial</vt:lpstr>
      <vt:lpstr>Century Gothic</vt:lpstr>
      <vt:lpstr>F0</vt:lpstr>
      <vt:lpstr>F1</vt:lpstr>
      <vt:lpstr>F2</vt:lpstr>
      <vt:lpstr>Tahoma</vt:lpstr>
      <vt:lpstr>Wingdings 3</vt:lpstr>
      <vt:lpstr>Cacho</vt:lpstr>
      <vt:lpstr>AS VIRTUDES E OS VÍCIOS DOS PERSONAGENS DOS ROMANCES DE EMMANUEL </vt:lpstr>
      <vt:lpstr>Apresentação do PowerPoint</vt:lpstr>
      <vt:lpstr>  MÓDULO 9  AS VIRTUDES DE QUINTO VARRO  Encontro 1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VIRTUDES E OS VÍCIOS DOS PERSONAGENS DOS ROMANCES DE EMMANUEL</dc:title>
  <dc:creator>Alírio de Cerqueira</dc:creator>
  <cp:lastModifiedBy>Alirio Cerqueira Filho</cp:lastModifiedBy>
  <cp:revision>7</cp:revision>
  <dcterms:created xsi:type="dcterms:W3CDTF">2022-01-17T00:07:55Z</dcterms:created>
  <dcterms:modified xsi:type="dcterms:W3CDTF">2024-06-24T00:19:56Z</dcterms:modified>
</cp:coreProperties>
</file>