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728" r:id="rId4"/>
    <p:sldId id="932" r:id="rId5"/>
    <p:sldId id="919" r:id="rId6"/>
    <p:sldId id="920" r:id="rId7"/>
    <p:sldId id="921" r:id="rId8"/>
    <p:sldId id="922" r:id="rId9"/>
    <p:sldId id="923" r:id="rId10"/>
    <p:sldId id="924" r:id="rId11"/>
    <p:sldId id="925" r:id="rId12"/>
    <p:sldId id="926" r:id="rId13"/>
    <p:sldId id="927" r:id="rId14"/>
    <p:sldId id="928" r:id="rId15"/>
    <p:sldId id="929" r:id="rId16"/>
    <p:sldId id="930" r:id="rId17"/>
    <p:sldId id="931" r:id="rId18"/>
    <p:sldId id="933" r:id="rId19"/>
    <p:sldId id="934" r:id="rId20"/>
    <p:sldId id="935" r:id="rId21"/>
    <p:sldId id="936" r:id="rId22"/>
    <p:sldId id="937" r:id="rId23"/>
    <p:sldId id="938" r:id="rId24"/>
    <p:sldId id="939" r:id="rId25"/>
    <p:sldId id="940" r:id="rId26"/>
    <p:sldId id="941" r:id="rId27"/>
    <p:sldId id="942" r:id="rId28"/>
    <p:sldId id="943" r:id="rId29"/>
    <p:sldId id="944" r:id="rId30"/>
    <p:sldId id="945" r:id="rId31"/>
    <p:sldId id="946" r:id="rId32"/>
    <p:sldId id="947" r:id="rId33"/>
    <p:sldId id="948" r:id="rId34"/>
    <p:sldId id="949" r:id="rId35"/>
    <p:sldId id="950" r:id="rId36"/>
    <p:sldId id="951" r:id="rId37"/>
    <p:sldId id="952" r:id="rId38"/>
    <p:sldId id="953" r:id="rId39"/>
    <p:sldId id="954" r:id="rId40"/>
    <p:sldId id="955" r:id="rId41"/>
    <p:sldId id="956" r:id="rId42"/>
    <p:sldId id="957" r:id="rId43"/>
    <p:sldId id="958" r:id="rId44"/>
    <p:sldId id="959" r:id="rId45"/>
    <p:sldId id="960" r:id="rId46"/>
    <p:sldId id="961" r:id="rId47"/>
    <p:sldId id="962" r:id="rId48"/>
    <p:sldId id="963" r:id="rId49"/>
    <p:sldId id="964" r:id="rId50"/>
    <p:sldId id="965" r:id="rId51"/>
    <p:sldId id="966" r:id="rId52"/>
    <p:sldId id="967" r:id="rId53"/>
    <p:sldId id="968" r:id="rId54"/>
    <p:sldId id="969" r:id="rId55"/>
    <p:sldId id="970" r:id="rId56"/>
    <p:sldId id="971" r:id="rId57"/>
    <p:sldId id="972" r:id="rId58"/>
    <p:sldId id="973" r:id="rId59"/>
    <p:sldId id="974" r:id="rId60"/>
    <p:sldId id="975" r:id="rId61"/>
    <p:sldId id="976" r:id="rId62"/>
    <p:sldId id="977" r:id="rId63"/>
    <p:sldId id="978" r:id="rId64"/>
    <p:sldId id="979" r:id="rId65"/>
    <p:sldId id="980" r:id="rId66"/>
    <p:sldId id="981" r:id="rId67"/>
    <p:sldId id="982" r:id="rId68"/>
    <p:sldId id="983" r:id="rId69"/>
    <p:sldId id="984" r:id="rId70"/>
    <p:sldId id="985" r:id="rId71"/>
    <p:sldId id="986" r:id="rId72"/>
    <p:sldId id="987" r:id="rId73"/>
    <p:sldId id="988" r:id="rId74"/>
    <p:sldId id="989" r:id="rId75"/>
    <p:sldId id="990" r:id="rId76"/>
    <p:sldId id="991" r:id="rId77"/>
    <p:sldId id="992" r:id="rId78"/>
    <p:sldId id="826"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85" d="100"/>
          <a:sy n="85" d="100"/>
        </p:scale>
        <p:origin x="54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9/15/2024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9/15/2024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9/15/2024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9/15/2024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Box 3"/>
          <p:cNvSpPr txBox="1"/>
          <p:nvPr/>
        </p:nvSpPr>
        <p:spPr>
          <a:xfrm>
            <a:off x="5417820" y="4082415"/>
            <a:ext cx="1271270" cy="829945"/>
          </a:xfrm>
          <a:prstGeom prst="rect">
            <a:avLst/>
          </a:prstGeom>
          <a:noFill/>
        </p:spPr>
        <p:txBody>
          <a:bodyPr wrap="square" rtlCol="0">
            <a:spAutoFit/>
          </a:bodyPr>
          <a:lstStyle/>
          <a:p>
            <a:pPr algn="ctr"/>
            <a:r>
              <a:rPr lang="pt-PT" altLang="en-US" sz="4800" dirty="0">
                <a:solidFill>
                  <a:srgbClr val="00454C"/>
                </a:solidFill>
                <a:latin typeface="Century" panose="02040604050505020304" charset="0"/>
                <a:cs typeface="Century" panose="02040604050505020304" charset="0"/>
              </a:rPr>
              <a:t>08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Porque o rapaz, aterrorizado, se voltasse para </a:t>
            </a:r>
            <a:r>
              <a:rPr lang="pt-BR" sz="4400" b="1" i="0" u="none" strike="noStrike" baseline="0" dirty="0" err="1">
                <a:latin typeface="F1"/>
              </a:rPr>
              <a:t>Vetúrio</a:t>
            </a:r>
            <a:r>
              <a:rPr lang="pt-BR" sz="4400" b="1" i="0" u="none" strike="noStrike" baseline="0" dirty="0">
                <a:latin typeface="F1"/>
              </a:rPr>
              <a:t>, o genitor continuou:</a:t>
            </a:r>
          </a:p>
          <a:p>
            <a:pPr algn="l"/>
            <a:r>
              <a:rPr lang="pt-BR" sz="4400" b="1" i="0" u="none" strike="noStrike" baseline="0" dirty="0">
                <a:latin typeface="F1"/>
              </a:rPr>
              <a:t>— Já sei... Este é </a:t>
            </a:r>
            <a:r>
              <a:rPr lang="pt-BR" sz="4400" b="1" i="0" u="none" strike="noStrike" baseline="0" dirty="0" err="1">
                <a:latin typeface="F1"/>
              </a:rPr>
              <a:t>Opílio</a:t>
            </a:r>
            <a:r>
              <a:rPr lang="pt-BR" sz="4400" b="1" i="0" u="none" strike="noStrike" baseline="0" dirty="0">
                <a:latin typeface="F1"/>
              </a:rPr>
              <a:t>, que te criou como pai. Compreendo o constrangimento com que nos ouve, no entanto, rogo a ele me releve esta conversação de última hora... Ontem, Cíntia ausentava-se da Terra, hoje sou eu...</a:t>
            </a:r>
            <a:endParaRPr lang="pt-BR" sz="400000" b="1" i="0" u="none" strike="noStrike" baseline="0" dirty="0">
              <a:latin typeface="F1"/>
            </a:endParaRPr>
          </a:p>
        </p:txBody>
      </p:sp>
    </p:spTree>
    <p:extLst>
      <p:ext uri="{BB962C8B-B14F-4D97-AF65-F5344CB8AC3E}">
        <p14:creationId xmlns:p14="http://schemas.microsoft.com/office/powerpoint/2010/main" val="1147935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92500"/>
          </a:bodyPr>
          <a:lstStyle/>
          <a:p>
            <a:pPr algn="l"/>
            <a:r>
              <a:rPr lang="pt-BR" sz="3600" b="1" i="0" u="none" strike="noStrike" baseline="0" dirty="0">
                <a:latin typeface="F1"/>
              </a:rPr>
              <a:t>A essa altura, o moribundo sorriu, conformado. O jovem, todavia, evidenciando os próprios conflitos mentais, deixou que a emoção lhe extravasasse do peito, interrogando:</a:t>
            </a:r>
          </a:p>
          <a:p>
            <a:r>
              <a:rPr lang="pt-BR" sz="3600" b="1" dirty="0">
                <a:latin typeface="F1"/>
              </a:rPr>
              <a:t>— Se és meu pai, como compreender tamanha serenidade? Se </a:t>
            </a:r>
            <a:r>
              <a:rPr lang="pt-BR" sz="3600" b="1" dirty="0" err="1">
                <a:latin typeface="F1"/>
              </a:rPr>
              <a:t>Súbrio</a:t>
            </a:r>
            <a:r>
              <a:rPr lang="pt-BR" sz="3600" b="1" dirty="0">
                <a:latin typeface="F1"/>
              </a:rPr>
              <a:t> foi verdadeiro, não tens em meu padrasto o maior inimigo? Se </a:t>
            </a:r>
            <a:r>
              <a:rPr lang="pt-BR" sz="3600" b="1" dirty="0" err="1">
                <a:latin typeface="F1"/>
              </a:rPr>
              <a:t>Vetúrio</a:t>
            </a:r>
            <a:r>
              <a:rPr lang="pt-BR" sz="3600" b="1" dirty="0">
                <a:latin typeface="F1"/>
              </a:rPr>
              <a:t> mandou que te assassinassem para usurpar-te o destino de minha mãe, como pudeste tolerar tão horrível situação, quando uma simples palavra tua conseguiria clarear qualquer dúvida? Ó deuses, como vencer o tenebroso labirinto?</a:t>
            </a:r>
          </a:p>
        </p:txBody>
      </p:sp>
    </p:spTree>
    <p:extLst>
      <p:ext uri="{BB962C8B-B14F-4D97-AF65-F5344CB8AC3E}">
        <p14:creationId xmlns:p14="http://schemas.microsoft.com/office/powerpoint/2010/main" val="541681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O sentenciado, porém, recompondo a expressão fisionômica, tentou esboçar um gesto de carinho e acrescentou, reticencioso:</a:t>
            </a:r>
          </a:p>
          <a:p>
            <a:pPr algn="l"/>
            <a:r>
              <a:rPr lang="pt-BR" sz="4000" b="1" i="0" u="none" strike="noStrike" baseline="0" dirty="0">
                <a:latin typeface="F1"/>
              </a:rPr>
              <a:t>— </a:t>
            </a:r>
            <a:r>
              <a:rPr lang="pt-BR" sz="4000" b="1" i="0" u="none" strike="noStrike" baseline="0" dirty="0" err="1">
                <a:latin typeface="F1"/>
              </a:rPr>
              <a:t>Taciano</a:t>
            </a:r>
            <a:r>
              <a:rPr lang="pt-BR" sz="4000" b="1" i="0" u="none" strike="noStrike" baseline="0" dirty="0">
                <a:latin typeface="F1"/>
              </a:rPr>
              <a:t>, não te perturbes, no justo momento em que nos despedimos. Não consideres </a:t>
            </a:r>
            <a:r>
              <a:rPr lang="pt-BR" sz="4000" b="1" i="0" u="none" strike="noStrike" baseline="0" dirty="0" err="1">
                <a:latin typeface="F1"/>
              </a:rPr>
              <a:t>Vetúrio</a:t>
            </a:r>
            <a:r>
              <a:rPr lang="pt-BR" sz="4000" b="1" i="0" u="none" strike="noStrike" baseline="0" dirty="0">
                <a:latin typeface="F1"/>
              </a:rPr>
              <a:t> como adversário de nossa felicidade... Lembra-te, meu filho, do afeto com que te orientou o desenvolvimento...</a:t>
            </a:r>
            <a:endParaRPr lang="pt-BR" sz="6600" b="1" dirty="0">
              <a:latin typeface="F1"/>
            </a:endParaRPr>
          </a:p>
        </p:txBody>
      </p:sp>
    </p:spTree>
    <p:extLst>
      <p:ext uri="{BB962C8B-B14F-4D97-AF65-F5344CB8AC3E}">
        <p14:creationId xmlns:p14="http://schemas.microsoft.com/office/powerpoint/2010/main" val="353118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400" b="1" i="0" u="none" strike="noStrike" baseline="0" dirty="0">
                <a:latin typeface="F1"/>
              </a:rPr>
              <a:t>Ninguém alcança a dignidade pessoal sem abnegados condutores. Olvidas, porventura, o devotamento com que te consagrou ao teu bem-estar? O agradecimento sincero é uma lei para os corações nobres e leais. Ainda que fosse ele um criminoso comum, merecer-nos-ia respeito pela ternura com que te seguiu os primeiros passos...</a:t>
            </a:r>
            <a:endParaRPr lang="pt-BR" sz="16600" b="1" dirty="0">
              <a:latin typeface="F1"/>
            </a:endParaRPr>
          </a:p>
        </p:txBody>
      </p:sp>
    </p:spTree>
    <p:extLst>
      <p:ext uri="{BB962C8B-B14F-4D97-AF65-F5344CB8AC3E}">
        <p14:creationId xmlns:p14="http://schemas.microsoft.com/office/powerpoint/2010/main" val="3299801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800" b="1" i="0" u="none" strike="noStrike" baseline="0" dirty="0">
                <a:latin typeface="F1"/>
              </a:rPr>
              <a:t>Supões devamos identificar nele um inimigo de nossa casa, entretanto, não poderemos esquecer haver sido ele o homem amado por tua mãe... Sempre honrei os desejos de Cíntia nas menores particularidades e não deixaria de compreendê-la numa escolha do coração...</a:t>
            </a:r>
            <a:endParaRPr lang="pt-BR" sz="71400" b="1" dirty="0">
              <a:latin typeface="F1"/>
            </a:endParaRPr>
          </a:p>
        </p:txBody>
      </p:sp>
    </p:spTree>
    <p:extLst>
      <p:ext uri="{BB962C8B-B14F-4D97-AF65-F5344CB8AC3E}">
        <p14:creationId xmlns:p14="http://schemas.microsoft.com/office/powerpoint/2010/main" val="3251238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O ferido interrompeu-se, por alguns instantes, readquirindo forças, e prosseguiu:</a:t>
            </a:r>
          </a:p>
          <a:p>
            <a:pPr algn="l"/>
            <a:r>
              <a:rPr lang="pt-BR" sz="4000" b="1" i="0" u="none" strike="noStrike" baseline="0" dirty="0">
                <a:latin typeface="F1"/>
              </a:rPr>
              <a:t>— Não me creias transviado do sentimento.</a:t>
            </a:r>
          </a:p>
          <a:p>
            <a:pPr algn="l"/>
            <a:r>
              <a:rPr lang="pt-BR" sz="4000" b="1" i="0" u="none" strike="noStrike" baseline="0" dirty="0">
                <a:latin typeface="F1"/>
              </a:rPr>
              <a:t>Aprendi com Jesus que o amor, acima de tudo, é o meio de cooperarmos na felicidade daqueles a quem nos devotamos... Amar é fazer a doação de nós mesmos...</a:t>
            </a:r>
            <a:endParaRPr lang="pt-BR" sz="213200" b="1" dirty="0">
              <a:latin typeface="F1"/>
            </a:endParaRPr>
          </a:p>
        </p:txBody>
      </p:sp>
    </p:spTree>
    <p:extLst>
      <p:ext uri="{BB962C8B-B14F-4D97-AF65-F5344CB8AC3E}">
        <p14:creationId xmlns:p14="http://schemas.microsoft.com/office/powerpoint/2010/main" val="1899956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Admito que o pretérito poderia ter sido orientado por outras normas, entretanto, quem de nós poderá penetrar com segurança a consciência alheia? Que faríamos se estivéssemos no lugar deles? </a:t>
            </a:r>
            <a:r>
              <a:rPr lang="pt-BR" sz="4000" b="1" i="0" u="none" strike="noStrike" baseline="0" dirty="0" err="1">
                <a:latin typeface="F1"/>
              </a:rPr>
              <a:t>Opilio</a:t>
            </a:r>
            <a:r>
              <a:rPr lang="pt-BR" sz="4000" b="1" i="0" u="none" strike="noStrike" baseline="0" dirty="0">
                <a:latin typeface="F1"/>
              </a:rPr>
              <a:t>, decerto, foi querido com infinito enternecimento pela alma a quem tanto devemos e, talvez por isso mesmo, não hesitou em manifestar-lhe as mais íntimas aspirações...</a:t>
            </a:r>
            <a:endParaRPr lang="pt-BR" sz="400000" b="1" dirty="0">
              <a:latin typeface="F1"/>
            </a:endParaRPr>
          </a:p>
        </p:txBody>
      </p:sp>
    </p:spTree>
    <p:extLst>
      <p:ext uri="{BB962C8B-B14F-4D97-AF65-F5344CB8AC3E}">
        <p14:creationId xmlns:p14="http://schemas.microsoft.com/office/powerpoint/2010/main" val="3750997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800" b="1" i="0" u="none" strike="noStrike" baseline="0" dirty="0">
                <a:latin typeface="F1"/>
              </a:rPr>
              <a:t>— Se devo reconhecê-lo como pai — soluçou o moço, de joelhos —, não entendo o perdão das ofensas!</a:t>
            </a:r>
          </a:p>
          <a:p>
            <a:pPr algn="l"/>
            <a:r>
              <a:rPr lang="pt-BR" sz="4800" b="1" i="0" u="none" strike="noStrike" baseline="0" dirty="0">
                <a:latin typeface="F1"/>
              </a:rPr>
              <a:t>Varro </a:t>
            </a:r>
            <a:r>
              <a:rPr lang="pt-BR" sz="4800" b="1" i="0" u="none" strike="noStrike" baseline="0" dirty="0" err="1">
                <a:latin typeface="F1"/>
              </a:rPr>
              <a:t>afagou-lhe</a:t>
            </a:r>
            <a:r>
              <a:rPr lang="pt-BR" sz="4800" b="1" i="0" u="none" strike="noStrike" baseline="0" dirty="0">
                <a:latin typeface="F1"/>
              </a:rPr>
              <a:t> a cabeça e, como que revigorado por forças extraterrenas, considerou:</a:t>
            </a:r>
            <a:endParaRPr lang="pt-BR" sz="400000" b="1" dirty="0">
              <a:latin typeface="F1"/>
            </a:endParaRPr>
          </a:p>
        </p:txBody>
      </p:sp>
    </p:spTree>
    <p:extLst>
      <p:ext uri="{BB962C8B-B14F-4D97-AF65-F5344CB8AC3E}">
        <p14:creationId xmlns:p14="http://schemas.microsoft.com/office/powerpoint/2010/main" val="3721043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400" b="1" i="0" u="none" strike="noStrike" baseline="0" dirty="0">
                <a:latin typeface="F1"/>
              </a:rPr>
              <a:t>— És moço ainda para compreender as tempestades que nos convulsionam o coração... Eu também comecei a perceber a vida pelas tradições dos nossos antepassados. Júpiter enfeixava para mim o poder supremo e acreditei que as criaturas fossem apenas seres agraciados ou perseguidos pelo favor ou pelo desagrado dos deuses...</a:t>
            </a:r>
            <a:endParaRPr lang="pt-BR" sz="400000" b="1" dirty="0">
              <a:latin typeface="F1"/>
            </a:endParaRPr>
          </a:p>
        </p:txBody>
      </p:sp>
    </p:spTree>
    <p:extLst>
      <p:ext uri="{BB962C8B-B14F-4D97-AF65-F5344CB8AC3E}">
        <p14:creationId xmlns:p14="http://schemas.microsoft.com/office/powerpoint/2010/main" val="2506807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Mas depois encontrei Jesus Cristo em meu caminho e percebi a grandeza da vida a que somos destinados... Cada homem é um espírito eterno em crescimento para a glória celestial. Somos felizes ou infelizes por nós mesmos... Por esse motivo, não avançaremos para diante, sem a bênção da grande compreensão..</a:t>
            </a:r>
            <a:endParaRPr lang="pt-BR" sz="400000" b="1" dirty="0">
              <a:latin typeface="F1"/>
            </a:endParaRPr>
          </a:p>
        </p:txBody>
      </p:sp>
    </p:spTree>
    <p:extLst>
      <p:ext uri="{BB962C8B-B14F-4D97-AF65-F5344CB8AC3E}">
        <p14:creationId xmlns:p14="http://schemas.microsoft.com/office/powerpoint/2010/main" val="692755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9577" y="1336301"/>
            <a:ext cx="10614212" cy="3834130"/>
          </a:xfrm>
          <a:solidFill>
            <a:schemeClr val="bg1"/>
          </a:solidFill>
        </p:spPr>
        <p:txBody>
          <a:bodyPr>
            <a:normAutofit/>
          </a:bodyPr>
          <a:lstStyle/>
          <a:p>
            <a:pPr marL="0" indent="0" algn="ctr">
              <a:buNone/>
            </a:pPr>
            <a:r>
              <a:rPr lang="pt-BR" altLang="pt-BR" sz="4400" b="1" dirty="0">
                <a:solidFill>
                  <a:srgbClr val="002060"/>
                </a:solidFill>
                <a:latin typeface="Tahoma" panose="020B0604030504040204" pitchFamily="34" charset="0"/>
              </a:rPr>
              <a:t>AS VIRTUDES E OS VÍCIOS DOS PERSONAGENS DOS ROMANCES DE EMMANUEL</a:t>
            </a:r>
          </a:p>
          <a:p>
            <a:pPr marL="0" indent="0" algn="just">
              <a:buNone/>
            </a:pPr>
            <a:r>
              <a:rPr lang="pt-BR" sz="4400" b="1" dirty="0"/>
              <a:t>FEDERAÇÃO ESPÍRITA DO ESTADO DE MATO GROSSO – PROJETO </a:t>
            </a:r>
            <a:r>
              <a:rPr lang="pt-BR" sz="4400" b="1" dirty="0" err="1"/>
              <a:t>ESPIRITIZAR</a:t>
            </a:r>
            <a:endParaRPr lang="pt-BR" sz="4400" b="1" dirty="0"/>
          </a:p>
          <a:p>
            <a:pPr marL="0" indent="0" algn="ctr">
              <a:buNone/>
            </a:pPr>
            <a:endParaRPr lang="en-U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A justiça divina observa-nos... Como, pois, nos elevarmos pela virtude sem esquecer as mãos que nos ferem?... Conforma-te!... O tempo é o calmante de todas as aflições... Ajuda aos que te atormentam, ampara os que te não entendem... Quantas vezes o criminoso é apenas infeliz?</a:t>
            </a:r>
            <a:endParaRPr lang="pt-BR" sz="400000" b="1" dirty="0">
              <a:latin typeface="F1"/>
            </a:endParaRPr>
          </a:p>
        </p:txBody>
      </p:sp>
    </p:spTree>
    <p:extLst>
      <p:ext uri="{BB962C8B-B14F-4D97-AF65-F5344CB8AC3E}">
        <p14:creationId xmlns:p14="http://schemas.microsoft.com/office/powerpoint/2010/main" val="3361432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3200" b="1" i="0" u="none" strike="noStrike" baseline="0" dirty="0">
                <a:latin typeface="F1"/>
              </a:rPr>
              <a:t>Não te arrojes aos precipícios da vaidade e do orgulho!... És moço em demasia... Podes aceitar o Evangelho do Senhor e realizar obras imortais!...</a:t>
            </a:r>
          </a:p>
          <a:p>
            <a:pPr algn="l"/>
            <a:r>
              <a:rPr lang="pt-BR" sz="3200" b="1" i="0" u="none" strike="noStrike" baseline="0" dirty="0">
                <a:latin typeface="F1"/>
              </a:rPr>
              <a:t>— Não posso, não posso!... — clamou o rapaz, abeirando-se do desespero — sinto que não me é possível fugir à verdade! Sou teu filho, sim, mas sou contra o Cristo... Não admito uma fé que anula o brio e o valor! Se não fosses cristão, provavelmente não teríamos atingido este abismo de sofrimento moral! Morrerei como os nossos antigos orientadores. Consagrei minha total confiança às divindades, não posso afastar-me do santuário de nossa fé!</a:t>
            </a:r>
            <a:endParaRPr lang="pt-BR" sz="400000" b="1" dirty="0">
              <a:latin typeface="F1"/>
            </a:endParaRPr>
          </a:p>
        </p:txBody>
      </p:sp>
    </p:spTree>
    <p:extLst>
      <p:ext uri="{BB962C8B-B14F-4D97-AF65-F5344CB8AC3E}">
        <p14:creationId xmlns:p14="http://schemas.microsoft.com/office/powerpoint/2010/main" val="2589171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6000" b="1" i="0" u="none" strike="noStrike" baseline="0" dirty="0">
                <a:latin typeface="F1"/>
              </a:rPr>
              <a:t>— Não te conturbes! — observou o pai, sereno e bondoso — não seria agora, nos derradeiros instantes de meu corpo, que terçaria armas contigo, em disputa religiosa...</a:t>
            </a:r>
            <a:endParaRPr lang="pt-BR" sz="400000" b="1" dirty="0">
              <a:latin typeface="F1"/>
            </a:endParaRPr>
          </a:p>
        </p:txBody>
      </p:sp>
    </p:spTree>
    <p:extLst>
      <p:ext uri="{BB962C8B-B14F-4D97-AF65-F5344CB8AC3E}">
        <p14:creationId xmlns:p14="http://schemas.microsoft.com/office/powerpoint/2010/main" val="4042628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Começas, presentemente, a viver. Quantos problemas te reserva o futuro? Quantas lições recolherás, em contacto com as dores humanas? Enquanto os nossos velhos deuses se arrojarão ao pó de que se formaram, Jesus viverá eternamente. Ele te socorrerá em algum ângulo da estrada, como socorreu a mim!... Amanhã, quando o muro de sombra estiver levantado entre nós, continuarei velando por teus passos!</a:t>
            </a:r>
            <a:endParaRPr lang="pt-BR" sz="400000" b="1" dirty="0">
              <a:latin typeface="F1"/>
            </a:endParaRPr>
          </a:p>
        </p:txBody>
      </p:sp>
    </p:spTree>
    <p:extLst>
      <p:ext uri="{BB962C8B-B14F-4D97-AF65-F5344CB8AC3E}">
        <p14:creationId xmlns:p14="http://schemas.microsoft.com/office/powerpoint/2010/main" val="3308653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400" b="1" i="0" u="none" strike="noStrike" baseline="0" dirty="0">
                <a:latin typeface="F1"/>
              </a:rPr>
              <a:t>Seguir-te-ei a luta, de perto, e voltarei a estar contigo, possivelmente noutro corpo. Renasceremos sempre até o aprimoramento integral de nossa alma... Aqueles que se amam jamais se separam... Morrer não é afastar-se de maneira irremediável... De uma vida mais livre, podemos acompanhar os seres amados de nosso roteiro, inspirando-lhes novos rumos...</a:t>
            </a:r>
            <a:endParaRPr lang="pt-BR" sz="400000" b="1" dirty="0">
              <a:latin typeface="F1"/>
            </a:endParaRPr>
          </a:p>
        </p:txBody>
      </p:sp>
    </p:spTree>
    <p:extLst>
      <p:ext uri="{BB962C8B-B14F-4D97-AF65-F5344CB8AC3E}">
        <p14:creationId xmlns:p14="http://schemas.microsoft.com/office/powerpoint/2010/main" val="1701545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Por enquanto, nada possuo de mim com que te possa auxiliar, contudo, confio na eficácia da oração e continuarei implorando a bênção de Jesus, em nosso favor... Não importa a transitória impossibilidade de crer em que te  encontras... Por minha vez, nada fiz ainda com que possa merecer a divina proteção e tenho recebido, incessantemente, o amparo celeste...</a:t>
            </a:r>
            <a:endParaRPr lang="pt-BR" sz="400000" b="1" dirty="0">
              <a:latin typeface="F1"/>
            </a:endParaRPr>
          </a:p>
        </p:txBody>
      </p:sp>
    </p:spTree>
    <p:extLst>
      <p:ext uri="{BB962C8B-B14F-4D97-AF65-F5344CB8AC3E}">
        <p14:creationId xmlns:p14="http://schemas.microsoft.com/office/powerpoint/2010/main" val="4145408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Espiritualmente, meu filho, somos ainda crianças no grande e abençoado caminho...</a:t>
            </a:r>
          </a:p>
          <a:p>
            <a:pPr algn="l"/>
            <a:r>
              <a:rPr lang="pt-BR" sz="3600" b="1" i="0" u="none" strike="noStrike" baseline="0" dirty="0">
                <a:latin typeface="F1"/>
              </a:rPr>
              <a:t>Qual acontece ao menino inconsciente, na infância terrestre, que se desenvolve sem perceber a grandeza do Sol que nos sustenta, seguimos na senda humana, ignorando a Infinita Sabedoria que nos ampara e dirige... Apesar disso, por trás de todos os dons que nos felicitam, vive Deus que nos criou para o Bem Eterno e que espera por nosso crescimento com desvelos paternos...</a:t>
            </a:r>
            <a:endParaRPr lang="pt-BR" sz="400000" b="1" dirty="0">
              <a:latin typeface="F1"/>
            </a:endParaRPr>
          </a:p>
        </p:txBody>
      </p:sp>
    </p:spTree>
    <p:extLst>
      <p:ext uri="{BB962C8B-B14F-4D97-AF65-F5344CB8AC3E}">
        <p14:creationId xmlns:p14="http://schemas.microsoft.com/office/powerpoint/2010/main" val="1744200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Nesse instante, provavelmente pelo excesso de forças que despendera, o moribundo caiu em perigosa crise hemorrágica.</a:t>
            </a:r>
          </a:p>
          <a:p>
            <a:pPr algn="l"/>
            <a:r>
              <a:rPr lang="pt-BR" sz="3600" b="1" i="0" u="none" strike="noStrike" baseline="0" dirty="0">
                <a:latin typeface="F1"/>
              </a:rPr>
              <a:t>Golfava o sangue, copioso, através da boca e das narinas, dificultando a respiração.</a:t>
            </a:r>
          </a:p>
          <a:p>
            <a:pPr algn="l"/>
            <a:r>
              <a:rPr lang="pt-BR" sz="3600" b="1" i="0" u="none" strike="noStrike" baseline="0" dirty="0" err="1">
                <a:latin typeface="F1"/>
              </a:rPr>
              <a:t>Taciano</a:t>
            </a:r>
            <a:r>
              <a:rPr lang="pt-BR" sz="3600" b="1" i="0" u="none" strike="noStrike" baseline="0" dirty="0">
                <a:latin typeface="F1"/>
              </a:rPr>
              <a:t> inclinou-se, então, com filial piedade para o agonizante, buscando socorrê-lo.</a:t>
            </a:r>
          </a:p>
          <a:p>
            <a:pPr algn="l"/>
            <a:r>
              <a:rPr lang="pt-BR" sz="3600" b="1" i="0" u="none" strike="noStrike" baseline="0" dirty="0">
                <a:latin typeface="F1"/>
              </a:rPr>
              <a:t>Sentia-se, enfim, tomado de compaixão.</a:t>
            </a:r>
            <a:endParaRPr lang="pt-BR" sz="400000" b="1" dirty="0">
              <a:latin typeface="F1"/>
            </a:endParaRPr>
          </a:p>
        </p:txBody>
      </p:sp>
    </p:spTree>
    <p:extLst>
      <p:ext uri="{BB962C8B-B14F-4D97-AF65-F5344CB8AC3E}">
        <p14:creationId xmlns:p14="http://schemas.microsoft.com/office/powerpoint/2010/main" val="556655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400" b="1" i="0" u="none" strike="noStrike" baseline="0" dirty="0">
                <a:latin typeface="F1"/>
              </a:rPr>
              <a:t>Percebendo talvez o carinho que renascera no espírito do enteado, </a:t>
            </a:r>
            <a:r>
              <a:rPr lang="pt-BR" sz="4400" b="1" i="0" u="none" strike="noStrike" baseline="0" dirty="0" err="1">
                <a:latin typeface="F1"/>
              </a:rPr>
              <a:t>Vetúrio</a:t>
            </a:r>
            <a:r>
              <a:rPr lang="pt-BR" sz="4400" b="1" i="0" u="none" strike="noStrike" baseline="0" dirty="0">
                <a:latin typeface="F1"/>
              </a:rPr>
              <a:t>, sem dizer palavra, retirou-se, deixando-os a sós. Entretanto, o presbítero não mais tornou ao entendimento particular com o filho. Quando reabriu os olhos, trazia-os desmesuradamente abertos, qual se estivessem postos em horizontes diferentes da vida...</a:t>
            </a:r>
            <a:endParaRPr lang="pt-BR" sz="400000" b="1" dirty="0">
              <a:latin typeface="F1"/>
            </a:endParaRPr>
          </a:p>
        </p:txBody>
      </p:sp>
    </p:spTree>
    <p:extLst>
      <p:ext uri="{BB962C8B-B14F-4D97-AF65-F5344CB8AC3E}">
        <p14:creationId xmlns:p14="http://schemas.microsoft.com/office/powerpoint/2010/main" val="1481127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800" b="1" i="0" u="none" strike="noStrike" baseline="0" dirty="0">
                <a:latin typeface="F1"/>
              </a:rPr>
              <a:t>Quinto Varro não mais enxergou o recinto acanhado da clausura. As paredes do cárcere, ante a visão dele, haviam desaparecido. O duro leito era o mesmo e podia ver </a:t>
            </a:r>
            <a:r>
              <a:rPr lang="pt-BR" sz="4800" b="1" i="0" u="none" strike="noStrike" baseline="0" dirty="0" err="1">
                <a:latin typeface="F1"/>
              </a:rPr>
              <a:t>Taciano</a:t>
            </a:r>
            <a:r>
              <a:rPr lang="pt-BR" sz="4800" b="1" i="0" u="none" strike="noStrike" baseline="0" dirty="0">
                <a:latin typeface="F1"/>
              </a:rPr>
              <a:t>, junto de si, mas o espaço, em torno, estava repleto de entidades espirituais.</a:t>
            </a:r>
            <a:endParaRPr lang="pt-BR" sz="400000" b="1" dirty="0">
              <a:latin typeface="F1"/>
            </a:endParaRPr>
          </a:p>
        </p:txBody>
      </p:sp>
    </p:spTree>
    <p:extLst>
      <p:ext uri="{BB962C8B-B14F-4D97-AF65-F5344CB8AC3E}">
        <p14:creationId xmlns:p14="http://schemas.microsoft.com/office/powerpoint/2010/main" val="1224818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DA0C6E0-F60A-45D7-AA66-FF4226FB6F80}"/>
              </a:ext>
            </a:extLst>
          </p:cNvPr>
          <p:cNvPicPr>
            <a:picLocks noChangeAspect="1"/>
          </p:cNvPicPr>
          <p:nvPr/>
        </p:nvPicPr>
        <p:blipFill>
          <a:blip r:embed="rId2"/>
          <a:stretch>
            <a:fillRect/>
          </a:stretch>
        </p:blipFill>
        <p:spPr>
          <a:xfrm>
            <a:off x="2175028" y="630315"/>
            <a:ext cx="9241908" cy="5789677"/>
          </a:xfrm>
          <a:prstGeom prst="rect">
            <a:avLst/>
          </a:prstGeom>
        </p:spPr>
      </p:pic>
    </p:spTree>
    <p:extLst>
      <p:ext uri="{BB962C8B-B14F-4D97-AF65-F5344CB8AC3E}">
        <p14:creationId xmlns:p14="http://schemas.microsoft.com/office/powerpoint/2010/main" val="1889022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Dentre todas, o agonizante reconheceu, de imediato, o velho Corvino e o pequeno Silvano, que o olhavam afetuosamente.</a:t>
            </a:r>
          </a:p>
          <a:p>
            <a:pPr algn="l"/>
            <a:r>
              <a:rPr lang="pt-BR" sz="4400" b="1" i="0" u="none" strike="noStrike" baseline="0" dirty="0">
                <a:latin typeface="F1"/>
              </a:rPr>
              <a:t>O santo apóstolo que o precedera, na grande viagem da morte, sentara-se à cabeceira e </a:t>
            </a:r>
            <a:r>
              <a:rPr lang="pt-BR" sz="4400" b="1" i="0" u="none" strike="noStrike" baseline="0" dirty="0" err="1">
                <a:latin typeface="F1"/>
              </a:rPr>
              <a:t>acariciava-lhe</a:t>
            </a:r>
            <a:r>
              <a:rPr lang="pt-BR" sz="4400" b="1" i="0" u="none" strike="noStrike" baseline="0" dirty="0">
                <a:latin typeface="F1"/>
              </a:rPr>
              <a:t> a fronte empapada pelo suor da agonia...</a:t>
            </a:r>
            <a:endParaRPr lang="pt-BR" sz="400000" b="1" dirty="0">
              <a:latin typeface="F1"/>
            </a:endParaRPr>
          </a:p>
        </p:txBody>
      </p:sp>
    </p:spTree>
    <p:extLst>
      <p:ext uri="{BB962C8B-B14F-4D97-AF65-F5344CB8AC3E}">
        <p14:creationId xmlns:p14="http://schemas.microsoft.com/office/powerpoint/2010/main" val="1918023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Silvano, por sua vez, fazia-se seguir de algumas dezenas de crianças, sobraçando delicados instrumentos de música.</a:t>
            </a:r>
          </a:p>
          <a:p>
            <a:pPr algn="l"/>
            <a:r>
              <a:rPr lang="pt-BR" sz="4000" b="1" i="0" u="none" strike="noStrike" baseline="0" dirty="0">
                <a:latin typeface="F1"/>
              </a:rPr>
              <a:t>Varro estampara, no rosto, largo e belo sorriso.</a:t>
            </a:r>
          </a:p>
          <a:p>
            <a:pPr algn="l"/>
            <a:r>
              <a:rPr lang="pt-BR" sz="4000" b="1" i="0" u="none" strike="noStrike" baseline="0" dirty="0">
                <a:latin typeface="F1"/>
              </a:rPr>
              <a:t>Dirigindo-se a Corvino, com palavras que o jovem patrício passou a tomar como sendo manifestação alucinatória, falou em voz baixa, estranhamente reanimado:</a:t>
            </a:r>
            <a:endParaRPr lang="pt-BR" sz="400000" b="1" dirty="0">
              <a:latin typeface="F1"/>
            </a:endParaRPr>
          </a:p>
        </p:txBody>
      </p:sp>
    </p:spTree>
    <p:extLst>
      <p:ext uri="{BB962C8B-B14F-4D97-AF65-F5344CB8AC3E}">
        <p14:creationId xmlns:p14="http://schemas.microsoft.com/office/powerpoint/2010/main" val="1050081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400" b="1" i="0" u="none" strike="noStrike" baseline="0" dirty="0">
                <a:latin typeface="F1"/>
              </a:rPr>
              <a:t>— Benfeitor querido, este é o filho de minha alma!... é o doce menino, a quem me referi, em nossas antigas conversações, em Roma... Cresceu em outros braços e desenvolveu-se em outro clima!... Ó meu pai, tu sabes que longas e torturantes saudades me dilaceraram o coração!... Tu sabes como suspirei por esta hora de compreensão e harmonia!...</a:t>
            </a:r>
            <a:endParaRPr lang="pt-BR" sz="400000" b="1" dirty="0">
              <a:latin typeface="F1"/>
            </a:endParaRPr>
          </a:p>
        </p:txBody>
      </p:sp>
    </p:spTree>
    <p:extLst>
      <p:ext uri="{BB962C8B-B14F-4D97-AF65-F5344CB8AC3E}">
        <p14:creationId xmlns:p14="http://schemas.microsoft.com/office/powerpoint/2010/main" val="1670156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92500"/>
          </a:bodyPr>
          <a:lstStyle/>
          <a:p>
            <a:pPr algn="l"/>
            <a:r>
              <a:rPr lang="pt-BR" sz="4400" b="1" i="0" u="none" strike="noStrike" baseline="0" dirty="0">
                <a:latin typeface="F1"/>
              </a:rPr>
              <a:t>Contudo, ai de mim! Os que se amam profundamente, na Terra, costumam reencontrar-se no justo momento da grande separação... Ó pai querido, não me relegues à aflição que trago no peito opresso... Balsamiza meu espírito ulcerado, sustenta-me para a viagem da morte!... Dá-me forças, a fim de que eu possa seguir em paz, avançando no caminho que o Senhor me traçou!</a:t>
            </a:r>
            <a:endParaRPr lang="pt-BR" sz="400000" b="1" dirty="0">
              <a:latin typeface="F1"/>
            </a:endParaRPr>
          </a:p>
        </p:txBody>
      </p:sp>
    </p:spTree>
    <p:extLst>
      <p:ext uri="{BB962C8B-B14F-4D97-AF65-F5344CB8AC3E}">
        <p14:creationId xmlns:p14="http://schemas.microsoft.com/office/powerpoint/2010/main" val="3576306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Não permitas que os meus pés venham a vacilar na jornada nova! Daria tudo agora para ficar e desvelar-me pelo filho </a:t>
            </a:r>
            <a:r>
              <a:rPr lang="pt-BR" sz="4400" b="1" i="0" u="none" strike="noStrike" baseline="0" dirty="0" err="1">
                <a:latin typeface="F1"/>
              </a:rPr>
              <a:t>inesquecido</a:t>
            </a:r>
            <a:r>
              <a:rPr lang="pt-BR" sz="4400" b="1" i="0" u="none" strike="noStrike" baseline="0" dirty="0">
                <a:latin typeface="F1"/>
              </a:rPr>
              <a:t>, no entanto, o nosso Divino Mestre honrou-me com o seu testemunho de confiança!... Devo partir, deixando na retaguarda o fatigado corpo que me serviu de tabernáculo!...</a:t>
            </a:r>
            <a:endParaRPr lang="pt-BR" sz="400000" b="1" dirty="0">
              <a:latin typeface="F1"/>
            </a:endParaRPr>
          </a:p>
        </p:txBody>
      </p:sp>
    </p:spTree>
    <p:extLst>
      <p:ext uri="{BB962C8B-B14F-4D97-AF65-F5344CB8AC3E}">
        <p14:creationId xmlns:p14="http://schemas.microsoft.com/office/powerpoint/2010/main" val="825823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400" b="1" i="0" u="none" strike="noStrike" baseline="0" dirty="0">
                <a:latin typeface="F1"/>
              </a:rPr>
              <a:t>Consola-me, porém, a certeza de que prosseguiremos ligados uns aos outros pelos laços sublimes do amor que, em toda a parte, é a herança gloriosa de Nosso Pai Celeste!... Perdoa-me a insistência com que me prendo a </a:t>
            </a:r>
            <a:r>
              <a:rPr lang="pt-BR" sz="4400" b="1" i="0" u="none" strike="noStrike" baseline="0" dirty="0" err="1">
                <a:latin typeface="F1"/>
              </a:rPr>
              <a:t>Taciano</a:t>
            </a:r>
            <a:r>
              <a:rPr lang="pt-BR" sz="4400" b="1" i="0" u="none" strike="noStrike" baseline="0" dirty="0">
                <a:latin typeface="F1"/>
              </a:rPr>
              <a:t>, nos minutos supremos de minha despedida da Terra!... Ele ainda está moço e inexperiente... </a:t>
            </a:r>
            <a:endParaRPr lang="pt-BR" sz="400000" b="1" dirty="0">
              <a:latin typeface="F1"/>
            </a:endParaRPr>
          </a:p>
        </p:txBody>
      </p:sp>
    </p:spTree>
    <p:extLst>
      <p:ext uri="{BB962C8B-B14F-4D97-AF65-F5344CB8AC3E}">
        <p14:creationId xmlns:p14="http://schemas.microsoft.com/office/powerpoint/2010/main" val="4247208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800" b="1" i="0" u="none" strike="noStrike" baseline="0" dirty="0">
                <a:latin typeface="F1"/>
              </a:rPr>
              <a:t>Não tem ainda suficiente altura espiritual para compreender o Evangelho, mas o futuro nos auxiliará a vê-lo triunfante... Abnegado Corvino, não o abandones!... Ajuda-o a refletir na grandeza da vida e a descobrir a luz do conhecimento cristão!...</a:t>
            </a:r>
            <a:endParaRPr lang="pt-BR" sz="400000" b="1" dirty="0">
              <a:latin typeface="F1"/>
            </a:endParaRPr>
          </a:p>
        </p:txBody>
      </p:sp>
    </p:spTree>
    <p:extLst>
      <p:ext uri="{BB962C8B-B14F-4D97-AF65-F5344CB8AC3E}">
        <p14:creationId xmlns:p14="http://schemas.microsoft.com/office/powerpoint/2010/main" val="462252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3600" b="1" i="0" u="none" strike="noStrike" baseline="0" dirty="0">
                <a:latin typeface="F1"/>
              </a:rPr>
              <a:t>O agonizante fez longo intervalo, enquanto o rapaz lhe afagava as mãos, sufocando as lágrimas.</a:t>
            </a:r>
          </a:p>
          <a:p>
            <a:pPr algn="l"/>
            <a:r>
              <a:rPr lang="pt-BR" sz="3600" b="1" i="0" u="none" strike="noStrike" baseline="0" dirty="0">
                <a:latin typeface="F1"/>
              </a:rPr>
              <a:t>Em seguida, retomou a palavra, exclamando:</a:t>
            </a:r>
          </a:p>
          <a:p>
            <a:pPr algn="l"/>
            <a:r>
              <a:rPr lang="pt-BR" sz="3600" b="1" i="0" u="none" strike="noStrike" baseline="0" dirty="0">
                <a:latin typeface="F1"/>
              </a:rPr>
              <a:t>— Sei que só a meditação na magnanimidade do Eterno devia ser agora o meu pensamento único... Sei que só a Infinita Bondade do Senhor pode suprir o vazio de minha insignificância, contudo... </a:t>
            </a:r>
            <a:r>
              <a:rPr lang="pt-BR" sz="3600" b="1" i="0" u="none" strike="noStrike" baseline="0" dirty="0" err="1">
                <a:latin typeface="F1"/>
              </a:rPr>
              <a:t>Taciano</a:t>
            </a:r>
            <a:r>
              <a:rPr lang="pt-BR" sz="3600" b="1" i="0" u="none" strike="noStrike" baseline="0" dirty="0">
                <a:latin typeface="F1"/>
              </a:rPr>
              <a:t> é meu filho e Jesus nos prometeu ilimitado perdão quando muito amássemos!... </a:t>
            </a:r>
            <a:r>
              <a:rPr lang="pt-BR" sz="3600" b="1" i="0" u="none" strike="noStrike" baseline="0" dirty="0" err="1">
                <a:latin typeface="F1"/>
              </a:rPr>
              <a:t>Taciano</a:t>
            </a:r>
            <a:r>
              <a:rPr lang="pt-BR" sz="3600" b="1" i="0" u="none" strike="noStrike" baseline="0" dirty="0">
                <a:latin typeface="F1"/>
              </a:rPr>
              <a:t>...</a:t>
            </a:r>
            <a:endParaRPr lang="pt-BR" sz="400000" b="1" dirty="0">
              <a:latin typeface="F1"/>
            </a:endParaRPr>
          </a:p>
        </p:txBody>
      </p:sp>
    </p:spTree>
    <p:extLst>
      <p:ext uri="{BB962C8B-B14F-4D97-AF65-F5344CB8AC3E}">
        <p14:creationId xmlns:p14="http://schemas.microsoft.com/office/powerpoint/2010/main" val="1978018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O mártir parecia interessado em prosseguir e o filho mostrava-se ansioso em continuar escutando, mas a resistência de Varro chegara ao fim...</a:t>
            </a:r>
          </a:p>
          <a:p>
            <a:pPr algn="l"/>
            <a:r>
              <a:rPr lang="pt-BR" sz="4000" b="1" i="0" u="none" strike="noStrike" baseline="0" dirty="0">
                <a:latin typeface="F1"/>
              </a:rPr>
              <a:t>O moribundo emudecera.</a:t>
            </a:r>
          </a:p>
          <a:p>
            <a:pPr algn="l"/>
            <a:r>
              <a:rPr lang="pt-BR" sz="4000" b="1" i="0" u="none" strike="noStrike" baseline="0" dirty="0">
                <a:latin typeface="F1"/>
              </a:rPr>
              <a:t>Somente os olhos, fitos no jovem angustiado, falavam sem palavras do carinho e da inquietação que lhe vagueavam na alma.</a:t>
            </a:r>
            <a:endParaRPr lang="pt-BR" sz="400000" b="1" dirty="0">
              <a:latin typeface="F1"/>
            </a:endParaRPr>
          </a:p>
        </p:txBody>
      </p:sp>
    </p:spTree>
    <p:extLst>
      <p:ext uri="{BB962C8B-B14F-4D97-AF65-F5344CB8AC3E}">
        <p14:creationId xmlns:p14="http://schemas.microsoft.com/office/powerpoint/2010/main" val="3150192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Foi então que Silvano e a multidão dos meninos que o acompanhavam cercaram-lhe a enxerga humilde e começaram a cantar...</a:t>
            </a:r>
          </a:p>
          <a:p>
            <a:pPr algn="l"/>
            <a:r>
              <a:rPr lang="pt-BR" sz="4400" b="1" i="0" u="none" strike="noStrike" baseline="0" dirty="0">
                <a:latin typeface="F1"/>
              </a:rPr>
              <a:t>Quinto Varro ouviu o velho hino, simples e terno, que ele mesmo compusera para felicitar os visitantes de sua escola, enquanto as crianças repetiam:</a:t>
            </a:r>
            <a:endParaRPr lang="pt-BR" sz="400000" b="1" dirty="0">
              <a:latin typeface="F1"/>
            </a:endParaRPr>
          </a:p>
        </p:txBody>
      </p:sp>
    </p:spTree>
    <p:extLst>
      <p:ext uri="{BB962C8B-B14F-4D97-AF65-F5344CB8AC3E}">
        <p14:creationId xmlns:p14="http://schemas.microsoft.com/office/powerpoint/2010/main" val="529816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40000" lnSpcReduction="20000"/>
          </a:bodyPr>
          <a:lstStyle/>
          <a:p>
            <a:pPr algn="l"/>
            <a:r>
              <a:rPr lang="pt-BR" sz="11000" b="1" dirty="0" err="1">
                <a:latin typeface="F1"/>
              </a:rPr>
              <a:t>Taciano</a:t>
            </a:r>
            <a:r>
              <a:rPr lang="pt-BR" sz="11000" b="1" dirty="0">
                <a:latin typeface="F1"/>
              </a:rPr>
              <a:t>, então, qual se estivesse impulsionado por indomável energia, não mais hesitou.</a:t>
            </a:r>
          </a:p>
          <a:p>
            <a:pPr algn="l"/>
            <a:r>
              <a:rPr lang="pt-BR" sz="11000" b="1" i="0" u="none" strike="noStrike" baseline="0" dirty="0">
                <a:latin typeface="F1"/>
              </a:rPr>
              <a:t>Afastou-se, presto, na direção da cavalariça e, quando se aboletava em carruagem ligeira, foi abraçado por </a:t>
            </a:r>
            <a:r>
              <a:rPr lang="pt-BR" sz="11000" b="1" i="0" u="none" strike="noStrike" baseline="0" dirty="0" err="1">
                <a:latin typeface="F1"/>
              </a:rPr>
              <a:t>Opílio</a:t>
            </a:r>
            <a:r>
              <a:rPr lang="pt-BR" sz="11000" b="1" i="0" u="none" strike="noStrike" baseline="0" dirty="0">
                <a:latin typeface="F1"/>
              </a:rPr>
              <a:t>, que declarou:</a:t>
            </a:r>
          </a:p>
          <a:p>
            <a:pPr algn="l"/>
            <a:r>
              <a:rPr lang="pt-BR" sz="11000" b="1" i="0" u="none" strike="noStrike" baseline="0" dirty="0">
                <a:latin typeface="F1"/>
              </a:rPr>
              <a:t>— Vou contigo. Convencer-te-ás de que o miserável feiticeiro está morto e de que </a:t>
            </a:r>
            <a:r>
              <a:rPr lang="pt-BR" sz="11000" b="1" i="0" u="none" strike="noStrike" baseline="0" dirty="0" err="1">
                <a:latin typeface="F1"/>
              </a:rPr>
              <a:t>Súbrio</a:t>
            </a:r>
            <a:r>
              <a:rPr lang="pt-BR" sz="11000" b="1" i="0" u="none" strike="noStrike" baseline="0" dirty="0">
                <a:latin typeface="F1"/>
              </a:rPr>
              <a:t> foi simplesmente vítima de loucura e ilusão.</a:t>
            </a:r>
            <a:endParaRPr lang="pt-BR" sz="400000" b="1" i="0" u="none" strike="noStrike" baseline="0" dirty="0">
              <a:latin typeface="F1"/>
            </a:endParaRPr>
          </a:p>
          <a:p>
            <a:pPr algn="l"/>
            <a:endParaRPr lang="pt-BR" sz="255800" b="1" i="0" u="none" strike="noStrike" baseline="0" dirty="0">
              <a:latin typeface="F1"/>
            </a:endParaRPr>
          </a:p>
        </p:txBody>
      </p:sp>
    </p:spTree>
    <p:extLst>
      <p:ext uri="{BB962C8B-B14F-4D97-AF65-F5344CB8AC3E}">
        <p14:creationId xmlns:p14="http://schemas.microsoft.com/office/powerpoint/2010/main" val="3114502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800" b="1" i="0" u="none" strike="noStrike" baseline="0" dirty="0">
                <a:latin typeface="F1"/>
              </a:rPr>
              <a:t>Companheiro,</a:t>
            </a:r>
          </a:p>
          <a:p>
            <a:pPr algn="l"/>
            <a:r>
              <a:rPr lang="pt-BR" sz="4800" b="1" i="0" u="none" strike="noStrike" baseline="0" dirty="0">
                <a:latin typeface="F1"/>
              </a:rPr>
              <a:t>Companheiro!</a:t>
            </a:r>
          </a:p>
          <a:p>
            <a:pPr algn="l"/>
            <a:r>
              <a:rPr lang="pt-BR" sz="4800" b="1" i="0" u="none" strike="noStrike" baseline="0" dirty="0">
                <a:latin typeface="F1"/>
              </a:rPr>
              <a:t>Na senda que te conduz,</a:t>
            </a:r>
          </a:p>
          <a:p>
            <a:pPr algn="l"/>
            <a:r>
              <a:rPr lang="pt-BR" sz="4800" b="1" i="0" u="none" strike="noStrike" baseline="0" dirty="0">
                <a:latin typeface="F1"/>
              </a:rPr>
              <a:t>Que o Céu te conceda a vida</a:t>
            </a:r>
          </a:p>
          <a:p>
            <a:pPr algn="l"/>
            <a:r>
              <a:rPr lang="pt-BR" sz="4800" b="1" i="0" u="none" strike="noStrike" baseline="0" dirty="0">
                <a:latin typeface="F1"/>
              </a:rPr>
              <a:t>As bênçãos da Eterna Luz!...</a:t>
            </a:r>
            <a:endParaRPr lang="pt-BR" sz="2400" b="1" i="0" u="none" strike="noStrike" baseline="0" dirty="0">
              <a:latin typeface="F1"/>
            </a:endParaRPr>
          </a:p>
        </p:txBody>
      </p:sp>
    </p:spTree>
    <p:extLst>
      <p:ext uri="{BB962C8B-B14F-4D97-AF65-F5344CB8AC3E}">
        <p14:creationId xmlns:p14="http://schemas.microsoft.com/office/powerpoint/2010/main" val="1236490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800" b="1" i="0" u="none" strike="noStrike" baseline="0" dirty="0">
                <a:latin typeface="F1"/>
              </a:rPr>
              <a:t>Companheiro,</a:t>
            </a:r>
          </a:p>
          <a:p>
            <a:pPr algn="l"/>
            <a:r>
              <a:rPr lang="pt-BR" sz="4800" b="1" i="0" u="none" strike="noStrike" baseline="0" dirty="0">
                <a:latin typeface="F1"/>
              </a:rPr>
              <a:t>Companheiro!</a:t>
            </a:r>
          </a:p>
          <a:p>
            <a:pPr algn="l"/>
            <a:r>
              <a:rPr lang="pt-BR" sz="4800" b="1" i="0" u="none" strike="noStrike" baseline="0" dirty="0">
                <a:latin typeface="F1"/>
              </a:rPr>
              <a:t>Recebe por saudação</a:t>
            </a:r>
          </a:p>
          <a:p>
            <a:pPr algn="l"/>
            <a:r>
              <a:rPr lang="pt-BR" sz="4800" b="1" i="0" u="none" strike="noStrike" baseline="0" dirty="0">
                <a:latin typeface="F1"/>
              </a:rPr>
              <a:t>Nossas flores de alegria</a:t>
            </a:r>
          </a:p>
          <a:p>
            <a:pPr algn="l"/>
            <a:r>
              <a:rPr lang="pt-BR" sz="4800" b="1" i="0" u="none" strike="noStrike" baseline="0" dirty="0">
                <a:latin typeface="F1"/>
              </a:rPr>
              <a:t>No vaso do coração.</a:t>
            </a:r>
            <a:endParaRPr lang="pt-BR" sz="400000" b="1" dirty="0">
              <a:latin typeface="F1"/>
            </a:endParaRPr>
          </a:p>
        </p:txBody>
      </p:sp>
    </p:spTree>
    <p:extLst>
      <p:ext uri="{BB962C8B-B14F-4D97-AF65-F5344CB8AC3E}">
        <p14:creationId xmlns:p14="http://schemas.microsoft.com/office/powerpoint/2010/main" val="3478726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400" b="1" i="0" u="none" strike="noStrike" baseline="0" dirty="0">
                <a:latin typeface="F1"/>
              </a:rPr>
              <a:t>Quando o coro infantil emudeceu, Varro levantou-se, admirado.</a:t>
            </a:r>
          </a:p>
          <a:p>
            <a:pPr algn="l"/>
            <a:r>
              <a:rPr lang="pt-BR" sz="4400" b="1" i="0" u="none" strike="noStrike" baseline="0" dirty="0">
                <a:latin typeface="F1"/>
              </a:rPr>
              <a:t>Contemplou o corpo que se imobilizara, abatido e exangue. A gratidão pelo invólucro amigo, que lhe propiciara tantas lições, </a:t>
            </a:r>
            <a:r>
              <a:rPr lang="pt-BR" sz="4400" b="1" i="0" u="none" strike="noStrike" baseline="0" dirty="0" err="1">
                <a:latin typeface="F1"/>
              </a:rPr>
              <a:t>banhava-lhe</a:t>
            </a:r>
            <a:r>
              <a:rPr lang="pt-BR" sz="4400" b="1" i="0" u="none" strike="noStrike" baseline="0" dirty="0">
                <a:latin typeface="F1"/>
              </a:rPr>
              <a:t> agora a alma em prece. Em minutos rápidos, reviu todas as lutas e dores do passado, com indefiníveis sensações de paz e de alegria.</a:t>
            </a:r>
            <a:endParaRPr lang="pt-BR" sz="400000" b="1" dirty="0">
              <a:latin typeface="F1"/>
            </a:endParaRPr>
          </a:p>
        </p:txBody>
      </p:sp>
    </p:spTree>
    <p:extLst>
      <p:ext uri="{BB962C8B-B14F-4D97-AF65-F5344CB8AC3E}">
        <p14:creationId xmlns:p14="http://schemas.microsoft.com/office/powerpoint/2010/main" val="4199440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Corvino abraçava-o, com a ternura de um pai a um filho querido, enquanto vários amigos, a distância, lhe dirigiam pensamentos de amor.</a:t>
            </a:r>
          </a:p>
          <a:p>
            <a:pPr algn="l"/>
            <a:r>
              <a:rPr lang="pt-BR" sz="3600" b="1" i="0" u="none" strike="noStrike" baseline="0" dirty="0">
                <a:latin typeface="F1"/>
              </a:rPr>
              <a:t>O presbítero desencarnado via-se, no fundo, aliviado, quase feliz, mas, de inopino, como quem acorda pela manhã clara, retomando alguma preocupação dolorosa da véspera, sentiu-se dominado por chaga invisível a </a:t>
            </a:r>
            <a:r>
              <a:rPr lang="pt-BR" sz="3600" b="1" i="0" u="none" strike="noStrike" baseline="0" dirty="0" err="1">
                <a:latin typeface="F1"/>
              </a:rPr>
              <a:t>corroer-lhe</a:t>
            </a:r>
            <a:r>
              <a:rPr lang="pt-BR" sz="3600" b="1" i="0" u="none" strike="noStrike" baseline="0" dirty="0">
                <a:latin typeface="F1"/>
              </a:rPr>
              <a:t> o coração. Repentinamente fixou </a:t>
            </a:r>
            <a:r>
              <a:rPr lang="pt-BR" sz="3600" b="1" i="0" u="none" strike="noStrike" baseline="0" dirty="0" err="1">
                <a:latin typeface="F1"/>
              </a:rPr>
              <a:t>Taciano</a:t>
            </a:r>
            <a:r>
              <a:rPr lang="pt-BR" sz="3600" b="1" i="0" u="none" strike="noStrike" baseline="0" dirty="0">
                <a:latin typeface="F1"/>
              </a:rPr>
              <a:t>, que chorava em silêncio, e reconheceu nele a sua única dor.</a:t>
            </a:r>
            <a:endParaRPr lang="pt-BR" sz="400000" b="1" dirty="0">
              <a:latin typeface="F1"/>
            </a:endParaRPr>
          </a:p>
        </p:txBody>
      </p:sp>
    </p:spTree>
    <p:extLst>
      <p:ext uri="{BB962C8B-B14F-4D97-AF65-F5344CB8AC3E}">
        <p14:creationId xmlns:p14="http://schemas.microsoft.com/office/powerpoint/2010/main" val="2928763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Inclinou-se, impulsivamente, sobre o rapaz e abraçou-o. Ah! o calor daquele corpo como que lhe comunicava nova existência, os raios de sentimento emitidos pelo coração filial </a:t>
            </a:r>
            <a:r>
              <a:rPr lang="pt-BR" sz="4000" b="1" i="0" u="none" strike="noStrike" baseline="0" dirty="0" err="1">
                <a:latin typeface="F1"/>
              </a:rPr>
              <a:t>pacificavam-lhe</a:t>
            </a:r>
            <a:r>
              <a:rPr lang="pt-BR" sz="4000" b="1" i="0" u="none" strike="noStrike" baseline="0" dirty="0">
                <a:latin typeface="F1"/>
              </a:rPr>
              <a:t> o íntimo, </a:t>
            </a:r>
            <a:r>
              <a:rPr lang="pt-BR" sz="4000" b="1" i="0" u="none" strike="noStrike" baseline="0" dirty="0" err="1">
                <a:latin typeface="F1"/>
              </a:rPr>
              <a:t>balsamizando-lhe</a:t>
            </a:r>
            <a:r>
              <a:rPr lang="pt-BR" sz="4000" b="1" i="0" u="none" strike="noStrike" baseline="0" dirty="0">
                <a:latin typeface="F1"/>
              </a:rPr>
              <a:t> a mente atormentada!... Conchegou-o, de encontro ao peito, com infinito desvelo, experimentando intraduzível alegria mesclada de amargura, entretanto, o velho Corvino enlaçou-o brandamente, e falou:</a:t>
            </a:r>
            <a:endParaRPr lang="pt-BR" sz="400000" b="1" dirty="0">
              <a:latin typeface="F1"/>
            </a:endParaRPr>
          </a:p>
        </p:txBody>
      </p:sp>
    </p:spTree>
    <p:extLst>
      <p:ext uri="{BB962C8B-B14F-4D97-AF65-F5344CB8AC3E}">
        <p14:creationId xmlns:p14="http://schemas.microsoft.com/office/powerpoint/2010/main" val="507803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 Varro, há mil meios mais seguros de auxiliar, acima das impressões infrutíferas da tristeza ou da aflição. Reergue-te! </a:t>
            </a:r>
            <a:r>
              <a:rPr lang="pt-BR" sz="4000" b="1" i="0" u="none" strike="noStrike" baseline="0" dirty="0" err="1">
                <a:latin typeface="F1"/>
              </a:rPr>
              <a:t>Taciano</a:t>
            </a:r>
            <a:r>
              <a:rPr lang="pt-BR" sz="4000" b="1" i="0" u="none" strike="noStrike" baseline="0" dirty="0">
                <a:latin typeface="F1"/>
              </a:rPr>
              <a:t> é filho de Deus. Muitos companheiros encarceram-se, após a morte, nas teias escuras da afetividade menos construtiva, quais pássaros embaraçados em visco de mel, e transformam-se em algozes carinhosos e inconscientes dos próprios familiares...</a:t>
            </a:r>
            <a:endParaRPr lang="pt-BR" sz="400000" b="1" dirty="0">
              <a:latin typeface="F1"/>
            </a:endParaRPr>
          </a:p>
        </p:txBody>
      </p:sp>
    </p:spTree>
    <p:extLst>
      <p:ext uri="{BB962C8B-B14F-4D97-AF65-F5344CB8AC3E}">
        <p14:creationId xmlns:p14="http://schemas.microsoft.com/office/powerpoint/2010/main" val="4107977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800" b="1" i="0" u="none" strike="noStrike" baseline="0" dirty="0">
                <a:latin typeface="F1"/>
              </a:rPr>
              <a:t>Levanta o teu padrão de sentimento e caminhemos. Voltarás, decerto, a rever teu filho e estender-lhe-ás os braços robustos e generosos, mas, por agora, Jesus e a Humanidade devem ser as nossas essenciais preocupações de servidores do Evangelho.</a:t>
            </a:r>
            <a:endParaRPr lang="pt-BR" sz="400000" b="1" dirty="0">
              <a:latin typeface="F1"/>
            </a:endParaRPr>
          </a:p>
        </p:txBody>
      </p:sp>
    </p:spTree>
    <p:extLst>
      <p:ext uri="{BB962C8B-B14F-4D97-AF65-F5344CB8AC3E}">
        <p14:creationId xmlns:p14="http://schemas.microsoft.com/office/powerpoint/2010/main" val="22213417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800" b="1" i="0" u="none" strike="noStrike" baseline="0" dirty="0">
                <a:latin typeface="F1"/>
              </a:rPr>
              <a:t>O interpelado procurou recompor-se e ergueu ao Senhor o pensamento em rogativa de paz...</a:t>
            </a:r>
          </a:p>
          <a:p>
            <a:pPr algn="l"/>
            <a:r>
              <a:rPr lang="pt-BR" sz="4800" b="1" i="0" u="none" strike="noStrike" baseline="0" dirty="0">
                <a:latin typeface="F1"/>
              </a:rPr>
              <a:t>Sentindo-se dono de faculdades mais sutis, assinalou vozes argentinas, ao longe, num cântico de glorificação a Deus.</a:t>
            </a:r>
            <a:endParaRPr lang="pt-BR" sz="400000" b="1" dirty="0">
              <a:latin typeface="F1"/>
            </a:endParaRPr>
          </a:p>
        </p:txBody>
      </p:sp>
    </p:spTree>
    <p:extLst>
      <p:ext uri="{BB962C8B-B14F-4D97-AF65-F5344CB8AC3E}">
        <p14:creationId xmlns:p14="http://schemas.microsoft.com/office/powerpoint/2010/main" val="822464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Varro lembrou-se, então, dos laços de trabalho e ideal que o ligavam à comunidade cristã e encontrou forças para desprender-se do filho.</a:t>
            </a:r>
          </a:p>
          <a:p>
            <a:pPr algn="l"/>
            <a:r>
              <a:rPr lang="pt-BR" sz="3600" b="1" i="0" u="none" strike="noStrike" baseline="0" dirty="0">
                <a:latin typeface="F1"/>
              </a:rPr>
              <a:t>Obedecendo ao terno constrangimento de Corvino, afastou-se. Lá fora, no campo, centenas de companheiros aguardavam-no, em regozijo. Numerosos mártires das </a:t>
            </a:r>
            <a:r>
              <a:rPr lang="pt-BR" sz="3600" b="1" i="0" u="none" strike="noStrike" baseline="0" dirty="0" err="1">
                <a:latin typeface="F1"/>
              </a:rPr>
              <a:t>Gálias</a:t>
            </a:r>
            <a:r>
              <a:rPr lang="pt-BR" sz="3600" b="1" i="0" u="none" strike="noStrike" baseline="0" dirty="0">
                <a:latin typeface="F1"/>
              </a:rPr>
              <a:t>, ostentando palmas de luz que brilhavam de conformidade com a elevação espiritual de cada um, cantavam, jubilosos, em homenagem ao novo herói.</a:t>
            </a:r>
            <a:endParaRPr lang="pt-BR" sz="400000" b="1" dirty="0">
              <a:latin typeface="F1"/>
            </a:endParaRPr>
          </a:p>
        </p:txBody>
      </p:sp>
    </p:spTree>
    <p:extLst>
      <p:ext uri="{BB962C8B-B14F-4D97-AF65-F5344CB8AC3E}">
        <p14:creationId xmlns:p14="http://schemas.microsoft.com/office/powerpoint/2010/main" val="2133455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Quinto Varro, em pranto de alegria, recordou velhos amigos e lembrou-se de </a:t>
            </a:r>
            <a:r>
              <a:rPr lang="pt-BR" sz="4000" b="1" i="0" u="none" strike="noStrike" baseline="0" dirty="0" err="1">
                <a:latin typeface="F1"/>
              </a:rPr>
              <a:t>Clódio</a:t>
            </a:r>
            <a:r>
              <a:rPr lang="pt-BR" sz="4000" b="1" i="0" u="none" strike="noStrike" baseline="0" dirty="0">
                <a:latin typeface="F1"/>
              </a:rPr>
              <a:t>, o antigo benfeitor, sendo informado de que encontraria o apóstolo naquele mesmo dia, à noite, em Roma, no cemitério de Calisto.</a:t>
            </a:r>
          </a:p>
          <a:p>
            <a:pPr algn="l"/>
            <a:r>
              <a:rPr lang="pt-BR" sz="4000" b="1" i="0" u="none" strike="noStrike" baseline="0" dirty="0">
                <a:latin typeface="F1"/>
              </a:rPr>
              <a:t>Horas mortas, a luminosa assembléia se pôs em movimento, dando a idéia de uma procissão de arcanjos, na direção da cidade imperial.</a:t>
            </a:r>
            <a:endParaRPr lang="pt-BR" sz="400000" b="1" dirty="0">
              <a:latin typeface="F1"/>
            </a:endParaRPr>
          </a:p>
        </p:txBody>
      </p:sp>
    </p:spTree>
    <p:extLst>
      <p:ext uri="{BB962C8B-B14F-4D97-AF65-F5344CB8AC3E}">
        <p14:creationId xmlns:p14="http://schemas.microsoft.com/office/powerpoint/2010/main" val="135992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3600" b="1" i="0" u="none" strike="noStrike" baseline="0" dirty="0">
                <a:latin typeface="F1"/>
              </a:rPr>
              <a:t>O Sol das primeiras horas da tarde dardejava por entre as frondes dos gigantescos carvalhos que protegiam o caminho pelo qual os dois associados do destino seguiam silenciosos, ruminando, mentalmente, as próprias reflexões. Contudo, enquanto </a:t>
            </a:r>
            <a:r>
              <a:rPr lang="pt-BR" sz="3600" b="1" i="0" u="none" strike="noStrike" baseline="0" dirty="0" err="1">
                <a:latin typeface="F1"/>
              </a:rPr>
              <a:t>Taciano</a:t>
            </a:r>
            <a:r>
              <a:rPr lang="pt-BR" sz="3600" b="1" i="0" u="none" strike="noStrike" baseline="0" dirty="0">
                <a:latin typeface="F1"/>
              </a:rPr>
              <a:t>, jovem e vigoroso, se perdia num abismo de indagações, </a:t>
            </a:r>
            <a:r>
              <a:rPr lang="pt-BR" sz="3600" b="1" i="0" u="none" strike="noStrike" baseline="0" dirty="0" err="1">
                <a:latin typeface="F1"/>
              </a:rPr>
              <a:t>Opílio</a:t>
            </a:r>
            <a:r>
              <a:rPr lang="pt-BR" sz="3600" b="1" i="0" u="none" strike="noStrike" baseline="0" dirty="0">
                <a:latin typeface="F1"/>
              </a:rPr>
              <a:t>, encanecido e inquieto, afundava-se em dilacerantes sofrimentos. Como escapar aos dissabores daquela hora, se o condenado ainda estivesse vivo? Como reaver a confiança do genro, se a palavra de </a:t>
            </a:r>
            <a:r>
              <a:rPr lang="pt-BR" sz="3600" b="1" i="0" u="none" strike="noStrike" baseline="0" dirty="0" err="1">
                <a:latin typeface="F1"/>
              </a:rPr>
              <a:t>Súbrio</a:t>
            </a:r>
            <a:r>
              <a:rPr lang="pt-BR" sz="3600" b="1" i="0" u="none" strike="noStrike" baseline="0" dirty="0">
                <a:latin typeface="F1"/>
              </a:rPr>
              <a:t> fosse confirmada?</a:t>
            </a:r>
            <a:endParaRPr lang="pt-BR" sz="400000" b="1" i="0" u="none" strike="noStrike" baseline="0" dirty="0">
              <a:latin typeface="F1"/>
            </a:endParaRPr>
          </a:p>
        </p:txBody>
      </p:sp>
    </p:spTree>
    <p:extLst>
      <p:ext uri="{BB962C8B-B14F-4D97-AF65-F5344CB8AC3E}">
        <p14:creationId xmlns:p14="http://schemas.microsoft.com/office/powerpoint/2010/main" val="14288120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Em pouco tempo, espalhando bênçãos de harmonia no firmamento, atingiram a grande metrópole.</a:t>
            </a:r>
          </a:p>
          <a:p>
            <a:pPr algn="l"/>
            <a:r>
              <a:rPr lang="pt-BR" sz="4400" b="1" i="0" u="none" strike="noStrike" baseline="0" dirty="0">
                <a:latin typeface="F1"/>
              </a:rPr>
              <a:t>Inúmeros missionários da Espiritualidade uniram-se aos irmãos gauleses, de tal modo que, ao chegarem os viajores aos túmulos, constituíam imensa multidão.</a:t>
            </a:r>
            <a:endParaRPr lang="pt-BR" sz="400000" b="1" dirty="0">
              <a:latin typeface="F1"/>
            </a:endParaRPr>
          </a:p>
        </p:txBody>
      </p:sp>
    </p:spTree>
    <p:extLst>
      <p:ext uri="{BB962C8B-B14F-4D97-AF65-F5344CB8AC3E}">
        <p14:creationId xmlns:p14="http://schemas.microsoft.com/office/powerpoint/2010/main" val="1492548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5400" b="1" i="0" u="none" strike="noStrike" baseline="0" dirty="0">
                <a:latin typeface="F1"/>
              </a:rPr>
              <a:t>Irmanados em pensamentos de amor, sustentados por misteriosa comunhão, formavam prodigioso ambiente sob o manto da noite bordado de lantejoulas a faiscarem, sublimes, em todas as direções.</a:t>
            </a:r>
            <a:endParaRPr lang="pt-BR" sz="400000" b="1" dirty="0">
              <a:latin typeface="F1"/>
            </a:endParaRPr>
          </a:p>
        </p:txBody>
      </p:sp>
    </p:spTree>
    <p:extLst>
      <p:ext uri="{BB962C8B-B14F-4D97-AF65-F5344CB8AC3E}">
        <p14:creationId xmlns:p14="http://schemas.microsoft.com/office/powerpoint/2010/main" val="21460791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Corvino pronunciou sentida oração de reconhecimento a Jesus e, quando terminava a comovente prece de hosanas, um astro solitário surgiu no espaço, descendo no rumo da luzente assembléia.</a:t>
            </a:r>
          </a:p>
          <a:p>
            <a:pPr algn="l"/>
            <a:r>
              <a:rPr lang="pt-BR" sz="4400" b="1" i="0" u="none" strike="noStrike" baseline="0" dirty="0">
                <a:latin typeface="F1"/>
              </a:rPr>
              <a:t>Pousando à pequena distância, transformou-se, rápido, num ancião nimbado de luz.</a:t>
            </a:r>
            <a:endParaRPr lang="pt-BR" sz="400000" b="1" dirty="0">
              <a:latin typeface="F1"/>
            </a:endParaRPr>
          </a:p>
        </p:txBody>
      </p:sp>
    </p:spTree>
    <p:extLst>
      <p:ext uri="{BB962C8B-B14F-4D97-AF65-F5344CB8AC3E}">
        <p14:creationId xmlns:p14="http://schemas.microsoft.com/office/powerpoint/2010/main" val="8274906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Era </a:t>
            </a:r>
            <a:r>
              <a:rPr lang="pt-BR" sz="4400" b="1" i="0" u="none" strike="noStrike" baseline="0" dirty="0" err="1">
                <a:latin typeface="F1"/>
              </a:rPr>
              <a:t>Clódio</a:t>
            </a:r>
            <a:r>
              <a:rPr lang="pt-BR" sz="4400" b="1" i="0" u="none" strike="noStrike" baseline="0" dirty="0">
                <a:latin typeface="F1"/>
              </a:rPr>
              <a:t> que, aproximando-se, saudou, risonho, os companheiros de fé.</a:t>
            </a:r>
          </a:p>
          <a:p>
            <a:pPr algn="l"/>
            <a:r>
              <a:rPr lang="pt-BR" sz="4400" b="1" i="0" u="none" strike="noStrike" baseline="0" dirty="0">
                <a:latin typeface="F1"/>
              </a:rPr>
              <a:t>Recolheu Quinto Varro num longo e carinhoso abraço e, depois, passando à tribuna, discorreu com indescritível beleza acerca das tarefas sacrificiais do Evangelho, na redenção do mundo...</a:t>
            </a:r>
            <a:endParaRPr lang="pt-BR" sz="400000" b="1" dirty="0">
              <a:latin typeface="F1"/>
            </a:endParaRPr>
          </a:p>
        </p:txBody>
      </p:sp>
    </p:spTree>
    <p:extLst>
      <p:ext uri="{BB962C8B-B14F-4D97-AF65-F5344CB8AC3E}">
        <p14:creationId xmlns:p14="http://schemas.microsoft.com/office/powerpoint/2010/main" val="38712393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Todos os ouvintes lhe escutavam a palavra, tomados de jubiloso assombro.</a:t>
            </a:r>
          </a:p>
          <a:p>
            <a:pPr algn="l"/>
            <a:r>
              <a:rPr lang="pt-BR" sz="4400" b="1" i="0" u="none" strike="noStrike" baseline="0" dirty="0">
                <a:latin typeface="F1"/>
              </a:rPr>
              <a:t>A elevação geral do pensamento coletivo despedia feéricas irradiações em torno, a incidirem nas lágrimas que inúmeros pioneiros da Boa Nova derramavam, enlevados e comovidos...</a:t>
            </a:r>
            <a:endParaRPr lang="pt-BR" sz="400000" b="1" dirty="0">
              <a:latin typeface="F1"/>
            </a:endParaRPr>
          </a:p>
        </p:txBody>
      </p:sp>
    </p:spTree>
    <p:extLst>
      <p:ext uri="{BB962C8B-B14F-4D97-AF65-F5344CB8AC3E}">
        <p14:creationId xmlns:p14="http://schemas.microsoft.com/office/powerpoint/2010/main" val="7622398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Terminando, o lúcido orador considerou, com emoção:</a:t>
            </a:r>
          </a:p>
          <a:p>
            <a:pPr algn="l"/>
            <a:r>
              <a:rPr lang="pt-BR" sz="4000" b="1" i="0" u="none" strike="noStrike" baseline="0" dirty="0">
                <a:latin typeface="F1"/>
              </a:rPr>
              <a:t>— Celebramos hoje o regresso de Varro, nosso abnegado irmão de ideal e de luta.</a:t>
            </a:r>
          </a:p>
          <a:p>
            <a:pPr algn="l"/>
            <a:r>
              <a:rPr lang="pt-BR" sz="4000" b="1" i="0" u="none" strike="noStrike" baseline="0" dirty="0">
                <a:latin typeface="F1"/>
              </a:rPr>
              <a:t>Paladino da nossa Causa, honrou todas as oportunidades recebidas. Valoroso soldado do Cristo, quando ferido não feriu, quando humilhado, jamais humilhou...</a:t>
            </a:r>
            <a:endParaRPr lang="pt-BR" sz="400000" b="1" dirty="0">
              <a:latin typeface="F1"/>
            </a:endParaRPr>
          </a:p>
        </p:txBody>
      </p:sp>
    </p:spTree>
    <p:extLst>
      <p:ext uri="{BB962C8B-B14F-4D97-AF65-F5344CB8AC3E}">
        <p14:creationId xmlns:p14="http://schemas.microsoft.com/office/powerpoint/2010/main" val="4992313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Nas horas de treva, acendeu a claridade da própria alma, e, quando o mundo julgava derrotá-lo, soerguia-se pela fé e pelo amor, dando ao Mestre os mais altos testemunhos de confiança... Compreendeu o ensinamento evangélico do sacrifício pessoal pela felicidade dos outros, e, oferecendo a própria vida no corpo terrestre, reencontrou a si mesmo, na gloriosa imortalidade!</a:t>
            </a:r>
            <a:endParaRPr lang="pt-BR" sz="400000" b="1" dirty="0">
              <a:latin typeface="F1"/>
            </a:endParaRPr>
          </a:p>
        </p:txBody>
      </p:sp>
    </p:spTree>
    <p:extLst>
      <p:ext uri="{BB962C8B-B14F-4D97-AF65-F5344CB8AC3E}">
        <p14:creationId xmlns:p14="http://schemas.microsoft.com/office/powerpoint/2010/main" val="13409582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Antigamente conosco, em recuados séculos, combatia a favor do mentiroso poder humano, adquirindo aflitivas desilusões... </a:t>
            </a:r>
            <a:r>
              <a:rPr lang="pt-BR" sz="4000" b="1" i="0" u="none" strike="noStrike" baseline="0" dirty="0" err="1">
                <a:latin typeface="F1"/>
              </a:rPr>
              <a:t>Vexilário</a:t>
            </a:r>
            <a:r>
              <a:rPr lang="pt-BR" sz="4000" b="1" i="0" u="none" strike="noStrike" baseline="0" dirty="0">
                <a:latin typeface="F1"/>
              </a:rPr>
              <a:t> do ideal de dominação política, não hesitava em submeter os semelhantes pela força, a fim de alcançar os objetivos de vaidade e orgulho pessoais, mas, agora, em legítimos combates consigo mesmo, expurgou sentimentos e propósitos, redimindo-se e santificando-se, em longa e porfiada ascensão...</a:t>
            </a:r>
            <a:endParaRPr lang="pt-BR" sz="400000" b="1" dirty="0">
              <a:latin typeface="F1"/>
            </a:endParaRPr>
          </a:p>
        </p:txBody>
      </p:sp>
    </p:spTree>
    <p:extLst>
      <p:ext uri="{BB962C8B-B14F-4D97-AF65-F5344CB8AC3E}">
        <p14:creationId xmlns:p14="http://schemas.microsoft.com/office/powerpoint/2010/main" val="35113092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Como filho, cumpriu todos os deveres que lhe cabiam no lar; na condição de esposo, exalçou a mulher que lhe partilhou os destinos, respeitando-lhe as idéias diferentes das dele; como pai, soube sofrer até à suprema renunciação, de modo a garantir a felicidade do filho que lhe possuía a afetividade, e, na posição de homem, consagrou-se ao erguimento moral de todas as criaturas...</a:t>
            </a:r>
            <a:endParaRPr lang="pt-BR" sz="400000" b="1" dirty="0">
              <a:latin typeface="F1"/>
            </a:endParaRPr>
          </a:p>
        </p:txBody>
      </p:sp>
    </p:spTree>
    <p:extLst>
      <p:ext uri="{BB962C8B-B14F-4D97-AF65-F5344CB8AC3E}">
        <p14:creationId xmlns:p14="http://schemas.microsoft.com/office/powerpoint/2010/main" val="2661757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6000" b="1" i="0" u="none" strike="noStrike" baseline="0" dirty="0">
                <a:latin typeface="F1"/>
              </a:rPr>
              <a:t>Campeão do serviço e da fraternidade, guerreou o ódio, exemplificando o amor, e exaltou os dons imarcescíveis do espírito pela humildade com que se devotou à expansão da Boa Nova!</a:t>
            </a:r>
            <a:endParaRPr lang="pt-BR" sz="400000" b="1" dirty="0">
              <a:latin typeface="F1"/>
            </a:endParaRPr>
          </a:p>
        </p:txBody>
      </p:sp>
    </p:spTree>
    <p:extLst>
      <p:ext uri="{BB962C8B-B14F-4D97-AF65-F5344CB8AC3E}">
        <p14:creationId xmlns:p14="http://schemas.microsoft.com/office/powerpoint/2010/main" val="946150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À porta da enxovia, foram recebidos pelo administrador da prisão, com especiais deferências, que, loquaz e gentil, informou achar-se o irmão Corvino moribundo...</a:t>
            </a:r>
          </a:p>
          <a:p>
            <a:pPr algn="l"/>
            <a:r>
              <a:rPr lang="pt-BR" sz="4000" b="1" i="0" u="none" strike="noStrike" baseline="0" dirty="0">
                <a:latin typeface="F1"/>
              </a:rPr>
              <a:t>A pedido de Artêmio Cimbro, o carcereiro </a:t>
            </a:r>
            <a:r>
              <a:rPr lang="pt-BR" sz="4000" b="1" i="0" u="none" strike="noStrike" baseline="0" dirty="0" err="1">
                <a:latin typeface="F1"/>
              </a:rPr>
              <a:t>Edúlio</a:t>
            </a:r>
            <a:r>
              <a:rPr lang="pt-BR" sz="4000" b="1" i="0" u="none" strike="noStrike" baseline="0" dirty="0">
                <a:latin typeface="F1"/>
              </a:rPr>
              <a:t> prestava-lhe assistência, mesmo porque o generoso patrício obtivera permissão para sepultar-lhe o corpo, tão logo expirasse.</a:t>
            </a:r>
            <a:endParaRPr lang="pt-BR" sz="400000" b="1" i="0" u="none" strike="noStrike" baseline="0" dirty="0">
              <a:latin typeface="F1"/>
            </a:endParaRPr>
          </a:p>
        </p:txBody>
      </p:sp>
    </p:spTree>
    <p:extLst>
      <p:ext uri="{BB962C8B-B14F-4D97-AF65-F5344CB8AC3E}">
        <p14:creationId xmlns:p14="http://schemas.microsoft.com/office/powerpoint/2010/main" val="12078811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800" b="1" i="0" u="none" strike="noStrike" baseline="0" dirty="0">
                <a:latin typeface="F1"/>
              </a:rPr>
              <a:t>Agora, que a sua alma, credora do nosso mais amplo reconhecimento, se afinou, através de notáveis triunfos, com as mais elevadas esferas do Amor Divino, saudemos nosso valoroso companheiro, em trânsito para resplendentes cimos da vida!</a:t>
            </a:r>
            <a:endParaRPr lang="pt-BR" sz="400000" b="1" dirty="0">
              <a:latin typeface="F1"/>
            </a:endParaRPr>
          </a:p>
        </p:txBody>
      </p:sp>
    </p:spTree>
    <p:extLst>
      <p:ext uri="{BB962C8B-B14F-4D97-AF65-F5344CB8AC3E}">
        <p14:creationId xmlns:p14="http://schemas.microsoft.com/office/powerpoint/2010/main" val="6154446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Se quiser, poderá, presentemente, dos cumes do saber e da virtude, colaborar com o Mestre em arrojados cometimentos, na santificação do mundo!</a:t>
            </a:r>
          </a:p>
          <a:p>
            <a:pPr algn="l"/>
            <a:r>
              <a:rPr lang="pt-BR" sz="4400" b="1" i="0" u="none" strike="noStrike" baseline="0" dirty="0">
                <a:latin typeface="F1"/>
              </a:rPr>
              <a:t>Que o Senhor o abençoe, na trajetória sublime que lhe cabe por gloriosa conquista, em direção do porvir!...</a:t>
            </a:r>
            <a:endParaRPr lang="pt-BR" sz="400000" b="1" dirty="0">
              <a:latin typeface="F1"/>
            </a:endParaRPr>
          </a:p>
        </p:txBody>
      </p:sp>
    </p:spTree>
    <p:extLst>
      <p:ext uri="{BB962C8B-B14F-4D97-AF65-F5344CB8AC3E}">
        <p14:creationId xmlns:p14="http://schemas.microsoft.com/office/powerpoint/2010/main" val="37493629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800" b="1" i="0" u="none" strike="noStrike" baseline="0" dirty="0" err="1">
                <a:latin typeface="F1"/>
              </a:rPr>
              <a:t>Clódio</a:t>
            </a:r>
            <a:r>
              <a:rPr lang="pt-BR" sz="4800" b="1" i="0" u="none" strike="noStrike" baseline="0" dirty="0">
                <a:latin typeface="F1"/>
              </a:rPr>
              <a:t>, sorridente, dera por finda a saudação, enquanto comovedora melodia de hosanas vibrava sob o céu enxameado de cintilantes estrelas...</a:t>
            </a:r>
          </a:p>
          <a:p>
            <a:pPr algn="l"/>
            <a:r>
              <a:rPr lang="pt-BR" sz="4800" b="1" i="0" u="none" strike="noStrike" baseline="0" dirty="0">
                <a:latin typeface="F1"/>
              </a:rPr>
              <a:t>Chorando de alegria, o recém-desencarnado abeirou-se do excelso mensageiro e exprimiu-se, humilde:</a:t>
            </a:r>
            <a:endParaRPr lang="pt-BR" sz="400000" b="1" dirty="0">
              <a:latin typeface="F1"/>
            </a:endParaRPr>
          </a:p>
        </p:txBody>
      </p:sp>
    </p:spTree>
    <p:extLst>
      <p:ext uri="{BB962C8B-B14F-4D97-AF65-F5344CB8AC3E}">
        <p14:creationId xmlns:p14="http://schemas.microsoft.com/office/powerpoint/2010/main" val="25321595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92500"/>
          </a:bodyPr>
          <a:lstStyle/>
          <a:p>
            <a:pPr algn="l"/>
            <a:r>
              <a:rPr lang="pt-BR" sz="4000" b="1" i="0" u="none" strike="noStrike" baseline="0" dirty="0">
                <a:latin typeface="F1"/>
              </a:rPr>
              <a:t>— Abnegado amigo, tuas palavras falaram fundo à minha alma. Recebo-as por incentivo caridoso à minha pobre boa vontade, de vez que não as mereço, de modo algum... Sei que a tua generosidade me descerra novos horizontes, que a tua bondade pode conduzir-me às alturas, entretanto, se é possível, deixa-me na Terra mesmo... Reconheço-me, por enquanto, incapaz de seguir adiante, mesmo porque minha tarefa não foi concluída. Alguém...</a:t>
            </a:r>
            <a:endParaRPr lang="pt-BR" sz="400000" b="1" dirty="0">
              <a:latin typeface="F1"/>
            </a:endParaRPr>
          </a:p>
        </p:txBody>
      </p:sp>
    </p:spTree>
    <p:extLst>
      <p:ext uri="{BB962C8B-B14F-4D97-AF65-F5344CB8AC3E}">
        <p14:creationId xmlns:p14="http://schemas.microsoft.com/office/powerpoint/2010/main" val="10451690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800" b="1" i="0" u="none" strike="noStrike" baseline="0" dirty="0" err="1">
                <a:latin typeface="F1"/>
              </a:rPr>
              <a:t>Clódio</a:t>
            </a:r>
            <a:r>
              <a:rPr lang="pt-BR" sz="4800" b="1" i="0" u="none" strike="noStrike" baseline="0" dirty="0">
                <a:latin typeface="F1"/>
              </a:rPr>
              <a:t> </a:t>
            </a:r>
            <a:r>
              <a:rPr lang="pt-BR" sz="4800" b="1" i="0" u="none" strike="noStrike" baseline="0" dirty="0" err="1">
                <a:latin typeface="F1"/>
              </a:rPr>
              <a:t>acariciou-lhe</a:t>
            </a:r>
            <a:r>
              <a:rPr lang="pt-BR" sz="4800" b="1" i="0" u="none" strike="noStrike" baseline="0" dirty="0">
                <a:latin typeface="F1"/>
              </a:rPr>
              <a:t> a cabeça e </a:t>
            </a:r>
            <a:r>
              <a:rPr lang="pt-BR" sz="4800" b="1" i="0" u="none" strike="noStrike" baseline="0" dirty="0" err="1">
                <a:latin typeface="F1"/>
              </a:rPr>
              <a:t>cortou-lhe</a:t>
            </a:r>
            <a:r>
              <a:rPr lang="pt-BR" sz="4800" b="1" i="0" u="none" strike="noStrike" baseline="0" dirty="0">
                <a:latin typeface="F1"/>
              </a:rPr>
              <a:t> a frase, acentuando:</a:t>
            </a:r>
          </a:p>
          <a:p>
            <a:pPr algn="l"/>
            <a:r>
              <a:rPr lang="pt-BR" sz="4800" b="1" i="0" u="none" strike="noStrike" baseline="0" dirty="0">
                <a:latin typeface="F1"/>
              </a:rPr>
              <a:t>— Já sei. Referes-te a </a:t>
            </a:r>
            <a:r>
              <a:rPr lang="pt-BR" sz="4800" b="1" i="0" u="none" strike="noStrike" baseline="0" dirty="0" err="1">
                <a:latin typeface="F1"/>
              </a:rPr>
              <a:t>Taciano</a:t>
            </a:r>
            <a:r>
              <a:rPr lang="pt-BR" sz="4800" b="1" i="0" u="none" strike="noStrike" baseline="0" dirty="0">
                <a:latin typeface="F1"/>
              </a:rPr>
              <a:t>. Procede como desejares. A decisão te pertence. Recebeste permissão para ajudá-lo, durante um século, e possuis grande saldo de tempo.</a:t>
            </a:r>
            <a:endParaRPr lang="pt-BR" sz="400000" b="1" dirty="0">
              <a:latin typeface="F1"/>
            </a:endParaRPr>
          </a:p>
        </p:txBody>
      </p:sp>
    </p:spTree>
    <p:extLst>
      <p:ext uri="{BB962C8B-B14F-4D97-AF65-F5344CB8AC3E}">
        <p14:creationId xmlns:p14="http://schemas.microsoft.com/office/powerpoint/2010/main" val="34294256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Fixou nele os olhos doces e penetrantes que exteriorizavam a beleza de sua alma, e perguntou:</a:t>
            </a:r>
          </a:p>
          <a:p>
            <a:pPr algn="l"/>
            <a:r>
              <a:rPr lang="pt-BR" sz="4400" b="1" i="0" u="none" strike="noStrike" baseline="0" dirty="0">
                <a:latin typeface="F1"/>
              </a:rPr>
              <a:t>— Como desejas alongar a tarefa?</a:t>
            </a:r>
          </a:p>
          <a:p>
            <a:pPr algn="l"/>
            <a:r>
              <a:rPr lang="pt-BR" sz="4400" b="1" i="0" u="none" strike="noStrike" baseline="0" dirty="0">
                <a:latin typeface="F1"/>
              </a:rPr>
              <a:t>— Gostaria de renascer na carne e servir junto do filho que o Céu me confiou — esclareceu Varro, humildemente.</a:t>
            </a:r>
            <a:endParaRPr lang="pt-BR" sz="400000" b="1" dirty="0">
              <a:latin typeface="F1"/>
            </a:endParaRPr>
          </a:p>
        </p:txBody>
      </p:sp>
    </p:spTree>
    <p:extLst>
      <p:ext uri="{BB962C8B-B14F-4D97-AF65-F5344CB8AC3E}">
        <p14:creationId xmlns:p14="http://schemas.microsoft.com/office/powerpoint/2010/main" val="7231740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400" b="1" i="0" u="none" strike="noStrike" baseline="0" dirty="0">
                <a:latin typeface="F1"/>
              </a:rPr>
              <a:t>O emissário refletiu alguns instantes e declarou:</a:t>
            </a:r>
          </a:p>
          <a:p>
            <a:pPr algn="l"/>
            <a:r>
              <a:rPr lang="pt-BR" sz="4400" b="1" i="0" u="none" strike="noStrike" baseline="0" dirty="0">
                <a:latin typeface="F1"/>
              </a:rPr>
              <a:t>— Em nome dos nossos Superiores, posso autorizar a execução dos teus propósitos, entretanto, devo notificar-te que </a:t>
            </a:r>
            <a:r>
              <a:rPr lang="pt-BR" sz="4400" b="1" i="0" u="none" strike="noStrike" baseline="0" dirty="0" err="1">
                <a:latin typeface="F1"/>
              </a:rPr>
              <a:t>Taciano</a:t>
            </a:r>
            <a:r>
              <a:rPr lang="pt-BR" sz="4400" b="1" i="0" u="none" strike="noStrike" baseline="0" dirty="0">
                <a:latin typeface="F1"/>
              </a:rPr>
              <a:t> perdeu as melhores oportunidades da juventude física. Valiosos recursos lhe foram ofertados, em vão, para que se erguesse à glória do bem.</a:t>
            </a:r>
            <a:endParaRPr lang="pt-BR" sz="400000" b="1" dirty="0">
              <a:latin typeface="F1"/>
            </a:endParaRPr>
          </a:p>
        </p:txBody>
      </p:sp>
    </p:spTree>
    <p:extLst>
      <p:ext uri="{BB962C8B-B14F-4D97-AF65-F5344CB8AC3E}">
        <p14:creationId xmlns:p14="http://schemas.microsoft.com/office/powerpoint/2010/main" val="25676240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800" b="1" i="0" u="none" strike="noStrike" baseline="0" dirty="0">
                <a:latin typeface="F1"/>
              </a:rPr>
              <a:t>Agora, não obstante amparado por teu carinho, será visitado pelo aguilhão da dor, a fim de que desperte, renovado, para as bênçãos divinas.</a:t>
            </a:r>
          </a:p>
          <a:p>
            <a:pPr algn="l"/>
            <a:r>
              <a:rPr lang="pt-BR" sz="4800" b="1" i="0" u="none" strike="noStrike" baseline="0" dirty="0">
                <a:latin typeface="F1"/>
              </a:rPr>
              <a:t>Varro esboçou um sorriso de paciência e compreensão e pronunciou sentido agradecimento.</a:t>
            </a:r>
            <a:endParaRPr lang="pt-BR" sz="400000" b="1" dirty="0">
              <a:latin typeface="F1"/>
            </a:endParaRPr>
          </a:p>
        </p:txBody>
      </p:sp>
    </p:spTree>
    <p:extLst>
      <p:ext uri="{BB962C8B-B14F-4D97-AF65-F5344CB8AC3E}">
        <p14:creationId xmlns:p14="http://schemas.microsoft.com/office/powerpoint/2010/main" val="18730843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O ágape fraterno prosseguiu brilhante, todavia, quando os companheiros se despediam para o retorno a obrigações comuns, o herói de </a:t>
            </a:r>
            <a:r>
              <a:rPr lang="pt-BR" sz="4400" b="1" i="0" u="none" strike="noStrike" baseline="0" dirty="0" err="1">
                <a:latin typeface="F1"/>
              </a:rPr>
              <a:t>Lião</a:t>
            </a:r>
            <a:r>
              <a:rPr lang="pt-BR" sz="4400" b="1" i="0" u="none" strike="noStrike" baseline="0" dirty="0">
                <a:latin typeface="F1"/>
              </a:rPr>
              <a:t>, instado pelo velho Corvino ao descanso, desejou rever </a:t>
            </a:r>
            <a:r>
              <a:rPr lang="pt-BR" sz="4400" b="1" i="0" u="none" strike="noStrike" baseline="0" dirty="0" err="1">
                <a:latin typeface="F1"/>
              </a:rPr>
              <a:t>Taciano</a:t>
            </a:r>
            <a:r>
              <a:rPr lang="pt-BR" sz="4400" b="1" i="0" u="none" strike="noStrike" baseline="0" dirty="0">
                <a:latin typeface="F1"/>
              </a:rPr>
              <a:t>, antes de partir...</a:t>
            </a:r>
          </a:p>
          <a:p>
            <a:pPr algn="l"/>
            <a:r>
              <a:rPr lang="pt-BR" sz="4400" b="1" i="0" u="none" strike="noStrike" baseline="0" dirty="0">
                <a:latin typeface="F1"/>
              </a:rPr>
              <a:t>O venerando amigo atendeu-lhe à solicitação, prontamente.</a:t>
            </a:r>
            <a:endParaRPr lang="pt-BR" sz="400000" b="1" dirty="0">
              <a:latin typeface="F1"/>
            </a:endParaRPr>
          </a:p>
        </p:txBody>
      </p:sp>
    </p:spTree>
    <p:extLst>
      <p:ext uri="{BB962C8B-B14F-4D97-AF65-F5344CB8AC3E}">
        <p14:creationId xmlns:p14="http://schemas.microsoft.com/office/powerpoint/2010/main" val="35381100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400" b="1" i="0" u="none" strike="noStrike" baseline="0" dirty="0">
                <a:latin typeface="F1"/>
              </a:rPr>
              <a:t>Jubilosos e unidos, tornaram à Gália </a:t>
            </a:r>
            <a:r>
              <a:rPr lang="pt-BR" sz="4400" b="1" i="0" u="none" strike="noStrike" baseline="0" dirty="0" err="1">
                <a:latin typeface="F1"/>
              </a:rPr>
              <a:t>Lugdunense</a:t>
            </a:r>
            <a:r>
              <a:rPr lang="pt-BR" sz="4400" b="1" i="0" u="none" strike="noStrike" baseline="0" dirty="0">
                <a:latin typeface="F1"/>
              </a:rPr>
              <a:t> e penetraram, tranquilos, na área do palácio de que o presbítero fora modesto jardineiro.</a:t>
            </a:r>
          </a:p>
          <a:p>
            <a:pPr algn="l"/>
            <a:r>
              <a:rPr lang="pt-BR" sz="4400" b="1" i="0" u="none" strike="noStrike" baseline="0" dirty="0">
                <a:latin typeface="F1"/>
              </a:rPr>
              <a:t>Não precisaram recorrer ao interior doméstico:</a:t>
            </a:r>
          </a:p>
          <a:p>
            <a:pPr algn="l"/>
            <a:r>
              <a:rPr lang="pt-BR" sz="4400" b="1" i="0" u="none" strike="noStrike" baseline="0" dirty="0">
                <a:latin typeface="F1"/>
              </a:rPr>
              <a:t>Ao se aproximarem, perceberam os apelos mentais do jovem patrício, à pequena distância...</a:t>
            </a:r>
            <a:endParaRPr lang="pt-BR" sz="400000" b="1" dirty="0">
              <a:latin typeface="F1"/>
            </a:endParaRPr>
          </a:p>
        </p:txBody>
      </p:sp>
    </p:spTree>
    <p:extLst>
      <p:ext uri="{BB962C8B-B14F-4D97-AF65-F5344CB8AC3E}">
        <p14:creationId xmlns:p14="http://schemas.microsoft.com/office/powerpoint/2010/main" val="1211023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err="1">
                <a:latin typeface="F1"/>
              </a:rPr>
              <a:t>Opílio</a:t>
            </a:r>
            <a:r>
              <a:rPr lang="pt-BR" sz="4000" b="1" i="0" u="none" strike="noStrike" baseline="0" dirty="0">
                <a:latin typeface="F1"/>
              </a:rPr>
              <a:t>, trêmulo, rogou licença para visitarem o agonizante a sós, sendo imediatamente atendido.</a:t>
            </a:r>
          </a:p>
          <a:p>
            <a:pPr algn="l"/>
            <a:r>
              <a:rPr lang="pt-BR" sz="4000" b="1" i="0" u="none" strike="noStrike" baseline="0" dirty="0">
                <a:latin typeface="F1"/>
              </a:rPr>
              <a:t>Afastado o enfermeiro, ambos penetraram a câmara estreita, onde o condenado, de olhos imensamente lúcidos, aguardava o instante final.</a:t>
            </a:r>
          </a:p>
          <a:p>
            <a:pPr algn="l"/>
            <a:r>
              <a:rPr lang="pt-BR" sz="4000" b="1" i="0" u="none" strike="noStrike" baseline="0" dirty="0">
                <a:latin typeface="F1"/>
              </a:rPr>
              <a:t>Finíssimos lençóis, oferecidos por mãos anônimas, apresentavam-se manchados de sangue.</a:t>
            </a:r>
            <a:endParaRPr lang="pt-BR" sz="400000" b="1" i="0" u="none" strike="noStrike" baseline="0" dirty="0">
              <a:latin typeface="F1"/>
            </a:endParaRPr>
          </a:p>
        </p:txBody>
      </p:sp>
    </p:spTree>
    <p:extLst>
      <p:ext uri="{BB962C8B-B14F-4D97-AF65-F5344CB8AC3E}">
        <p14:creationId xmlns:p14="http://schemas.microsoft.com/office/powerpoint/2010/main" val="11210369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Incapaz de desprender-se da angústia que o absorvia, desde o momento em que se afastara do cadáver paterno, ralado de dor, </a:t>
            </a:r>
            <a:r>
              <a:rPr lang="pt-BR" sz="4000" b="1" i="0" u="none" strike="noStrike" baseline="0" dirty="0" err="1">
                <a:latin typeface="F1"/>
              </a:rPr>
              <a:t>Taciano</a:t>
            </a:r>
            <a:r>
              <a:rPr lang="pt-BR" sz="4000" b="1" i="0" u="none" strike="noStrike" baseline="0" dirty="0">
                <a:latin typeface="F1"/>
              </a:rPr>
              <a:t> abandonara os aposentos particulares e descera ao jardim, em busca de ar fresco. Tomado de terrível amargura, procurou a praça das roseiras, onde tantas vezes permutara impressões com o genitor, então transformado em carinhoso enfermeiro.</a:t>
            </a:r>
            <a:endParaRPr lang="pt-BR" sz="400000" b="1" dirty="0">
              <a:latin typeface="F1"/>
            </a:endParaRPr>
          </a:p>
        </p:txBody>
      </p:sp>
    </p:spTree>
    <p:extLst>
      <p:ext uri="{BB962C8B-B14F-4D97-AF65-F5344CB8AC3E}">
        <p14:creationId xmlns:p14="http://schemas.microsoft.com/office/powerpoint/2010/main" val="14685576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92500" lnSpcReduction="10000"/>
          </a:bodyPr>
          <a:lstStyle/>
          <a:p>
            <a:pPr algn="l"/>
            <a:r>
              <a:rPr lang="pt-BR" sz="6600" b="1" i="0" u="none" strike="noStrike" baseline="0" dirty="0">
                <a:latin typeface="F1"/>
              </a:rPr>
              <a:t>Parecia-lhe ouvir, de novo, as referências e observações de outro tempo, recapitulando preciosas conversações acerca de literatos e filósofos, professores e cientistas.</a:t>
            </a:r>
            <a:endParaRPr lang="pt-BR" sz="400000" b="1" dirty="0">
              <a:latin typeface="F1"/>
            </a:endParaRPr>
          </a:p>
        </p:txBody>
      </p:sp>
    </p:spTree>
    <p:extLst>
      <p:ext uri="{BB962C8B-B14F-4D97-AF65-F5344CB8AC3E}">
        <p14:creationId xmlns:p14="http://schemas.microsoft.com/office/powerpoint/2010/main" val="36725824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800" b="1" i="0" u="none" strike="noStrike" baseline="0" dirty="0">
                <a:latin typeface="F1"/>
              </a:rPr>
              <a:t>Revia-lhe, na imaginação, o semblante calmo e, somente agora, reconhecia naquela solicitude de todos os instantes a ternura familiar, que, em sua impulsividade, não pudera discernir...</a:t>
            </a:r>
          </a:p>
          <a:p>
            <a:pPr algn="l"/>
            <a:r>
              <a:rPr lang="pt-BR" sz="4800" b="1" i="0" u="none" strike="noStrike" baseline="0" dirty="0">
                <a:latin typeface="F1"/>
              </a:rPr>
              <a:t>Profunda saudade misturada de irremediável aflição pungia-lhe o espírito.</a:t>
            </a:r>
            <a:endParaRPr lang="pt-BR" sz="400000" b="1" dirty="0">
              <a:latin typeface="F1"/>
            </a:endParaRPr>
          </a:p>
        </p:txBody>
      </p:sp>
    </p:spTree>
    <p:extLst>
      <p:ext uri="{BB962C8B-B14F-4D97-AF65-F5344CB8AC3E}">
        <p14:creationId xmlns:p14="http://schemas.microsoft.com/office/powerpoint/2010/main" val="42086596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Sob o pálio das constelações matutinas que tremiam alvinitentes, Quinto Varro aproximou-se e </a:t>
            </a:r>
            <a:r>
              <a:rPr lang="pt-BR" sz="3600" b="1" i="0" u="none" strike="noStrike" baseline="0" dirty="0" err="1">
                <a:latin typeface="F1"/>
              </a:rPr>
              <a:t>osculou-lhe</a:t>
            </a:r>
            <a:r>
              <a:rPr lang="pt-BR" sz="3600" b="1" i="0" u="none" strike="noStrike" baseline="0" dirty="0">
                <a:latin typeface="F1"/>
              </a:rPr>
              <a:t> a face orvalhada de lágrimas copiosas. </a:t>
            </a:r>
          </a:p>
          <a:p>
            <a:pPr algn="l"/>
            <a:r>
              <a:rPr lang="pt-BR" sz="3600" b="1" i="0" u="none" strike="noStrike" baseline="0" dirty="0">
                <a:latin typeface="F1"/>
              </a:rPr>
              <a:t>— Meu filho! Meu filho!... — falou, abraçando-o — Deus é amor infinito! Não desfaleças!</a:t>
            </a:r>
          </a:p>
          <a:p>
            <a:pPr algn="l"/>
            <a:r>
              <a:rPr lang="pt-BR" sz="3600" b="1" i="0" u="none" strike="noStrike" baseline="0" dirty="0">
                <a:latin typeface="F1"/>
              </a:rPr>
              <a:t>A oportunidade de redenção ressurge sempre com a divina misericórdia!... Reanima o coração perturbado e levanta-te! Nossa boa e santificante luta apenas começa...</a:t>
            </a:r>
            <a:endParaRPr lang="pt-BR" sz="400000" b="1" dirty="0">
              <a:latin typeface="F1"/>
            </a:endParaRPr>
          </a:p>
        </p:txBody>
      </p:sp>
    </p:spTree>
    <p:extLst>
      <p:ext uri="{BB962C8B-B14F-4D97-AF65-F5344CB8AC3E}">
        <p14:creationId xmlns:p14="http://schemas.microsoft.com/office/powerpoint/2010/main" val="31208862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800" b="1" i="0" u="none" strike="noStrike" baseline="0" dirty="0">
                <a:latin typeface="F1"/>
              </a:rPr>
              <a:t>O rapaz não escutou com os ouvidos da carne as palavras que lhe eram dirigidas, mas recolheu-as em forma de vibrações de incentivo e esperança. Sentindo-se inexplicavelmente aliviado, enxugou o pranto e contemplou o céu constelado de luz.</a:t>
            </a:r>
            <a:endParaRPr lang="pt-BR" sz="400000" b="1" dirty="0">
              <a:latin typeface="F1"/>
            </a:endParaRPr>
          </a:p>
        </p:txBody>
      </p:sp>
    </p:spTree>
    <p:extLst>
      <p:ext uri="{BB962C8B-B14F-4D97-AF65-F5344CB8AC3E}">
        <p14:creationId xmlns:p14="http://schemas.microsoft.com/office/powerpoint/2010/main" val="5944967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800" b="1" i="0" u="none" strike="noStrike" baseline="0" dirty="0">
                <a:latin typeface="F1"/>
              </a:rPr>
              <a:t>— Vamos!... — continuou o pai abnegado —não gastes inutilmente as próprias forças!...</a:t>
            </a:r>
          </a:p>
          <a:p>
            <a:pPr algn="l"/>
            <a:r>
              <a:rPr lang="pt-BR" sz="4800" b="1" i="0" u="none" strike="noStrike" baseline="0" dirty="0">
                <a:latin typeface="F1"/>
              </a:rPr>
              <a:t>Enlaçado brandamente, ergueu-se o jovem, sem saber como, e, sustentado pelo benfeitor espiritual, retomou o caminho de volta a casa, entregando-se ao repouso.</a:t>
            </a:r>
            <a:endParaRPr lang="pt-BR" sz="400000" b="1" dirty="0">
              <a:latin typeface="F1"/>
            </a:endParaRPr>
          </a:p>
        </p:txBody>
      </p:sp>
    </p:spTree>
    <p:extLst>
      <p:ext uri="{BB962C8B-B14F-4D97-AF65-F5344CB8AC3E}">
        <p14:creationId xmlns:p14="http://schemas.microsoft.com/office/powerpoint/2010/main" val="8901710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O missionário invisível orou junto dele e impôs-lhe as mãos.</a:t>
            </a:r>
          </a:p>
          <a:p>
            <a:pPr algn="l"/>
            <a:r>
              <a:rPr lang="pt-BR" sz="4000" b="1" i="0" u="none" strike="noStrike" baseline="0" dirty="0">
                <a:latin typeface="F1"/>
              </a:rPr>
              <a:t>Envolvido nas ondas reconfortantes de doce magnetismo, </a:t>
            </a:r>
            <a:r>
              <a:rPr lang="pt-BR" sz="4000" b="1" i="0" u="none" strike="noStrike" baseline="0" dirty="0" err="1">
                <a:latin typeface="F1"/>
              </a:rPr>
              <a:t>Taciano</a:t>
            </a:r>
            <a:r>
              <a:rPr lang="pt-BR" sz="4000" b="1" i="0" u="none" strike="noStrike" baseline="0" dirty="0">
                <a:latin typeface="F1"/>
              </a:rPr>
              <a:t> adormeceu...</a:t>
            </a:r>
          </a:p>
          <a:p>
            <a:pPr algn="l"/>
            <a:r>
              <a:rPr lang="pt-BR" sz="4000" b="1" i="0" u="none" strike="noStrike" baseline="0" dirty="0">
                <a:latin typeface="F1"/>
              </a:rPr>
              <a:t>Com a íntima ventura de quem cumpre um dever sagrado e belo ao coração, Quinto Varro, amparando-se em Corvino, retirou-se, feliz.</a:t>
            </a:r>
            <a:endParaRPr lang="pt-BR" sz="400000" b="1" dirty="0">
              <a:latin typeface="F1"/>
            </a:endParaRPr>
          </a:p>
        </p:txBody>
      </p:sp>
    </p:spTree>
    <p:extLst>
      <p:ext uri="{BB962C8B-B14F-4D97-AF65-F5344CB8AC3E}">
        <p14:creationId xmlns:p14="http://schemas.microsoft.com/office/powerpoint/2010/main" val="40008266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Abraçados, os dois amigos alçaram-se ao santuário de paz e reconforto que lhes serviria de residência, nas esferas da alegria imortal.</a:t>
            </a:r>
          </a:p>
          <a:p>
            <a:pPr algn="l"/>
            <a:r>
              <a:rPr lang="pt-BR" sz="4000" b="1" i="0" u="none" strike="noStrike" baseline="0" dirty="0">
                <a:latin typeface="F1"/>
              </a:rPr>
              <a:t>Em torno, a alvorada ruborizava o longínquo horizonte...</a:t>
            </a:r>
          </a:p>
          <a:p>
            <a:pPr algn="l"/>
            <a:r>
              <a:rPr lang="pt-BR" sz="4000" b="1" i="0" u="none" strike="noStrike" baseline="0" dirty="0">
                <a:latin typeface="F1"/>
              </a:rPr>
              <a:t>Esmaecia o fulgor das estrelas e passarinhos madrugadores anunciavam à Terra que um novo dia começava a brilhar.</a:t>
            </a:r>
            <a:endParaRPr lang="pt-BR" sz="400000" b="1" dirty="0">
              <a:latin typeface="F1"/>
            </a:endParaRPr>
          </a:p>
        </p:txBody>
      </p:sp>
    </p:spTree>
    <p:extLst>
      <p:ext uri="{BB962C8B-B14F-4D97-AF65-F5344CB8AC3E}">
        <p14:creationId xmlns:p14="http://schemas.microsoft.com/office/powerpoint/2010/main" val="4625747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DA0C6E0-F60A-45D7-AA66-FF4226FB6F80}"/>
              </a:ext>
            </a:extLst>
          </p:cNvPr>
          <p:cNvPicPr>
            <a:picLocks noChangeAspect="1"/>
          </p:cNvPicPr>
          <p:nvPr/>
        </p:nvPicPr>
        <p:blipFill>
          <a:blip r:embed="rId2"/>
          <a:stretch>
            <a:fillRect/>
          </a:stretch>
        </p:blipFill>
        <p:spPr>
          <a:xfrm>
            <a:off x="2175028" y="630315"/>
            <a:ext cx="9241908" cy="5789677"/>
          </a:xfrm>
          <a:prstGeom prst="rect">
            <a:avLst/>
          </a:prstGeom>
        </p:spPr>
      </p:pic>
    </p:spTree>
    <p:extLst>
      <p:ext uri="{BB962C8B-B14F-4D97-AF65-F5344CB8AC3E}">
        <p14:creationId xmlns:p14="http://schemas.microsoft.com/office/powerpoint/2010/main" val="3108762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800" b="1" i="0" u="none" strike="noStrike" baseline="0" dirty="0">
                <a:latin typeface="F1"/>
              </a:rPr>
              <a:t>Os golpes de Hércules tinham-lhe massacrado o omoplata, invadindo o tórax, que se apresentava aberto.</a:t>
            </a:r>
          </a:p>
          <a:p>
            <a:pPr algn="l"/>
            <a:r>
              <a:rPr lang="pt-BR" sz="4800" b="1" i="0" u="none" strike="noStrike" baseline="0" dirty="0" err="1">
                <a:latin typeface="F1"/>
              </a:rPr>
              <a:t>Taciano</a:t>
            </a:r>
            <a:r>
              <a:rPr lang="pt-BR" sz="4800" b="1" i="0" u="none" strike="noStrike" baseline="0" dirty="0">
                <a:latin typeface="F1"/>
              </a:rPr>
              <a:t>, dominado por inenarrável angústia, permutou com ele inesquecível olhar...</a:t>
            </a:r>
            <a:endParaRPr lang="pt-BR" sz="400000" b="1" i="0" u="none" strike="noStrike" baseline="0" dirty="0">
              <a:latin typeface="F1"/>
            </a:endParaRPr>
          </a:p>
        </p:txBody>
      </p:sp>
    </p:spTree>
    <p:extLst>
      <p:ext uri="{BB962C8B-B14F-4D97-AF65-F5344CB8AC3E}">
        <p14:creationId xmlns:p14="http://schemas.microsoft.com/office/powerpoint/2010/main" val="1848991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E, de espírito iluminado pela verdade, qual ocorre às grandes almas ao se avizinharem da morte, Quinto Varro, com esforço, falou-lhe, abertamente:</a:t>
            </a:r>
          </a:p>
          <a:p>
            <a:pPr algn="l"/>
            <a:r>
              <a:rPr lang="pt-BR" sz="4000" b="1" i="0" u="none" strike="noStrike" baseline="0" dirty="0">
                <a:latin typeface="F1"/>
              </a:rPr>
              <a:t>— Meu filho, supliquei a Jesus não me permitisse a grande viagem, sem reencontrar-te... Estou convencido de que Flávio </a:t>
            </a:r>
            <a:r>
              <a:rPr lang="pt-BR" sz="4000" b="1" i="0" u="none" strike="noStrike" baseline="0" dirty="0" err="1">
                <a:latin typeface="F1"/>
              </a:rPr>
              <a:t>Súbrio</a:t>
            </a:r>
            <a:r>
              <a:rPr lang="pt-BR" sz="4000" b="1" i="0" u="none" strike="noStrike" baseline="0" dirty="0">
                <a:latin typeface="F1"/>
              </a:rPr>
              <a:t> revelou ao teu coração todos os sucessos que já se foram...</a:t>
            </a:r>
            <a:endParaRPr lang="pt-BR" sz="400000" b="1" i="0" u="none" strike="noStrike" baseline="0" dirty="0">
              <a:latin typeface="F1"/>
            </a:endParaRPr>
          </a:p>
        </p:txBody>
      </p:sp>
    </p:spTree>
    <p:extLst>
      <p:ext uri="{BB962C8B-B14F-4D97-AF65-F5344CB8AC3E}">
        <p14:creationId xmlns:p14="http://schemas.microsoft.com/office/powerpoint/2010/main" val="1947906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905</TotalTime>
  <Words>4163</Words>
  <Application>Microsoft Office PowerPoint</Application>
  <PresentationFormat>Widescreen</PresentationFormat>
  <Paragraphs>140</Paragraphs>
  <Slides>78</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78</vt:i4>
      </vt:variant>
    </vt:vector>
  </HeadingPairs>
  <TitlesOfParts>
    <vt:vector size="85" baseType="lpstr">
      <vt:lpstr>Arial</vt:lpstr>
      <vt:lpstr>Calibri</vt:lpstr>
      <vt:lpstr>Calibri Light</vt:lpstr>
      <vt:lpstr>Century</vt:lpstr>
      <vt:lpstr>F1</vt:lpstr>
      <vt:lpstr>Tahoma</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Alírio de Cerqueira</dc:creator>
  <cp:lastModifiedBy>Alirio Cerqueira Filho</cp:lastModifiedBy>
  <cp:revision>10</cp:revision>
  <dcterms:created xsi:type="dcterms:W3CDTF">2024-08-13T16:00:09Z</dcterms:created>
  <dcterms:modified xsi:type="dcterms:W3CDTF">2024-09-16T00:34:51Z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B49B86E3327744FEA8EBFA2DEA0C8163_11</vt:lpwstr>
  </property>
  <property fmtid="{D5CDD505-2E9C-101B-9397-08002B2CF9AE}" pid="3" name="KSOProductBuildVer">
    <vt:lpwstr>1033-12.2.0.13472</vt:lpwstr>
  </property>
</Properties>
</file>