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728" r:id="rId4"/>
    <p:sldId id="259" r:id="rId5"/>
    <p:sldId id="827" r:id="rId6"/>
    <p:sldId id="828" r:id="rId7"/>
    <p:sldId id="829" r:id="rId8"/>
    <p:sldId id="830" r:id="rId9"/>
    <p:sldId id="831" r:id="rId10"/>
    <p:sldId id="832" r:id="rId11"/>
    <p:sldId id="833" r:id="rId12"/>
    <p:sldId id="834" r:id="rId13"/>
    <p:sldId id="835" r:id="rId14"/>
    <p:sldId id="836" r:id="rId15"/>
    <p:sldId id="837" r:id="rId16"/>
    <p:sldId id="838" r:id="rId17"/>
    <p:sldId id="839" r:id="rId18"/>
    <p:sldId id="840" r:id="rId19"/>
    <p:sldId id="841" r:id="rId20"/>
    <p:sldId id="842" r:id="rId21"/>
    <p:sldId id="843" r:id="rId22"/>
    <p:sldId id="844" r:id="rId23"/>
    <p:sldId id="845" r:id="rId24"/>
    <p:sldId id="846" r:id="rId25"/>
    <p:sldId id="847" r:id="rId26"/>
    <p:sldId id="848" r:id="rId27"/>
    <p:sldId id="849" r:id="rId28"/>
    <p:sldId id="850" r:id="rId29"/>
    <p:sldId id="851" r:id="rId30"/>
    <p:sldId id="852" r:id="rId31"/>
    <p:sldId id="853" r:id="rId32"/>
    <p:sldId id="854" r:id="rId33"/>
    <p:sldId id="855" r:id="rId34"/>
    <p:sldId id="856" r:id="rId35"/>
    <p:sldId id="857" r:id="rId36"/>
    <p:sldId id="858" r:id="rId37"/>
    <p:sldId id="859" r:id="rId38"/>
    <p:sldId id="860" r:id="rId39"/>
    <p:sldId id="861" r:id="rId40"/>
    <p:sldId id="862" r:id="rId41"/>
    <p:sldId id="863" r:id="rId42"/>
    <p:sldId id="864" r:id="rId43"/>
    <p:sldId id="865" r:id="rId44"/>
    <p:sldId id="866" r:id="rId45"/>
    <p:sldId id="867" r:id="rId46"/>
    <p:sldId id="868" r:id="rId47"/>
    <p:sldId id="869" r:id="rId48"/>
    <p:sldId id="870" r:id="rId49"/>
    <p:sldId id="871" r:id="rId50"/>
    <p:sldId id="872" r:id="rId51"/>
    <p:sldId id="873" r:id="rId52"/>
    <p:sldId id="874" r:id="rId53"/>
    <p:sldId id="875" r:id="rId54"/>
    <p:sldId id="877" r:id="rId55"/>
    <p:sldId id="876" r:id="rId56"/>
    <p:sldId id="878" r:id="rId57"/>
    <p:sldId id="879" r:id="rId58"/>
    <p:sldId id="880" r:id="rId59"/>
    <p:sldId id="881" r:id="rId60"/>
    <p:sldId id="882" r:id="rId61"/>
    <p:sldId id="883" r:id="rId62"/>
    <p:sldId id="884" r:id="rId63"/>
    <p:sldId id="885" r:id="rId64"/>
    <p:sldId id="886" r:id="rId65"/>
    <p:sldId id="887" r:id="rId66"/>
    <p:sldId id="888" r:id="rId67"/>
    <p:sldId id="889" r:id="rId68"/>
    <p:sldId id="890" r:id="rId69"/>
    <p:sldId id="891" r:id="rId70"/>
    <p:sldId id="892" r:id="rId71"/>
    <p:sldId id="893" r:id="rId72"/>
    <p:sldId id="894" r:id="rId73"/>
    <p:sldId id="895" r:id="rId74"/>
    <p:sldId id="896" r:id="rId75"/>
    <p:sldId id="897" r:id="rId76"/>
    <p:sldId id="898" r:id="rId77"/>
    <p:sldId id="899" r:id="rId78"/>
    <p:sldId id="900" r:id="rId79"/>
    <p:sldId id="901" r:id="rId80"/>
    <p:sldId id="902" r:id="rId81"/>
    <p:sldId id="903" r:id="rId82"/>
    <p:sldId id="904" r:id="rId83"/>
    <p:sldId id="905" r:id="rId84"/>
    <p:sldId id="906" r:id="rId85"/>
    <p:sldId id="907" r:id="rId86"/>
    <p:sldId id="908" r:id="rId87"/>
    <p:sldId id="909" r:id="rId88"/>
    <p:sldId id="910" r:id="rId89"/>
    <p:sldId id="911" r:id="rId90"/>
    <p:sldId id="912" r:id="rId91"/>
    <p:sldId id="913" r:id="rId92"/>
    <p:sldId id="914" r:id="rId93"/>
    <p:sldId id="915" r:id="rId94"/>
    <p:sldId id="916" r:id="rId95"/>
    <p:sldId id="917" r:id="rId96"/>
    <p:sldId id="826"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85" d="100"/>
          <a:sy n="85" d="100"/>
        </p:scale>
        <p:origin x="54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9/8/2024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5417820" y="4082415"/>
            <a:ext cx="1271270" cy="829945"/>
          </a:xfrm>
          <a:prstGeom prst="rect">
            <a:avLst/>
          </a:prstGeom>
          <a:noFill/>
        </p:spPr>
        <p:txBody>
          <a:bodyPr wrap="square" rtlCol="0">
            <a:spAutoFit/>
          </a:bodyPr>
          <a:lstStyle/>
          <a:p>
            <a:pPr algn="ctr"/>
            <a:r>
              <a:rPr lang="pt-PT" altLang="en-US" sz="4800" dirty="0">
                <a:solidFill>
                  <a:srgbClr val="00454C"/>
                </a:solidFill>
                <a:latin typeface="Century" panose="02040604050505020304" charset="0"/>
                <a:cs typeface="Century" panose="02040604050505020304" charset="0"/>
              </a:rPr>
              <a:t>08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Desprezei o companheiro que realmente me queria para a glória do espírito e julgaram-me senhora de robusto juízo... Agora, procuro recuperar minha alma e tratam-me por louca... Estou farta de ilusões... Quero a bênção do Cristo consolador... Aspiro à renovação... </a:t>
            </a:r>
            <a:endParaRPr lang="en-US" sz="400000" b="1" dirty="0"/>
          </a:p>
        </p:txBody>
      </p:sp>
    </p:spTree>
    <p:extLst>
      <p:ext uri="{BB962C8B-B14F-4D97-AF65-F5344CB8AC3E}">
        <p14:creationId xmlns:p14="http://schemas.microsoft.com/office/powerpoint/2010/main" val="2646213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A infortunada matrona enxugou as lágrimas, ante o missionário que a fitava, aterrado e enternecido, e continuou:</a:t>
            </a:r>
          </a:p>
          <a:p>
            <a:pPr algn="l"/>
            <a:r>
              <a:rPr lang="pt-BR" sz="3600" b="1" i="0" u="none" strike="noStrike" baseline="0" dirty="0">
                <a:latin typeface="F1"/>
              </a:rPr>
              <a:t>— Avaliareis, por acaso, o sacrifício do coração materno, alimentando um filho, dia a dia, orvalhando-o com o pranto de sua dor e fortalecendo-o com os raios de sua alegria, para vê-lo, em seguida, conscientemente entregue à ferocidade?</a:t>
            </a:r>
            <a:endParaRPr lang="en-US" sz="333300" b="1" dirty="0"/>
          </a:p>
        </p:txBody>
      </p:sp>
    </p:spTree>
    <p:extLst>
      <p:ext uri="{BB962C8B-B14F-4D97-AF65-F5344CB8AC3E}">
        <p14:creationId xmlns:p14="http://schemas.microsoft.com/office/powerpoint/2010/main" val="239556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Podereis imaginar os padecimentos da mulher que, vítima de si mesma, permanece situada entre o desencanto e o remorso, ferida nas menores aspirações? Ah! pai Corvino, por quem sois! compadecei-vos de mim!... Desejo buscar o Mestre, mas estou condenada a respirar entre os ídolos que me enganaram... Socorrei a minha alma que sangra!...</a:t>
            </a:r>
            <a:endParaRPr lang="en-US" sz="400000" b="1" dirty="0"/>
          </a:p>
        </p:txBody>
      </p:sp>
    </p:spTree>
    <p:extLst>
      <p:ext uri="{BB962C8B-B14F-4D97-AF65-F5344CB8AC3E}">
        <p14:creationId xmlns:p14="http://schemas.microsoft.com/office/powerpoint/2010/main" val="721561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Ajoelhou-se como quem nada mais poderia dar de si própria senão a suprema humildade e, com surpresa, verificou que o irmão dos infelizes tinha lágrimas abundantes.</a:t>
            </a:r>
          </a:p>
          <a:p>
            <a:pPr algn="l"/>
            <a:r>
              <a:rPr lang="pt-BR" sz="4000" b="1" i="0" u="none" strike="noStrike" baseline="0" dirty="0">
                <a:latin typeface="F1"/>
              </a:rPr>
              <a:t>— Chorais? — bradou a enferma, perplexa —só um emissário do Senhor pode assim proceder... Sou culpada! culpada!...</a:t>
            </a:r>
            <a:endParaRPr lang="en-US" sz="400000" b="1" dirty="0"/>
          </a:p>
        </p:txBody>
      </p:sp>
    </p:spTree>
    <p:extLst>
      <p:ext uri="{BB962C8B-B14F-4D97-AF65-F5344CB8AC3E}">
        <p14:creationId xmlns:p14="http://schemas.microsoft.com/office/powerpoint/2010/main" val="236121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Lançando os olhos para o alto, começou a gritar com manifesto desequilíbrio:</a:t>
            </a:r>
          </a:p>
          <a:p>
            <a:pPr algn="l"/>
            <a:r>
              <a:rPr lang="pt-BR" sz="4000" b="1" i="0" u="none" strike="noStrike" baseline="0" dirty="0">
                <a:latin typeface="F1"/>
              </a:rPr>
              <a:t>— Perdoai-me, ó meu Deus! meus pecados são enormes. Tenho crimes que provocam o pranto dos vossos escolhidos!... Malditos os deuses de pedra que nos arrojam aos despenhadeiros da ignorância! malditos os gênios do egoísmo, do orgulho, da perversidade e da ambição!...</a:t>
            </a:r>
            <a:endParaRPr lang="en-US" sz="400000" b="1" dirty="0"/>
          </a:p>
        </p:txBody>
      </p:sp>
    </p:spTree>
    <p:extLst>
      <p:ext uri="{BB962C8B-B14F-4D97-AF65-F5344CB8AC3E}">
        <p14:creationId xmlns:p14="http://schemas.microsoft.com/office/powerpoint/2010/main" val="257936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Quinto Varro, que a fisionomia envelhecida e a longa barba tornavam irreconhecível, inclinou-se para ela e, dominado pelo carinho espontâneo, murmurou:</a:t>
            </a:r>
          </a:p>
          <a:p>
            <a:pPr algn="l"/>
            <a:r>
              <a:rPr lang="pt-BR" sz="4400" b="1" i="0" u="none" strike="noStrike" baseline="0" dirty="0">
                <a:latin typeface="F1"/>
              </a:rPr>
              <a:t>— Cíntia! espera e confia!... Deus não nos esquece, ainda mesmo quando sejamos induzidos a esquecê-lo...</a:t>
            </a:r>
            <a:endParaRPr lang="en-US" sz="400000" b="1" dirty="0"/>
          </a:p>
        </p:txBody>
      </p:sp>
    </p:spTree>
    <p:extLst>
      <p:ext uri="{BB962C8B-B14F-4D97-AF65-F5344CB8AC3E}">
        <p14:creationId xmlns:p14="http://schemas.microsoft.com/office/powerpoint/2010/main" val="114527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Estranho fulgor estampou-se no semblante da enferma, que lhe cortou a palavra, exclamando:</a:t>
            </a:r>
          </a:p>
          <a:p>
            <a:pPr algn="l"/>
            <a:r>
              <a:rPr lang="pt-BR" sz="4000" b="1" i="0" u="none" strike="noStrike" baseline="0" dirty="0">
                <a:latin typeface="F1"/>
              </a:rPr>
              <a:t>— Oh! esta voz, esta voz!... Quem sois? Como soubestes meu nome sem que eu </a:t>
            </a:r>
            <a:r>
              <a:rPr lang="pt-BR" sz="4000" b="1" i="0" u="none" strike="noStrike" baseline="0" dirty="0" err="1">
                <a:latin typeface="F1"/>
              </a:rPr>
              <a:t>vo-lo</a:t>
            </a:r>
            <a:r>
              <a:rPr lang="pt-BR" sz="4000" b="1" i="0" u="none" strike="noStrike" baseline="0" dirty="0">
                <a:latin typeface="F1"/>
              </a:rPr>
              <a:t> dissesse? Sereis, acaso, um fantasma que regressa do túmulo ou a sombra de um homem que morreu sem nunca estar morto?</a:t>
            </a:r>
            <a:endParaRPr lang="en-US" sz="400000" b="1" dirty="0"/>
          </a:p>
        </p:txBody>
      </p:sp>
    </p:spTree>
    <p:extLst>
      <p:ext uri="{BB962C8B-B14F-4D97-AF65-F5344CB8AC3E}">
        <p14:creationId xmlns:p14="http://schemas.microsoft.com/office/powerpoint/2010/main" val="289110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O missionário afagou-a com ternura e </a:t>
            </a:r>
            <a:r>
              <a:rPr lang="pt-BR" sz="4400" b="1" i="0" u="none" strike="noStrike" baseline="0" dirty="0" err="1">
                <a:latin typeface="F1"/>
              </a:rPr>
              <a:t>osculou-lhe</a:t>
            </a:r>
            <a:r>
              <a:rPr lang="pt-BR" sz="4400" b="1" i="0" u="none" strike="noStrike" baseline="0" dirty="0">
                <a:latin typeface="F1"/>
              </a:rPr>
              <a:t> os cabelos, copiando, instintivamente, os gestos da mocidade.</a:t>
            </a:r>
          </a:p>
          <a:p>
            <a:pPr algn="l"/>
            <a:r>
              <a:rPr lang="pt-BR" sz="4400" b="1" i="0" u="none" strike="noStrike" baseline="0" dirty="0">
                <a:latin typeface="F1"/>
              </a:rPr>
              <a:t>Perplexa, a matrona recuou, exibindo no olhar profunda lucidez, qual se fora repentinamente chamada à realidade pela grande emoção...</a:t>
            </a:r>
            <a:endParaRPr lang="en-US" sz="400000" b="1" dirty="0"/>
          </a:p>
        </p:txBody>
      </p:sp>
    </p:spTree>
    <p:extLst>
      <p:ext uri="{BB962C8B-B14F-4D97-AF65-F5344CB8AC3E}">
        <p14:creationId xmlns:p14="http://schemas.microsoft.com/office/powerpoint/2010/main" val="2618732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Fixou o interlocutor, de frente, com inexprimível espanto, e gritou:</a:t>
            </a:r>
          </a:p>
          <a:p>
            <a:pPr algn="l"/>
            <a:r>
              <a:rPr lang="pt-BR" sz="3600" b="1" i="0" u="none" strike="noStrike" baseline="0" dirty="0">
                <a:latin typeface="F1"/>
              </a:rPr>
              <a:t>— Varro!...</a:t>
            </a:r>
          </a:p>
          <a:p>
            <a:pPr algn="l"/>
            <a:r>
              <a:rPr lang="pt-BR" sz="3600" b="1" i="0" u="none" strike="noStrike" baseline="0" dirty="0">
                <a:latin typeface="F1"/>
              </a:rPr>
              <a:t>Na inflexão com que pronunciara aquele simples nome, colocara todo o amor e todo o assombro que era capaz de sentir. </a:t>
            </a:r>
          </a:p>
          <a:p>
            <a:pPr algn="l"/>
            <a:r>
              <a:rPr lang="pt-BR" sz="3600" b="1" i="0" u="none" strike="noStrike" baseline="0" dirty="0">
                <a:latin typeface="F1"/>
              </a:rPr>
              <a:t>O apóstolo, no entanto, debalde aguardou a frase que se lhe apagara nos lábios descoloridos.</a:t>
            </a:r>
            <a:endParaRPr lang="en-US" sz="400000" b="1" dirty="0"/>
          </a:p>
        </p:txBody>
      </p:sp>
    </p:spTree>
    <p:extLst>
      <p:ext uri="{BB962C8B-B14F-4D97-AF65-F5344CB8AC3E}">
        <p14:creationId xmlns:p14="http://schemas.microsoft.com/office/powerpoint/2010/main" val="57794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Cíntia contemplou-o por momentos curtos, emudecida, mantendo na expressão fisionômica a extática felicidade de quem encontra um tesouro há longo tempo acariciado... </a:t>
            </a:r>
          </a:p>
          <a:p>
            <a:pPr algn="l"/>
            <a:r>
              <a:rPr lang="pt-BR" sz="4000" b="1" i="0" u="none" strike="noStrike" baseline="0" dirty="0">
                <a:latin typeface="F1"/>
              </a:rPr>
              <a:t>Um peregrino da fé religiosa que surpreendesse o paraíso não revelaria maior ventura que a daquela face transfigurada por suprema alegria interior.</a:t>
            </a:r>
            <a:endParaRPr lang="en-US" sz="400000" b="1" dirty="0"/>
          </a:p>
        </p:txBody>
      </p:sp>
    </p:spTree>
    <p:extLst>
      <p:ext uri="{BB962C8B-B14F-4D97-AF65-F5344CB8AC3E}">
        <p14:creationId xmlns:p14="http://schemas.microsoft.com/office/powerpoint/2010/main" val="334043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577" y="1336301"/>
            <a:ext cx="10614212" cy="3834130"/>
          </a:xfrm>
          <a:solidFill>
            <a:schemeClr val="bg1"/>
          </a:solidFill>
        </p:spPr>
        <p:txBody>
          <a:bodyPr>
            <a:normAutofit/>
          </a:bodyPr>
          <a:lstStyle/>
          <a:p>
            <a:pPr marL="0" indent="0" algn="ctr">
              <a:buNone/>
            </a:pPr>
            <a:r>
              <a:rPr lang="pt-BR" altLang="pt-BR" sz="4400" b="1" dirty="0">
                <a:solidFill>
                  <a:srgbClr val="002060"/>
                </a:solidFill>
                <a:latin typeface="Tahoma" panose="020B0604030504040204" pitchFamily="34" charset="0"/>
              </a:rPr>
              <a:t>AS VIRTUDES E OS VÍCIOS DOS PERSONAGENS DOS ROMANCES DE EMMANUEL</a:t>
            </a:r>
          </a:p>
          <a:p>
            <a:pPr marL="0" indent="0" algn="just">
              <a:buNone/>
            </a:pPr>
            <a:r>
              <a:rPr lang="pt-BR" sz="4400" b="1" dirty="0"/>
              <a:t>FEDERAÇÃO ESPÍRITA DO ESTADO DE MATO GROSSO – PROJETO </a:t>
            </a:r>
            <a:r>
              <a:rPr lang="pt-BR" sz="4400" b="1" dirty="0" err="1"/>
              <a:t>ESPIRITIZAR</a:t>
            </a:r>
            <a:endParaRPr lang="pt-BR" sz="4400" b="1" dirty="0"/>
          </a:p>
          <a:p>
            <a:pPr marL="0" indent="0" algn="ctr">
              <a:buNone/>
            </a:pP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O quadro inolvidável, porém, foi breve como um relâmpago dentro da noite.</a:t>
            </a:r>
          </a:p>
          <a:p>
            <a:pPr algn="l"/>
            <a:r>
              <a:rPr lang="pt-BR" sz="4400" b="1" i="0" u="none" strike="noStrike" baseline="0" dirty="0">
                <a:latin typeface="F1"/>
              </a:rPr>
              <a:t>Destrambelhado o coração pelo júbilo do reencontro, a pobre senhora empalideceu repentinamente, os órgãos visuais </a:t>
            </a:r>
            <a:r>
              <a:rPr lang="pt-BR" sz="4400" b="1" i="0" u="none" strike="noStrike" baseline="0" dirty="0" err="1">
                <a:latin typeface="F1"/>
              </a:rPr>
              <a:t>arregalaram-se-lhe</a:t>
            </a:r>
            <a:r>
              <a:rPr lang="pt-BR" sz="4400" b="1" i="0" u="none" strike="noStrike" baseline="0" dirty="0">
                <a:latin typeface="F1"/>
              </a:rPr>
              <a:t> nas órbitas e o corpo oscilou, desgovernado.</a:t>
            </a:r>
            <a:endParaRPr lang="en-US" sz="400000" b="1" dirty="0"/>
          </a:p>
        </p:txBody>
      </p:sp>
    </p:spTree>
    <p:extLst>
      <p:ext uri="{BB962C8B-B14F-4D97-AF65-F5344CB8AC3E}">
        <p14:creationId xmlns:p14="http://schemas.microsoft.com/office/powerpoint/2010/main" val="123740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Varro, aflito, correu a ampará-la.</a:t>
            </a:r>
          </a:p>
          <a:p>
            <a:pPr algn="l"/>
            <a:r>
              <a:rPr lang="pt-BR" sz="3600" b="1" i="0" u="none" strike="noStrike" baseline="0" dirty="0">
                <a:latin typeface="F1"/>
              </a:rPr>
              <a:t>A agonizante </a:t>
            </a:r>
            <a:r>
              <a:rPr lang="pt-BR" sz="3600" b="1" i="0" u="none" strike="noStrike" baseline="0" dirty="0" err="1">
                <a:latin typeface="F1"/>
              </a:rPr>
              <a:t>aquietou-se-lhe</a:t>
            </a:r>
            <a:r>
              <a:rPr lang="pt-BR" sz="3600" b="1" i="0" u="none" strike="noStrike" baseline="0" dirty="0">
                <a:latin typeface="F1"/>
              </a:rPr>
              <a:t> nos braços com a submissão de uma criança.</a:t>
            </a:r>
          </a:p>
          <a:p>
            <a:pPr algn="l"/>
            <a:r>
              <a:rPr lang="pt-BR" sz="3600" b="1" i="0" u="none" strike="noStrike" baseline="0" dirty="0">
                <a:latin typeface="F1"/>
              </a:rPr>
              <a:t>O valoroso patrício, que a fé metamorfoseara em sacerdote, </a:t>
            </a:r>
            <a:r>
              <a:rPr lang="pt-BR" sz="3600" b="1" i="0" u="none" strike="noStrike" baseline="0" dirty="0" err="1">
                <a:latin typeface="F1"/>
              </a:rPr>
              <a:t>rociando-lhe</a:t>
            </a:r>
            <a:r>
              <a:rPr lang="pt-BR" sz="3600" b="1" i="0" u="none" strike="noStrike" baseline="0" dirty="0">
                <a:latin typeface="F1"/>
              </a:rPr>
              <a:t> o rosto de lágrimas, </a:t>
            </a:r>
            <a:r>
              <a:rPr lang="pt-BR" sz="3600" b="1" i="0" u="none" strike="noStrike" baseline="0" dirty="0" err="1">
                <a:latin typeface="F1"/>
              </a:rPr>
              <a:t>cerrou-lhe</a:t>
            </a:r>
            <a:r>
              <a:rPr lang="pt-BR" sz="3600" b="1" i="0" u="none" strike="noStrike" baseline="0" dirty="0">
                <a:latin typeface="F1"/>
              </a:rPr>
              <a:t> os olhos, piedosamente.</a:t>
            </a:r>
          </a:p>
          <a:p>
            <a:pPr algn="l"/>
            <a:r>
              <a:rPr lang="pt-BR" sz="3600" b="1" i="0" u="none" strike="noStrike" baseline="0" dirty="0">
                <a:latin typeface="F1"/>
              </a:rPr>
              <a:t>Cíntia Júlia morrera como um passarinho, sem estertores, sem contrações.</a:t>
            </a:r>
            <a:endParaRPr lang="en-US" sz="400000" b="1" dirty="0"/>
          </a:p>
        </p:txBody>
      </p:sp>
    </p:spTree>
    <p:extLst>
      <p:ext uri="{BB962C8B-B14F-4D97-AF65-F5344CB8AC3E}">
        <p14:creationId xmlns:p14="http://schemas.microsoft.com/office/powerpoint/2010/main" val="968230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Apertando-a, de encontro ao coração, Quinto Varro soluçou, balbuciando uma prece.</a:t>
            </a:r>
          </a:p>
          <a:p>
            <a:pPr algn="l"/>
            <a:r>
              <a:rPr lang="pt-BR" sz="4800" b="1" i="0" u="none" strike="noStrike" baseline="0" dirty="0">
                <a:latin typeface="F1"/>
              </a:rPr>
              <a:t>— Senhor! — clamou ele — tu, que nos reúnes com bondade, não nos separarias para sempre!</a:t>
            </a:r>
            <a:endParaRPr lang="en-US" sz="400000" b="1" dirty="0"/>
          </a:p>
        </p:txBody>
      </p:sp>
    </p:spTree>
    <p:extLst>
      <p:ext uri="{BB962C8B-B14F-4D97-AF65-F5344CB8AC3E}">
        <p14:creationId xmlns:p14="http://schemas.microsoft.com/office/powerpoint/2010/main" val="2830452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Amigo Divino, que nos concedes a luz do dia depois das sombras da noite, dá-nos serenidade, finda a tormenta!... Ampara-nos o coração desarvorado nos tortuosos caminhos do mundo e abre-nos o horizonte da paz! Tantas vezes morremos nas trevas da ignorância, mas a tua compaixão nos ergue, de novo, à claridade divina!</a:t>
            </a:r>
            <a:endParaRPr lang="en-US" sz="400000" b="1" dirty="0"/>
          </a:p>
        </p:txBody>
      </p:sp>
    </p:spTree>
    <p:extLst>
      <p:ext uri="{BB962C8B-B14F-4D97-AF65-F5344CB8AC3E}">
        <p14:creationId xmlns:p14="http://schemas.microsoft.com/office/powerpoint/2010/main" val="3131793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Nada posso pedir-te, servo que sou agraciado por tantas bênçãos imerecidas, mas, se possível, rogo-te proteção para quem hoje te busca, com o espírito sedento de amor, Ó Mestre de nossas almas, socorre-nos na solução de nossas necessidades! Nada podemos sem a tua luz!...</a:t>
            </a:r>
          </a:p>
          <a:p>
            <a:pPr algn="l"/>
            <a:r>
              <a:rPr lang="pt-BR" sz="4000" b="1" i="0" u="none" strike="noStrike" baseline="0" dirty="0">
                <a:latin typeface="F1"/>
              </a:rPr>
              <a:t>Sufocado pela comoção, silenciou.</a:t>
            </a:r>
            <a:endParaRPr lang="en-US" sz="400000" b="1" dirty="0"/>
          </a:p>
        </p:txBody>
      </p:sp>
    </p:spTree>
    <p:extLst>
      <p:ext uri="{BB962C8B-B14F-4D97-AF65-F5344CB8AC3E}">
        <p14:creationId xmlns:p14="http://schemas.microsoft.com/office/powerpoint/2010/main" val="156736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A oração falada morrera-lhe na garganta, mas o espírito fervoroso prosseguiu em súplica silenciosa, que somente foi interrompida à chegada de um irmão que o auxiliou a prestar as derradeiras expressões de carinho à morta, cujos lábios se entreabriam, imóveis, num sorriso indefinível.</a:t>
            </a:r>
            <a:endParaRPr lang="en-US" sz="400000" b="1" dirty="0"/>
          </a:p>
        </p:txBody>
      </p:sp>
    </p:spTree>
    <p:extLst>
      <p:ext uri="{BB962C8B-B14F-4D97-AF65-F5344CB8AC3E}">
        <p14:creationId xmlns:p14="http://schemas.microsoft.com/office/powerpoint/2010/main" val="317565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Um mensageiro de confiança foi expedido ao palácio de </a:t>
            </a:r>
            <a:r>
              <a:rPr lang="pt-BR" sz="4400" b="1" i="0" u="none" strike="noStrike" baseline="0" dirty="0" err="1">
                <a:latin typeface="F1"/>
              </a:rPr>
              <a:t>Vetúrio</a:t>
            </a:r>
            <a:r>
              <a:rPr lang="pt-BR" sz="4400" b="1" i="0" u="none" strike="noStrike" baseline="0" dirty="0">
                <a:latin typeface="F1"/>
              </a:rPr>
              <a:t>, mas, temendo represálias, o emissário apenas notificou que a senhora, vítima de inopinado mal-estar, exigia imediata assistência.</a:t>
            </a:r>
          </a:p>
          <a:p>
            <a:pPr algn="l"/>
            <a:r>
              <a:rPr lang="pt-BR" sz="4400" b="1" i="0" u="none" strike="noStrike" baseline="0" dirty="0">
                <a:latin typeface="F1"/>
              </a:rPr>
              <a:t>A notícia foi recebida desagradavelmente.</a:t>
            </a:r>
            <a:endParaRPr lang="en-US" sz="400000" b="1" dirty="0"/>
          </a:p>
        </p:txBody>
      </p:sp>
    </p:spTree>
    <p:extLst>
      <p:ext uri="{BB962C8B-B14F-4D97-AF65-F5344CB8AC3E}">
        <p14:creationId xmlns:p14="http://schemas.microsoft.com/office/powerpoint/2010/main" val="2908230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Aquela fuga para o círculo cristão era detestável acontecimento.</a:t>
            </a:r>
          </a:p>
          <a:p>
            <a:pPr algn="l"/>
            <a:r>
              <a:rPr lang="pt-BR" sz="4000" b="1" i="0" u="none" strike="noStrike" baseline="0" dirty="0" err="1">
                <a:latin typeface="F1"/>
              </a:rPr>
              <a:t>Epípodo</a:t>
            </a:r>
            <a:r>
              <a:rPr lang="pt-BR" sz="4000" b="1" i="0" u="none" strike="noStrike" baseline="0" dirty="0">
                <a:latin typeface="F1"/>
              </a:rPr>
              <a:t>, o chefe da vigilância, foi advertido com severidade e um homem da estima familiar, à frente de vários cooperadores, foi incumbido de superintender a remoção da enferma para a casa.</a:t>
            </a:r>
          </a:p>
          <a:p>
            <a:pPr algn="l"/>
            <a:r>
              <a:rPr lang="pt-BR" sz="4000" b="1" i="0" u="none" strike="noStrike" baseline="0" dirty="0">
                <a:latin typeface="F1"/>
              </a:rPr>
              <a:t>Esse homem era Flávio </a:t>
            </a:r>
            <a:r>
              <a:rPr lang="pt-BR" sz="4000" b="1" i="0" u="none" strike="noStrike" baseline="0" dirty="0" err="1">
                <a:latin typeface="F1"/>
              </a:rPr>
              <a:t>Súbrio</a:t>
            </a:r>
            <a:r>
              <a:rPr lang="pt-BR" sz="4000" b="1" i="0" u="none" strike="noStrike" baseline="0" dirty="0">
                <a:latin typeface="F1"/>
              </a:rPr>
              <a:t>.</a:t>
            </a:r>
            <a:endParaRPr lang="en-US" sz="400000" b="1" dirty="0"/>
          </a:p>
        </p:txBody>
      </p:sp>
    </p:spTree>
    <p:extLst>
      <p:ext uri="{BB962C8B-B14F-4D97-AF65-F5344CB8AC3E}">
        <p14:creationId xmlns:p14="http://schemas.microsoft.com/office/powerpoint/2010/main" val="2072784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O velho soldado procurou o irmão Corvino e, surpreendido por aquela voz que não lhe parecia estranha, veio a conhecer a deplorável ocorrência.</a:t>
            </a:r>
          </a:p>
          <a:p>
            <a:pPr algn="l"/>
            <a:r>
              <a:rPr lang="pt-BR" sz="3600" b="1" i="0" u="none" strike="noStrike" baseline="0" dirty="0">
                <a:latin typeface="F1"/>
              </a:rPr>
              <a:t>Lançando olhares desconfiados para o apóstolo, que tinha nome idêntico ao da vítima que ele nunca esquecera, providenciou, respeitoso, o transporte do cadáver, que Varro ajudou carinhosamente a instalar na carruagem, convertida em coche mortuário.</a:t>
            </a:r>
            <a:endParaRPr lang="en-US" sz="400000" b="1" dirty="0"/>
          </a:p>
        </p:txBody>
      </p:sp>
    </p:spTree>
    <p:extLst>
      <p:ext uri="{BB962C8B-B14F-4D97-AF65-F5344CB8AC3E}">
        <p14:creationId xmlns:p14="http://schemas.microsoft.com/office/powerpoint/2010/main" val="83810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Infinita consternação envolveu a residência romana, outrora fulgurante e feliz, e, ao entardecer, um pelotão de legionários cercou o casebre em que o irmão Corvino meditava...</a:t>
            </a:r>
          </a:p>
          <a:p>
            <a:pPr algn="l"/>
            <a:r>
              <a:rPr lang="pt-BR" sz="4400" b="1" i="0" u="none" strike="noStrike" baseline="0" dirty="0" err="1">
                <a:latin typeface="F1"/>
              </a:rPr>
              <a:t>Vetúrio</a:t>
            </a:r>
            <a:r>
              <a:rPr lang="pt-BR" sz="4400" b="1" i="0" u="none" strike="noStrike" baseline="0" dirty="0">
                <a:latin typeface="F1"/>
              </a:rPr>
              <a:t> reclamara-lhe a prisão para o inquérito que pretendia instaurar.</a:t>
            </a:r>
            <a:endParaRPr lang="en-US" sz="400000" b="1" dirty="0"/>
          </a:p>
        </p:txBody>
      </p:sp>
    </p:spTree>
    <p:extLst>
      <p:ext uri="{BB962C8B-B14F-4D97-AF65-F5344CB8AC3E}">
        <p14:creationId xmlns:p14="http://schemas.microsoft.com/office/powerpoint/2010/main" val="400146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1889022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a:latin typeface="F1"/>
              </a:rPr>
              <a:t>O presbítero foi acintosamente recolhido e encarcerado sem a menor consideração.</a:t>
            </a:r>
          </a:p>
          <a:p>
            <a:pPr algn="l"/>
            <a:r>
              <a:rPr lang="pt-BR" sz="4800" b="1" i="0" u="none" strike="noStrike" baseline="0" dirty="0">
                <a:latin typeface="F1"/>
              </a:rPr>
              <a:t>O martírio supremo de Quinto Varro ia começar.</a:t>
            </a:r>
          </a:p>
          <a:p>
            <a:pPr algn="l"/>
            <a:r>
              <a:rPr lang="pt-BR" sz="4800" b="1" dirty="0">
                <a:latin typeface="F1"/>
              </a:rPr>
              <a:t>Atirado ao calabouço, o irmão Corvino passou a experimentar os efeitos da implacável perseguição de </a:t>
            </a:r>
            <a:r>
              <a:rPr lang="pt-BR" sz="4800" b="1" dirty="0" err="1">
                <a:latin typeface="F1"/>
              </a:rPr>
              <a:t>Opílio</a:t>
            </a:r>
            <a:r>
              <a:rPr lang="pt-BR" sz="4800" b="1" dirty="0">
                <a:latin typeface="F1"/>
              </a:rPr>
              <a:t> </a:t>
            </a:r>
            <a:r>
              <a:rPr lang="pt-BR" sz="4800" b="1" dirty="0" err="1">
                <a:latin typeface="F1"/>
              </a:rPr>
              <a:t>Vetúrio</a:t>
            </a:r>
            <a:r>
              <a:rPr lang="pt-BR" sz="4800" b="1" dirty="0">
                <a:latin typeface="F1"/>
              </a:rPr>
              <a:t>.</a:t>
            </a:r>
            <a:endParaRPr lang="en-US" sz="4800" b="1" dirty="0">
              <a:latin typeface="F1"/>
            </a:endParaRPr>
          </a:p>
        </p:txBody>
      </p:sp>
    </p:spTree>
    <p:extLst>
      <p:ext uri="{BB962C8B-B14F-4D97-AF65-F5344CB8AC3E}">
        <p14:creationId xmlns:p14="http://schemas.microsoft.com/office/powerpoint/2010/main" val="3014400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Ordenações dos assessores de Maximino começaram a aparecer, recomendando o suplício dos chamados «desordeiros galileus».</a:t>
            </a:r>
          </a:p>
          <a:p>
            <a:pPr algn="l"/>
            <a:r>
              <a:rPr lang="pt-BR" sz="4400" b="1" i="0" u="none" strike="noStrike" baseline="0" dirty="0">
                <a:latin typeface="F1"/>
              </a:rPr>
              <a:t>Artêmio Cimbro e alguns outros patrícios influentes embalde tentaram opor resistência à chacina criminosa, porque o deplorável movimento alastrou-se, irrefreável.</a:t>
            </a:r>
            <a:endParaRPr lang="en-US" sz="9600" b="1" dirty="0">
              <a:latin typeface="F1"/>
            </a:endParaRPr>
          </a:p>
        </p:txBody>
      </p:sp>
    </p:spTree>
    <p:extLst>
      <p:ext uri="{BB962C8B-B14F-4D97-AF65-F5344CB8AC3E}">
        <p14:creationId xmlns:p14="http://schemas.microsoft.com/office/powerpoint/2010/main" val="3486798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err="1">
                <a:latin typeface="F1"/>
              </a:rPr>
              <a:t>Álcio</a:t>
            </a:r>
            <a:r>
              <a:rPr lang="pt-BR" sz="4400" b="1" i="0" u="none" strike="noStrike" baseline="0" dirty="0">
                <a:latin typeface="F1"/>
              </a:rPr>
              <a:t> </a:t>
            </a:r>
            <a:r>
              <a:rPr lang="pt-BR" sz="4400" b="1" i="0" u="none" strike="noStrike" baseline="0" dirty="0" err="1">
                <a:latin typeface="F1"/>
              </a:rPr>
              <a:t>Noviciano</a:t>
            </a:r>
            <a:r>
              <a:rPr lang="pt-BR" sz="4400" b="1" i="0" u="none" strike="noStrike" baseline="0" dirty="0">
                <a:latin typeface="F1"/>
              </a:rPr>
              <a:t>, velho guerreiro da Trácia, chegou à cidade, em companhia de alguns frumentários, na posição de enviado do tirano que comandava o poder, sendo recebido festivamente.</a:t>
            </a:r>
          </a:p>
          <a:p>
            <a:pPr algn="l"/>
            <a:r>
              <a:rPr lang="pt-BR" sz="4400" b="1" i="0" u="none" strike="noStrike" baseline="0" dirty="0">
                <a:latin typeface="F1"/>
              </a:rPr>
              <a:t>Exibições no anfiteatro da cidade foram organizadas com esmero.</a:t>
            </a:r>
            <a:endParaRPr lang="en-US" sz="34400" b="1" dirty="0">
              <a:latin typeface="F1"/>
            </a:endParaRPr>
          </a:p>
        </p:txBody>
      </p:sp>
    </p:spTree>
    <p:extLst>
      <p:ext uri="{BB962C8B-B14F-4D97-AF65-F5344CB8AC3E}">
        <p14:creationId xmlns:p14="http://schemas.microsoft.com/office/powerpoint/2010/main" val="3282181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O amigo de Maximino era portador de cartas diversas às autoridades </a:t>
            </a:r>
            <a:r>
              <a:rPr lang="pt-BR" sz="4400" b="1" i="0" u="none" strike="noStrike" baseline="0" dirty="0" err="1">
                <a:latin typeface="F1"/>
              </a:rPr>
              <a:t>lugdunenses</a:t>
            </a:r>
            <a:r>
              <a:rPr lang="pt-BR" sz="4400" b="1" i="0" u="none" strike="noStrike" baseline="0" dirty="0">
                <a:latin typeface="F1"/>
              </a:rPr>
              <a:t>, recomendando o maior rigor no castigo aos seguidores do culto nazareno e, a fim de corresponder às mensagens ilustres, dezenas de plebeus foram lançados à sanha carnívora de feras africanas, ao som de músicas alegres.</a:t>
            </a:r>
            <a:endParaRPr lang="en-US" sz="123400" b="1" dirty="0">
              <a:latin typeface="F1"/>
            </a:endParaRPr>
          </a:p>
        </p:txBody>
      </p:sp>
    </p:spTree>
    <p:extLst>
      <p:ext uri="{BB962C8B-B14F-4D97-AF65-F5344CB8AC3E}">
        <p14:creationId xmlns:p14="http://schemas.microsoft.com/office/powerpoint/2010/main" val="3190569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O benfeitor dos pobres, entretanto, e outros prisioneiros altamente categorizados pela opinião pública foram reservados a interrogatório dirigido pelo destacado visitante.</a:t>
            </a:r>
          </a:p>
          <a:p>
            <a:pPr algn="l"/>
            <a:r>
              <a:rPr lang="pt-BR" sz="4400" b="1" i="0" u="none" strike="noStrike" baseline="0" dirty="0">
                <a:latin typeface="F1"/>
              </a:rPr>
              <a:t>No dia justo, o tribunal de audiências regurgitava de povo.</a:t>
            </a:r>
          </a:p>
          <a:p>
            <a:pPr algn="l"/>
            <a:r>
              <a:rPr lang="pt-BR" sz="4400" b="1" i="0" u="none" strike="noStrike" baseline="0" dirty="0">
                <a:latin typeface="F1"/>
              </a:rPr>
              <a:t>Vastas galerias jaziam apinhadas de gente.</a:t>
            </a:r>
            <a:endParaRPr lang="en-US" sz="400000" b="1" dirty="0">
              <a:latin typeface="F1"/>
            </a:endParaRPr>
          </a:p>
        </p:txBody>
      </p:sp>
    </p:spTree>
    <p:extLst>
      <p:ext uri="{BB962C8B-B14F-4D97-AF65-F5344CB8AC3E}">
        <p14:creationId xmlns:p14="http://schemas.microsoft.com/office/powerpoint/2010/main" val="2453948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Todos os adversários da nova fé como que se congregavam ali, para a ironia e o escárnio.</a:t>
            </a:r>
          </a:p>
          <a:p>
            <a:pPr algn="l"/>
            <a:r>
              <a:rPr lang="pt-BR" sz="4400" b="1" i="0" u="none" strike="noStrike" baseline="0" dirty="0">
                <a:latin typeface="F1"/>
              </a:rPr>
              <a:t>Renteando quase com o embaixador do imperante, </a:t>
            </a:r>
            <a:r>
              <a:rPr lang="pt-BR" sz="4400" b="1" i="0" u="none" strike="noStrike" baseline="0" dirty="0" err="1">
                <a:latin typeface="F1"/>
              </a:rPr>
              <a:t>Opílio</a:t>
            </a:r>
            <a:r>
              <a:rPr lang="pt-BR" sz="4400" b="1" i="0" u="none" strike="noStrike" baseline="0" dirty="0">
                <a:latin typeface="F1"/>
              </a:rPr>
              <a:t>, </a:t>
            </a:r>
            <a:r>
              <a:rPr lang="pt-BR" sz="4400" b="1" i="0" u="none" strike="noStrike" baseline="0" dirty="0" err="1">
                <a:latin typeface="F1"/>
              </a:rPr>
              <a:t>Galba</a:t>
            </a:r>
            <a:r>
              <a:rPr lang="pt-BR" sz="4400" b="1" i="0" u="none" strike="noStrike" baseline="0" dirty="0">
                <a:latin typeface="F1"/>
              </a:rPr>
              <a:t>, </a:t>
            </a:r>
            <a:r>
              <a:rPr lang="pt-BR" sz="4400" b="1" i="0" u="none" strike="noStrike" baseline="0" dirty="0" err="1">
                <a:latin typeface="F1"/>
              </a:rPr>
              <a:t>Taciano</a:t>
            </a:r>
            <a:r>
              <a:rPr lang="pt-BR" sz="4400" b="1" i="0" u="none" strike="noStrike" baseline="0" dirty="0">
                <a:latin typeface="F1"/>
              </a:rPr>
              <a:t> e </a:t>
            </a:r>
            <a:r>
              <a:rPr lang="pt-BR" sz="4400" b="1" i="0" u="none" strike="noStrike" baseline="0" dirty="0" err="1">
                <a:latin typeface="F1"/>
              </a:rPr>
              <a:t>Súbrio</a:t>
            </a:r>
            <a:r>
              <a:rPr lang="pt-BR" sz="4400" b="1" i="0" u="none" strike="noStrike" baseline="0" dirty="0">
                <a:latin typeface="F1"/>
              </a:rPr>
              <a:t> acompanhavam o desenrolar dos acontecimentos com sombrio aspecto.</a:t>
            </a:r>
            <a:endParaRPr lang="en-US" sz="400000" b="1" dirty="0">
              <a:latin typeface="F1"/>
            </a:endParaRPr>
          </a:p>
        </p:txBody>
      </p:sp>
    </p:spTree>
    <p:extLst>
      <p:ext uri="{BB962C8B-B14F-4D97-AF65-F5344CB8AC3E}">
        <p14:creationId xmlns:p14="http://schemas.microsoft.com/office/powerpoint/2010/main" val="3172352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a:bodyPr>
          <a:lstStyle/>
          <a:p>
            <a:pPr algn="l"/>
            <a:r>
              <a:rPr lang="pt-BR" sz="3600" b="1" i="0" u="none" strike="noStrike" baseline="0" dirty="0" err="1">
                <a:latin typeface="F1"/>
              </a:rPr>
              <a:t>Vetúrio</a:t>
            </a:r>
            <a:r>
              <a:rPr lang="pt-BR" sz="3600" b="1" i="0" u="none" strike="noStrike" baseline="0" dirty="0">
                <a:latin typeface="F1"/>
              </a:rPr>
              <a:t>, denunciando no rosto envelhecido as extremas aflições que o atormentavam, revelava-se inquieto, levando a destra aos olhos, de momento a momento, evidenciando a emotividade de que se via possuído, enquanto </a:t>
            </a:r>
            <a:r>
              <a:rPr lang="pt-BR" sz="3600" b="1" i="0" u="none" strike="noStrike" baseline="0" dirty="0" err="1">
                <a:latin typeface="F1"/>
              </a:rPr>
              <a:t>Taciano</a:t>
            </a:r>
            <a:r>
              <a:rPr lang="pt-BR" sz="3600" b="1" i="0" u="none" strike="noStrike" baseline="0" dirty="0">
                <a:latin typeface="F1"/>
              </a:rPr>
              <a:t>, recordando o enfermeiro abnegado, mostrava no semblante um misto de compaixão e desprezo. Caracterizava-se </a:t>
            </a:r>
            <a:r>
              <a:rPr lang="pt-BR" sz="3600" b="1" i="0" u="none" strike="noStrike" baseline="0" dirty="0" err="1">
                <a:latin typeface="F1"/>
              </a:rPr>
              <a:t>Galba</a:t>
            </a:r>
            <a:r>
              <a:rPr lang="pt-BR" sz="3600" b="1" i="0" u="none" strike="noStrike" baseline="0" dirty="0">
                <a:latin typeface="F1"/>
              </a:rPr>
              <a:t> pela frieza habitual, mas Flávio </a:t>
            </a:r>
            <a:r>
              <a:rPr lang="pt-BR" sz="3600" b="1" i="0" u="none" strike="noStrike" baseline="0" dirty="0" err="1">
                <a:latin typeface="F1"/>
              </a:rPr>
              <a:t>Súbrio</a:t>
            </a:r>
            <a:r>
              <a:rPr lang="pt-BR" sz="3600" b="1" i="0" u="none" strike="noStrike" baseline="0" dirty="0">
                <a:latin typeface="F1"/>
              </a:rPr>
              <a:t>, não obstante decrépito, espreitava os menores rumores do largo recinto, com a vivacidade de um felino, parecendo disposto a registrar as mínimas particularidades do espetáculo.</a:t>
            </a:r>
            <a:endParaRPr lang="en-US" sz="400000" b="1" dirty="0">
              <a:latin typeface="F1"/>
            </a:endParaRPr>
          </a:p>
        </p:txBody>
      </p:sp>
    </p:spTree>
    <p:extLst>
      <p:ext uri="{BB962C8B-B14F-4D97-AF65-F5344CB8AC3E}">
        <p14:creationId xmlns:p14="http://schemas.microsoft.com/office/powerpoint/2010/main" val="1007376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O irmão Corvino, escoltado por guardas numerosos, apareceu no grande salão.</a:t>
            </a:r>
          </a:p>
          <a:p>
            <a:pPr algn="l"/>
            <a:r>
              <a:rPr lang="pt-BR" sz="3600" b="1" i="0" u="none" strike="noStrike" baseline="0" dirty="0">
                <a:latin typeface="F1"/>
              </a:rPr>
              <a:t>Esquelético e descorado, falava, sem palavras, da fome que curtia no cárcere. No pulso, trazia feridas rubras e, na face, sinais de chicotadas revelavam o martírio nas celas, onde legionários ébrios costumavam realizar exercícios de crueldade, mas os olhos do condenado como que se mostravam mais brilhantes.</a:t>
            </a:r>
            <a:endParaRPr lang="en-US" sz="400000" b="1" dirty="0">
              <a:latin typeface="F1"/>
            </a:endParaRPr>
          </a:p>
        </p:txBody>
      </p:sp>
    </p:spTree>
    <p:extLst>
      <p:ext uri="{BB962C8B-B14F-4D97-AF65-F5344CB8AC3E}">
        <p14:creationId xmlns:p14="http://schemas.microsoft.com/office/powerpoint/2010/main" val="2131412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Não era só a paciência que se irradiava deles, demonstrando-lhe a grandeza espiritual, mas também uma superioridade indefinível, misturada de compreensão e piedade pelos verdugos.</a:t>
            </a:r>
          </a:p>
          <a:p>
            <a:pPr algn="l"/>
            <a:r>
              <a:rPr lang="pt-BR" sz="4400" b="1" i="0" u="none" strike="noStrike" baseline="0" dirty="0">
                <a:latin typeface="F1"/>
              </a:rPr>
              <a:t>À frente do missionário, os representantes da casa de </a:t>
            </a:r>
            <a:r>
              <a:rPr lang="pt-BR" sz="4400" b="1" i="0" u="none" strike="noStrike" baseline="0" dirty="0" err="1">
                <a:latin typeface="F1"/>
              </a:rPr>
              <a:t>Opílio</a:t>
            </a:r>
            <a:r>
              <a:rPr lang="pt-BR" sz="4400" b="1" i="0" u="none" strike="noStrike" baseline="0" dirty="0">
                <a:latin typeface="F1"/>
              </a:rPr>
              <a:t> fizeram-se pálidos.</a:t>
            </a:r>
            <a:endParaRPr lang="en-US" sz="400000" b="1" dirty="0">
              <a:latin typeface="F1"/>
            </a:endParaRPr>
          </a:p>
        </p:txBody>
      </p:sp>
    </p:spTree>
    <p:extLst>
      <p:ext uri="{BB962C8B-B14F-4D97-AF65-F5344CB8AC3E}">
        <p14:creationId xmlns:p14="http://schemas.microsoft.com/office/powerpoint/2010/main" val="1857451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Imprecações reboaram de todos os lados, acirrando os ânimos contra o apóstolo indefeso. </a:t>
            </a:r>
            <a:endParaRPr lang="pt-BR" sz="4400" b="1" i="0" u="none" strike="noStrike" baseline="0" dirty="0">
              <a:latin typeface="F0"/>
            </a:endParaRPr>
          </a:p>
          <a:p>
            <a:pPr algn="l"/>
            <a:r>
              <a:rPr lang="pt-BR" sz="4400" b="1" i="0" u="none" strike="noStrike" baseline="0" dirty="0">
                <a:latin typeface="F1"/>
              </a:rPr>
              <a:t>— Abaixo o feiticeiro! morte ao assassino! suplício ao matador de mulheres e crianças!.</a:t>
            </a:r>
          </a:p>
          <a:p>
            <a:pPr algn="l"/>
            <a:r>
              <a:rPr lang="pt-BR" sz="4400" b="1" i="0" u="none" strike="noStrike" baseline="0" dirty="0">
                <a:latin typeface="F1"/>
              </a:rPr>
              <a:t>Impropérios como esses eram bramidos à solta por centenas de lábios duros e espumejantes.</a:t>
            </a:r>
            <a:endParaRPr lang="en-US" sz="400000" b="1" dirty="0">
              <a:latin typeface="F1"/>
            </a:endParaRPr>
          </a:p>
        </p:txBody>
      </p:sp>
    </p:spTree>
    <p:extLst>
      <p:ext uri="{BB962C8B-B14F-4D97-AF65-F5344CB8AC3E}">
        <p14:creationId xmlns:p14="http://schemas.microsoft.com/office/powerpoint/2010/main" val="42229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A família </a:t>
            </a:r>
            <a:r>
              <a:rPr lang="pt-BR" sz="3600" b="1" i="0" u="none" strike="noStrike" baseline="0" dirty="0" err="1">
                <a:latin typeface="F1"/>
              </a:rPr>
              <a:t>Vetúrio</a:t>
            </a:r>
            <a:r>
              <a:rPr lang="pt-BR" sz="3600" b="1" i="0" u="none" strike="noStrike" baseline="0" dirty="0">
                <a:latin typeface="F1"/>
              </a:rPr>
              <a:t>, desde então, cobriu-se de provas inquietantes.</a:t>
            </a:r>
          </a:p>
          <a:p>
            <a:pPr algn="l"/>
            <a:r>
              <a:rPr lang="pt-BR" sz="3600" b="1" i="0" u="none" strike="noStrike" baseline="0" dirty="0">
                <a:latin typeface="F1"/>
              </a:rPr>
              <a:t>Um ano decorreu sem novidades de vulto.</a:t>
            </a:r>
          </a:p>
          <a:p>
            <a:pPr algn="l"/>
            <a:r>
              <a:rPr lang="pt-BR" sz="3600" b="1" i="0" u="none" strike="noStrike" baseline="0" dirty="0">
                <a:latin typeface="F1"/>
              </a:rPr>
              <a:t>Excursões diversas nas </a:t>
            </a:r>
            <a:r>
              <a:rPr lang="pt-BR" sz="3600" b="1" i="0" u="none" strike="noStrike" baseline="0" dirty="0" err="1">
                <a:latin typeface="F1"/>
              </a:rPr>
              <a:t>Gálias</a:t>
            </a:r>
            <a:r>
              <a:rPr lang="pt-BR" sz="3600" b="1" i="0" u="none" strike="noStrike" baseline="0" dirty="0">
                <a:latin typeface="F1"/>
              </a:rPr>
              <a:t> foram efetuadas com a doente, na companhia de </a:t>
            </a:r>
            <a:r>
              <a:rPr lang="pt-BR" sz="3600" b="1" i="0" u="none" strike="noStrike" baseline="0" dirty="0" err="1">
                <a:latin typeface="F1"/>
              </a:rPr>
              <a:t>Opílio</a:t>
            </a:r>
            <a:r>
              <a:rPr lang="pt-BR" sz="3600" b="1" i="0" u="none" strike="noStrike" baseline="0" dirty="0">
                <a:latin typeface="F1"/>
              </a:rPr>
              <a:t> e </a:t>
            </a:r>
            <a:r>
              <a:rPr lang="pt-BR" sz="3600" b="1" i="0" u="none" strike="noStrike" baseline="0" dirty="0" err="1">
                <a:latin typeface="F1"/>
              </a:rPr>
              <a:t>Taciano</a:t>
            </a:r>
            <a:r>
              <a:rPr lang="pt-BR" sz="3600" b="1" i="0" u="none" strike="noStrike" baseline="0" dirty="0">
                <a:latin typeface="F1"/>
              </a:rPr>
              <a:t>, em busca de melhoras que não apareceram. Médicos e oráculos famosos foram consultados sem proveito.</a:t>
            </a:r>
            <a:endParaRPr lang="en-US" sz="88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Quinto Varro, porém, que a consciência tranquila parecia coroar de imperturbável serenidade, passeou o olhar calmo e bondoso pela assembléia irritada e a multidão aquietou-se, de chofre, qual se fora dominada por força irresistível.</a:t>
            </a:r>
          </a:p>
          <a:p>
            <a:pPr algn="l"/>
            <a:r>
              <a:rPr lang="pt-BR" sz="4000" b="1" i="0" u="none" strike="noStrike" baseline="0" dirty="0">
                <a:latin typeface="F1"/>
              </a:rPr>
              <a:t>O próprio </a:t>
            </a:r>
            <a:r>
              <a:rPr lang="pt-BR" sz="4000" b="1" i="0" u="none" strike="noStrike" baseline="0" dirty="0" err="1">
                <a:latin typeface="F1"/>
              </a:rPr>
              <a:t>Álcio</a:t>
            </a:r>
            <a:r>
              <a:rPr lang="pt-BR" sz="4000" b="1" i="0" u="none" strike="noStrike" baseline="0" dirty="0">
                <a:latin typeface="F1"/>
              </a:rPr>
              <a:t>, habituado à agressividade da caserna, estava surpreendido.</a:t>
            </a:r>
            <a:endParaRPr lang="en-US" sz="400000" b="1" dirty="0">
              <a:latin typeface="F1"/>
            </a:endParaRPr>
          </a:p>
        </p:txBody>
      </p:sp>
    </p:spTree>
    <p:extLst>
      <p:ext uri="{BB962C8B-B14F-4D97-AF65-F5344CB8AC3E}">
        <p14:creationId xmlns:p14="http://schemas.microsoft.com/office/powerpoint/2010/main" val="1792367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Levantou-se, imponente, e tentando, em vão, assumir o aspecto respeitável de um magistrado, arengou, por alguns minutos, salientando as preocupações do governo na eliminação do culto proibido e advertindo os cidadãos contra a ideologia religiosa que pretendia confundir escravos e senhores.</a:t>
            </a:r>
            <a:endParaRPr lang="en-US" sz="400000" b="1" dirty="0">
              <a:latin typeface="F1"/>
            </a:endParaRPr>
          </a:p>
        </p:txBody>
      </p:sp>
    </p:spTree>
    <p:extLst>
      <p:ext uri="{BB962C8B-B14F-4D97-AF65-F5344CB8AC3E}">
        <p14:creationId xmlns:p14="http://schemas.microsoft.com/office/powerpoint/2010/main" val="1019684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lnSpcReduction="10000"/>
          </a:bodyPr>
          <a:lstStyle/>
          <a:p>
            <a:pPr algn="l"/>
            <a:r>
              <a:rPr lang="pt-BR" sz="4000" b="1" i="0" u="none" strike="noStrike" baseline="0" dirty="0">
                <a:latin typeface="F1"/>
              </a:rPr>
              <a:t>Em seguida, dirigiu-se solenemente ao presbítero, notificando:</a:t>
            </a:r>
          </a:p>
          <a:p>
            <a:pPr algn="l"/>
            <a:r>
              <a:rPr lang="pt-BR" sz="4000" b="1" i="0" u="none" strike="noStrike" baseline="0" dirty="0">
                <a:latin typeface="F1"/>
              </a:rPr>
              <a:t>— Creio-me exonerado de qualquer consideração para com os prisioneiros  sem títulos que os recomendem ao respeito do Estado, contudo, tantos empenhos foram interpostos, junto de minha autoridade, em vosso favor, tantas famílias aristocráticas se interessam por vosso destino, que me sinto no dever de ajuizar quanto à vossa situação com especial benevolência.</a:t>
            </a:r>
            <a:endParaRPr lang="en-US" sz="400000" b="1" dirty="0">
              <a:latin typeface="F1"/>
            </a:endParaRPr>
          </a:p>
        </p:txBody>
      </p:sp>
    </p:spTree>
    <p:extLst>
      <p:ext uri="{BB962C8B-B14F-4D97-AF65-F5344CB8AC3E}">
        <p14:creationId xmlns:p14="http://schemas.microsoft.com/office/powerpoint/2010/main" val="3151796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Corvino escutava o legado, serenamente, mas insopitável inquietude dominava a multidão.</a:t>
            </a:r>
          </a:p>
          <a:p>
            <a:pPr algn="l"/>
            <a:r>
              <a:rPr lang="pt-BR" sz="3600" b="1" i="0" u="none" strike="noStrike" baseline="0" dirty="0">
                <a:latin typeface="F1"/>
              </a:rPr>
              <a:t>— Sois acusado de haver provocado a morte de uma criança — prosseguiu </a:t>
            </a:r>
            <a:r>
              <a:rPr lang="pt-BR" sz="3600" b="1" i="0" u="none" strike="noStrike" baseline="0" dirty="0" err="1">
                <a:latin typeface="F1"/>
              </a:rPr>
              <a:t>Novaciano</a:t>
            </a:r>
            <a:r>
              <a:rPr lang="pt-BR" sz="3600" b="1" i="0" u="none" strike="noStrike" baseline="0" dirty="0">
                <a:latin typeface="F1"/>
              </a:rPr>
              <a:t>, empertigado —, para cultivar sortilégios malignos, e de haver assassinado uma distinta dama patrícia, doente e irresponsável, depois de atraí-la, provavelmente com promessas de cura imaginária.</a:t>
            </a:r>
            <a:endParaRPr lang="en-US" sz="400000" b="1" dirty="0">
              <a:latin typeface="F1"/>
            </a:endParaRPr>
          </a:p>
        </p:txBody>
      </p:sp>
    </p:spTree>
    <p:extLst>
      <p:ext uri="{BB962C8B-B14F-4D97-AF65-F5344CB8AC3E}">
        <p14:creationId xmlns:p14="http://schemas.microsoft.com/office/powerpoint/2010/main" val="4138497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Todavia, ponderando as solicitações de vários principais, dignar-me-ei analisar o processo alusivo às culpas referidas, tratando-vos como cidadão do Império, mas, antes de tudo, desejo certificar-me de vossa fidelidade às nossas tradições e princípios, de vez que sois indicado como membro da seita renegada, para cuja extinção não possuímos outros recursos que não sejam o exílio, a punição ou a morte.</a:t>
            </a:r>
            <a:endParaRPr lang="en-US" sz="400000" b="1" dirty="0">
              <a:latin typeface="F1"/>
            </a:endParaRPr>
          </a:p>
        </p:txBody>
      </p:sp>
    </p:spTree>
    <p:extLst>
      <p:ext uri="{BB962C8B-B14F-4D97-AF65-F5344CB8AC3E}">
        <p14:creationId xmlns:p14="http://schemas.microsoft.com/office/powerpoint/2010/main" val="1131809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Fez ligeiro intervalo, fixou o presbítero de frente, buscando, em vão, </a:t>
            </a:r>
            <a:r>
              <a:rPr lang="pt-BR" sz="4800" b="1" i="0" u="none" strike="noStrike" baseline="0" dirty="0" err="1">
                <a:latin typeface="F1"/>
              </a:rPr>
              <a:t>suportar-lhe</a:t>
            </a:r>
            <a:r>
              <a:rPr lang="pt-BR" sz="4800" b="1" i="0" u="none" strike="noStrike" baseline="0" dirty="0">
                <a:latin typeface="F1"/>
              </a:rPr>
              <a:t> o olhar confiante e calmo e inquiriu:</a:t>
            </a:r>
          </a:p>
          <a:p>
            <a:pPr algn="l"/>
            <a:r>
              <a:rPr lang="pt-BR" sz="4800" b="1" i="0" u="none" strike="noStrike" baseline="0" dirty="0">
                <a:latin typeface="F1"/>
              </a:rPr>
              <a:t>— Em nome do Imperador Maximino, exorto-vos a jurar lealdade aos deuses e obediência às leis romanas!</a:t>
            </a:r>
            <a:endParaRPr lang="en-US" sz="400000" b="1" dirty="0">
              <a:latin typeface="F1"/>
            </a:endParaRPr>
          </a:p>
        </p:txBody>
      </p:sp>
    </p:spTree>
    <p:extLst>
      <p:ext uri="{BB962C8B-B14F-4D97-AF65-F5344CB8AC3E}">
        <p14:creationId xmlns:p14="http://schemas.microsoft.com/office/powerpoint/2010/main" val="3402871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Varro, concentrado em si mesmo, evidenciando longa distância espiritual da atmosfera de crueldade e pequenez que predominava no recinto, respondeu com firmeza e simplicidade:</a:t>
            </a:r>
          </a:p>
          <a:p>
            <a:pPr algn="l"/>
            <a:r>
              <a:rPr lang="pt-BR" sz="4000" b="1" i="0" u="none" strike="noStrike" baseline="0" dirty="0">
                <a:latin typeface="F1"/>
              </a:rPr>
              <a:t>— Ilustre legado, consoante as lições do meu Mestre, sempre dei a César o respeito que César espera de mim, no entanto, não posso sacrificar aos ídolos, porque sou cristão e não desejo abandonar minha fé.</a:t>
            </a:r>
            <a:endParaRPr lang="en-US" sz="400000" b="1" dirty="0">
              <a:latin typeface="F1"/>
            </a:endParaRPr>
          </a:p>
        </p:txBody>
      </p:sp>
    </p:spTree>
    <p:extLst>
      <p:ext uri="{BB962C8B-B14F-4D97-AF65-F5344CB8AC3E}">
        <p14:creationId xmlns:p14="http://schemas.microsoft.com/office/powerpoint/2010/main" val="2988335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 Que ousadia! — exclamou </a:t>
            </a:r>
            <a:r>
              <a:rPr lang="pt-BR" sz="3600" b="1" i="0" u="none" strike="noStrike" baseline="0" dirty="0" err="1">
                <a:latin typeface="F1"/>
              </a:rPr>
              <a:t>Novaciano</a:t>
            </a:r>
            <a:r>
              <a:rPr lang="pt-BR" sz="3600" b="1" i="0" u="none" strike="noStrike" baseline="0" dirty="0">
                <a:latin typeface="F1"/>
              </a:rPr>
              <a:t>, encolerizado, enquanto o populacho prorrompia em gritos: — “morte ao traidor! degolem o celerado!...”</a:t>
            </a:r>
          </a:p>
          <a:p>
            <a:pPr algn="l"/>
            <a:r>
              <a:rPr lang="pt-BR" sz="3600" b="1" i="0" u="none" strike="noStrike" baseline="0" dirty="0">
                <a:latin typeface="F1"/>
              </a:rPr>
              <a:t>O religioso, porém, não expressou a mínima alteração facial. </a:t>
            </a:r>
          </a:p>
          <a:p>
            <a:pPr algn="l"/>
            <a:r>
              <a:rPr lang="pt-BR" sz="3600" b="1" i="0" u="none" strike="noStrike" baseline="0" dirty="0">
                <a:latin typeface="F1"/>
              </a:rPr>
              <a:t>O juiz agitou pequeno martelete de bronze, exigindo silêncio, e voltou a interpelar:</a:t>
            </a:r>
          </a:p>
          <a:p>
            <a:pPr algn="l"/>
            <a:r>
              <a:rPr lang="pt-BR" sz="3600" b="1" i="0" u="none" strike="noStrike" baseline="0" dirty="0">
                <a:latin typeface="F1"/>
              </a:rPr>
              <a:t>— Sois atrevido até ao insulto?</a:t>
            </a:r>
            <a:endParaRPr lang="en-US" sz="400000" b="1" dirty="0">
              <a:latin typeface="F1"/>
            </a:endParaRPr>
          </a:p>
        </p:txBody>
      </p:sp>
    </p:spTree>
    <p:extLst>
      <p:ext uri="{BB962C8B-B14F-4D97-AF65-F5344CB8AC3E}">
        <p14:creationId xmlns:p14="http://schemas.microsoft.com/office/powerpoint/2010/main" val="120829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 Rogo-vos desculpas se a minha palavra incomoda, no entanto, indagais e respondo por minha vez.</a:t>
            </a:r>
          </a:p>
          <a:p>
            <a:pPr algn="l"/>
            <a:r>
              <a:rPr lang="pt-BR" sz="3600" b="1" i="0" u="none" strike="noStrike" baseline="0" dirty="0">
                <a:latin typeface="F1"/>
              </a:rPr>
              <a:t>A atitude serena e digna de Corvino de novo impusera quietação à grande assembléia.</a:t>
            </a:r>
          </a:p>
          <a:p>
            <a:pPr algn="l"/>
            <a:r>
              <a:rPr lang="pt-BR" sz="3600" b="1" i="0" u="none" strike="noStrike" baseline="0" dirty="0" err="1">
                <a:latin typeface="F1"/>
              </a:rPr>
              <a:t>Álcio</a:t>
            </a:r>
            <a:r>
              <a:rPr lang="pt-BR" sz="3600" b="1" i="0" u="none" strike="noStrike" baseline="0" dirty="0">
                <a:latin typeface="F1"/>
              </a:rPr>
              <a:t> enxugou o suor copioso que lhe corria da fronte enrugada e tornou:</a:t>
            </a:r>
          </a:p>
          <a:p>
            <a:pPr algn="l"/>
            <a:r>
              <a:rPr lang="pt-BR" sz="3600" b="1" i="0" u="none" strike="noStrike" baseline="0" dirty="0">
                <a:latin typeface="F1"/>
              </a:rPr>
              <a:t>— Confessais, então, vosso conúbio com a seita maldita dos nazarenos?</a:t>
            </a:r>
            <a:endParaRPr lang="en-US" sz="400000" b="1" dirty="0">
              <a:latin typeface="F1"/>
            </a:endParaRPr>
          </a:p>
        </p:txBody>
      </p:sp>
    </p:spTree>
    <p:extLst>
      <p:ext uri="{BB962C8B-B14F-4D97-AF65-F5344CB8AC3E}">
        <p14:creationId xmlns:p14="http://schemas.microsoft.com/office/powerpoint/2010/main" val="587670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 Não vejo qualquer maldição nela — replicou o preso, sem azedume —, os seguidores do Evangelho são amigos da fraternidade, do serviço, da bondade e do perdão.</a:t>
            </a:r>
          </a:p>
          <a:p>
            <a:pPr algn="l"/>
            <a:r>
              <a:rPr lang="pt-BR" sz="4000" b="1" i="0" u="none" strike="noStrike" baseline="0" dirty="0">
                <a:latin typeface="F1"/>
              </a:rPr>
              <a:t>O emissário de César passou a destra pela calva oleosa, brandiu um bastão de prata no estrado em que se apoiava e bradou:</a:t>
            </a:r>
            <a:endParaRPr lang="en-US" sz="400000" b="1" dirty="0">
              <a:latin typeface="F1"/>
            </a:endParaRPr>
          </a:p>
        </p:txBody>
      </p:sp>
    </p:spTree>
    <p:extLst>
      <p:ext uri="{BB962C8B-B14F-4D97-AF65-F5344CB8AC3E}">
        <p14:creationId xmlns:p14="http://schemas.microsoft.com/office/powerpoint/2010/main" val="297047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Não obstante reforçado o serviço de vigilância em casa, a guarda da enferma tornou-se mais difícil.</a:t>
            </a:r>
          </a:p>
          <a:p>
            <a:pPr algn="l"/>
            <a:r>
              <a:rPr lang="pt-BR" sz="3600" b="1" i="0" u="none" strike="noStrike" baseline="0" dirty="0">
                <a:latin typeface="F1"/>
              </a:rPr>
              <a:t>De quando em quando, era encontrada a falar consigo mesma, em voz alta, com evidente alienação mental, mais acentuada.</a:t>
            </a:r>
          </a:p>
          <a:p>
            <a:pPr algn="l"/>
            <a:r>
              <a:rPr lang="pt-BR" sz="3600" b="1" i="0" u="none" strike="noStrike" baseline="0" dirty="0">
                <a:latin typeface="F1"/>
              </a:rPr>
              <a:t>Certa feita, burlando as sentinelas, caminhou para um velho tugúrio, onde o irmão Corvino socorria os sofredores.</a:t>
            </a:r>
            <a:endParaRPr lang="en-US" sz="19900" b="1" dirty="0"/>
          </a:p>
        </p:txBody>
      </p:sp>
    </p:spTree>
    <p:extLst>
      <p:ext uri="{BB962C8B-B14F-4D97-AF65-F5344CB8AC3E}">
        <p14:creationId xmlns:p14="http://schemas.microsoft.com/office/powerpoint/2010/main" val="2762775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 Sois apenas velha quadrilha de mentirosos! Que fraternidade poderia ensinar-vos um galileu desconhecido que vos induz ao suplício, há quase duzentos anos? Que serviço prestaríeis à coletividade, pregando a indisciplina entre os escravos com falaciosas promessas de um reino celestial? Que bondade exerceríeis, conduzindo mulheres e crianças ao espetáculo sangrento dos circos? E que perdão conseguireis exemplificar, quando o vosso heroísmo não passa de vileza e humilhação?</a:t>
            </a:r>
            <a:endParaRPr lang="en-US" sz="400000" b="1" dirty="0">
              <a:latin typeface="F1"/>
            </a:endParaRPr>
          </a:p>
        </p:txBody>
      </p:sp>
    </p:spTree>
    <p:extLst>
      <p:ext uri="{BB962C8B-B14F-4D97-AF65-F5344CB8AC3E}">
        <p14:creationId xmlns:p14="http://schemas.microsoft.com/office/powerpoint/2010/main" val="1856399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a:latin typeface="F1"/>
              </a:rPr>
              <a:t>Varro percebeu a dureza intelectual do inquiridor e objetou:</a:t>
            </a:r>
          </a:p>
          <a:p>
            <a:pPr algn="l"/>
            <a:r>
              <a:rPr lang="pt-BR" sz="3600" b="1" i="0" u="none" strike="noStrike" baseline="0" dirty="0">
                <a:latin typeface="F1"/>
              </a:rPr>
              <a:t>— Nosso Mestre padeceu na cruz por sentir-se o irmão maior da Humanidade, necessitada, não de força bruta ou de violência, mas de valor moral para compreender a grandeza do espírito eterno; o serviço para nós não é a exploração do homem pelo homem e sim o livre acesso da criatura ao trabalho para o engrandecimento dos méritos pessoais de cada um; a bondade, em nosso campo de ação, é...</a:t>
            </a:r>
            <a:endParaRPr lang="en-US" sz="400000" b="1" dirty="0">
              <a:latin typeface="F1"/>
            </a:endParaRPr>
          </a:p>
        </p:txBody>
      </p:sp>
    </p:spTree>
    <p:extLst>
      <p:ext uri="{BB962C8B-B14F-4D97-AF65-F5344CB8AC3E}">
        <p14:creationId xmlns:p14="http://schemas.microsoft.com/office/powerpoint/2010/main" val="3725510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a:bodyPr>
          <a:lstStyle/>
          <a:p>
            <a:pPr algn="l"/>
            <a:r>
              <a:rPr lang="pt-BR" sz="4000" b="1" i="0" u="none" strike="noStrike" baseline="0" dirty="0" err="1">
                <a:latin typeface="F1"/>
              </a:rPr>
              <a:t>Álcio</a:t>
            </a:r>
            <a:r>
              <a:rPr lang="pt-BR" sz="4000" b="1" i="0" u="none" strike="noStrike" baseline="0" dirty="0">
                <a:latin typeface="F1"/>
              </a:rPr>
              <a:t>, entretanto, </a:t>
            </a:r>
            <a:r>
              <a:rPr lang="pt-BR" sz="4000" b="1" i="0" u="none" strike="noStrike" baseline="0" dirty="0" err="1">
                <a:latin typeface="F1"/>
              </a:rPr>
              <a:t>cortou-lhe</a:t>
            </a:r>
            <a:r>
              <a:rPr lang="pt-BR" sz="4000" b="1" i="0" u="none" strike="noStrike" baseline="0" dirty="0">
                <a:latin typeface="F1"/>
              </a:rPr>
              <a:t> a palavra, gesticulando, furioso:</a:t>
            </a:r>
          </a:p>
          <a:p>
            <a:pPr algn="l"/>
            <a:r>
              <a:rPr lang="pt-BR" sz="4000" b="1" i="0" u="none" strike="noStrike" baseline="0" dirty="0">
                <a:latin typeface="F1"/>
              </a:rPr>
              <a:t>— Calai-vos! porque aturar o vosso sermão sem nexo? Ignorais, porventura, que posso decidir sobre o vosso destino?</a:t>
            </a:r>
          </a:p>
          <a:p>
            <a:pPr algn="l"/>
            <a:r>
              <a:rPr lang="pt-BR" sz="4000" b="1" i="0" u="none" strike="noStrike" baseline="0" dirty="0">
                <a:latin typeface="F1"/>
              </a:rPr>
              <a:t>— Nossos destinos jazem nas mãos de Deus! — retorquiu Varro, sereno.</a:t>
            </a:r>
          </a:p>
          <a:p>
            <a:pPr algn="l"/>
            <a:r>
              <a:rPr lang="pt-BR" sz="4000" b="1" i="0" u="none" strike="noStrike" baseline="0" dirty="0">
                <a:latin typeface="F1"/>
              </a:rPr>
              <a:t>— Sabeis que posso lavrar a vossa sentença de morte?</a:t>
            </a:r>
            <a:endParaRPr lang="en-US" sz="400000" b="1" dirty="0">
              <a:latin typeface="F1"/>
            </a:endParaRPr>
          </a:p>
        </p:txBody>
      </p:sp>
    </p:spTree>
    <p:extLst>
      <p:ext uri="{BB962C8B-B14F-4D97-AF65-F5344CB8AC3E}">
        <p14:creationId xmlns:p14="http://schemas.microsoft.com/office/powerpoint/2010/main" val="36068884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 Respeitável legado, o poder transitório do mundo está em vossas determinações. Obedecei a César, ordenando o que vos aprouver! Obedecerei a Cristo, submetendo-me à vossa vontade.</a:t>
            </a:r>
          </a:p>
          <a:p>
            <a:pPr algn="l"/>
            <a:r>
              <a:rPr lang="pt-BR" sz="3600" b="1" i="0" u="none" strike="noStrike" baseline="0" dirty="0" err="1">
                <a:latin typeface="F1"/>
              </a:rPr>
              <a:t>Novaciano</a:t>
            </a:r>
            <a:r>
              <a:rPr lang="pt-BR" sz="3600" b="1" i="0" u="none" strike="noStrike" baseline="0" dirty="0">
                <a:latin typeface="F1"/>
              </a:rPr>
              <a:t> trocou expressivo olhar com </a:t>
            </a:r>
            <a:r>
              <a:rPr lang="pt-BR" sz="3600" b="1" i="0" u="none" strike="noStrike" baseline="0" dirty="0" err="1">
                <a:latin typeface="F1"/>
              </a:rPr>
              <a:t>Vetúrio</a:t>
            </a:r>
            <a:r>
              <a:rPr lang="pt-BR" sz="3600" b="1" i="0" u="none" strike="noStrike" baseline="0" dirty="0">
                <a:latin typeface="F1"/>
              </a:rPr>
              <a:t>, como se estivessem acertando, em silêncio, os pontos de vista que lhes eram comuns e clamou:</a:t>
            </a:r>
          </a:p>
          <a:p>
            <a:pPr algn="l"/>
            <a:r>
              <a:rPr lang="pt-BR" sz="3600" b="1" i="0" u="none" strike="noStrike" baseline="0" dirty="0">
                <a:latin typeface="F1"/>
              </a:rPr>
              <a:t>— Não tolero o sarcasmo!...</a:t>
            </a:r>
            <a:endParaRPr lang="en-US" sz="400000" b="1" dirty="0">
              <a:latin typeface="F1"/>
            </a:endParaRPr>
          </a:p>
        </p:txBody>
      </p:sp>
    </p:spTree>
    <p:extLst>
      <p:ext uri="{BB962C8B-B14F-4D97-AF65-F5344CB8AC3E}">
        <p14:creationId xmlns:p14="http://schemas.microsoft.com/office/powerpoint/2010/main" val="2961135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Convocou um dos assessores e recomendou que o prisioneiro recebesse três chicotadas de relho curto na boca.</a:t>
            </a:r>
          </a:p>
          <a:p>
            <a:pPr algn="l"/>
            <a:r>
              <a:rPr lang="pt-BR" sz="3600" b="1" i="0" u="none" strike="noStrike" baseline="0" dirty="0">
                <a:latin typeface="F1"/>
              </a:rPr>
              <a:t>Um guarda de aspecto feroz foi o escolhido.</a:t>
            </a:r>
          </a:p>
          <a:p>
            <a:pPr algn="l"/>
            <a:r>
              <a:rPr lang="pt-BR" sz="3600" b="1" i="0" u="none" strike="noStrike" baseline="0" dirty="0">
                <a:latin typeface="F1"/>
              </a:rPr>
              <a:t>Varro, enquanto açoitado, parecia em oração.</a:t>
            </a:r>
          </a:p>
          <a:p>
            <a:pPr algn="l"/>
            <a:r>
              <a:rPr lang="pt-BR" sz="3600" b="1" i="0" u="none" strike="noStrike" baseline="0" dirty="0">
                <a:latin typeface="F1"/>
              </a:rPr>
              <a:t>O sangue </a:t>
            </a:r>
            <a:r>
              <a:rPr lang="pt-BR" sz="3600" b="1" i="0" u="none" strike="noStrike" baseline="0" dirty="0" err="1">
                <a:latin typeface="F1"/>
              </a:rPr>
              <a:t>borbotava-lhe</a:t>
            </a:r>
            <a:r>
              <a:rPr lang="pt-BR" sz="3600" b="1" i="0" u="none" strike="noStrike" baseline="0" dirty="0">
                <a:latin typeface="F1"/>
              </a:rPr>
              <a:t> dos lábios, escorrendo sobre a túnica humilde, quando um jovem, aproximando-se, ajoelhou-se, junto dele, e exclamou em pranto:</a:t>
            </a:r>
          </a:p>
        </p:txBody>
      </p:sp>
    </p:spTree>
    <p:extLst>
      <p:ext uri="{BB962C8B-B14F-4D97-AF65-F5344CB8AC3E}">
        <p14:creationId xmlns:p14="http://schemas.microsoft.com/office/powerpoint/2010/main" val="3237487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200" b="1" i="0" u="none" strike="noStrike" baseline="0" dirty="0">
                <a:latin typeface="F1"/>
              </a:rPr>
              <a:t>— Pai Corvino, eu sou teu filho! Recolheste-me quando eu vagava na rua, sem ninguém! Deste-me uma profissão e uma vida digna... Não sofrerás sozinho! Estou aqui...</a:t>
            </a:r>
          </a:p>
          <a:p>
            <a:pPr algn="l"/>
            <a:r>
              <a:rPr lang="pt-BR" sz="3200" b="1" dirty="0">
                <a:latin typeface="F1"/>
              </a:rPr>
              <a:t>Todavia, no estupor geral que a cena impunha aos circunstantes, o benfeitor ferido, embora sangrando, inclinou-se para o rapaz e rogou:</a:t>
            </a:r>
          </a:p>
          <a:p>
            <a:pPr algn="l"/>
            <a:r>
              <a:rPr lang="pt-BR" sz="3200" b="1" dirty="0">
                <a:latin typeface="F1"/>
              </a:rPr>
              <a:t>— Crispo, meu filho, não afrontes a autoridade! Por que te rebelas, assim, se ainda não foste chamado?</a:t>
            </a:r>
          </a:p>
          <a:p>
            <a:pPr algn="l"/>
            <a:r>
              <a:rPr lang="pt-BR" sz="3200" b="1" dirty="0">
                <a:latin typeface="F1"/>
              </a:rPr>
              <a:t>— Meu pai — soluçou o jovem, quase menino —, também quero o testemunho! Desejo provar minha fidelidade ao Senhor!...</a:t>
            </a:r>
            <a:endParaRPr lang="en-US" sz="3200" b="1" dirty="0">
              <a:latin typeface="F1"/>
            </a:endParaRPr>
          </a:p>
        </p:txBody>
      </p:sp>
    </p:spTree>
    <p:extLst>
      <p:ext uri="{BB962C8B-B14F-4D97-AF65-F5344CB8AC3E}">
        <p14:creationId xmlns:p14="http://schemas.microsoft.com/office/powerpoint/2010/main" val="13146641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E, voltando-se para o representante de César, declarou:</a:t>
            </a:r>
          </a:p>
          <a:p>
            <a:pPr algn="l"/>
            <a:r>
              <a:rPr lang="pt-BR" sz="3600" b="1" i="0" u="none" strike="noStrike" baseline="0" dirty="0">
                <a:latin typeface="F1"/>
              </a:rPr>
              <a:t>— Eu também sou cristão!</a:t>
            </a:r>
          </a:p>
          <a:p>
            <a:pPr algn="l"/>
            <a:r>
              <a:rPr lang="pt-BR" sz="3600" b="1" i="0" u="none" strike="noStrike" baseline="0" dirty="0">
                <a:latin typeface="F1"/>
              </a:rPr>
              <a:t>Corvino </a:t>
            </a:r>
            <a:r>
              <a:rPr lang="pt-BR" sz="3600" b="1" i="0" u="none" strike="noStrike" baseline="0" dirty="0" err="1">
                <a:latin typeface="F1"/>
              </a:rPr>
              <a:t>acariciou-lhe</a:t>
            </a:r>
            <a:r>
              <a:rPr lang="pt-BR" sz="3600" b="1" i="0" u="none" strike="noStrike" baseline="0" dirty="0">
                <a:latin typeface="F1"/>
              </a:rPr>
              <a:t> os cabelos em desalinho e continuou:</a:t>
            </a:r>
          </a:p>
          <a:p>
            <a:pPr algn="l"/>
            <a:r>
              <a:rPr lang="pt-BR" sz="3600" b="1" i="0" u="none" strike="noStrike" baseline="0" dirty="0">
                <a:latin typeface="F1"/>
              </a:rPr>
              <a:t>— Esqueceste que a maior exemplificação dos seguidores do Evangelho não é a da morte e sim a da vida? Não sabes que Jesus espera de nós a lição do amor e da fé onde respiramos?</a:t>
            </a:r>
            <a:endParaRPr lang="en-US" sz="5400" b="1" dirty="0">
              <a:latin typeface="F1"/>
            </a:endParaRPr>
          </a:p>
        </p:txBody>
      </p:sp>
    </p:spTree>
    <p:extLst>
      <p:ext uri="{BB962C8B-B14F-4D97-AF65-F5344CB8AC3E}">
        <p14:creationId xmlns:p14="http://schemas.microsoft.com/office/powerpoint/2010/main" val="1012000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Meu testemunho no tribunal ou no anfiteatro será dos mais fáceis, mas poderás honrar o nosso Mestre, de maneira mais sacrificial e mais nobre, trabalhando por ele, em benefício dos nossos irmãos em Humanidade e por ele sofrendo, dia a dia... Vai em paz! Não desrespeites o mensageiro do Imperador!...</a:t>
            </a:r>
            <a:endParaRPr lang="en-US" sz="11500" b="1" dirty="0">
              <a:latin typeface="F1"/>
            </a:endParaRPr>
          </a:p>
        </p:txBody>
      </p:sp>
    </p:spTree>
    <p:extLst>
      <p:ext uri="{BB962C8B-B14F-4D97-AF65-F5344CB8AC3E}">
        <p14:creationId xmlns:p14="http://schemas.microsoft.com/office/powerpoint/2010/main" val="3942363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Como se o ambiente estivesse magnetizado por forças intangíveis, o moço, enxugando as lágrimas, saiu sem ser molestado por ninguém.</a:t>
            </a:r>
          </a:p>
          <a:p>
            <a:pPr algn="l"/>
            <a:r>
              <a:rPr lang="pt-BR" sz="3600" b="1" i="0" u="none" strike="noStrike" baseline="0" dirty="0">
                <a:latin typeface="F1"/>
              </a:rPr>
              <a:t>Tornando a si da surpresa que o senhoreara, </a:t>
            </a:r>
            <a:r>
              <a:rPr lang="pt-BR" sz="3600" b="1" i="0" u="none" strike="noStrike" baseline="0" dirty="0" err="1">
                <a:latin typeface="F1"/>
              </a:rPr>
              <a:t>Novaciano</a:t>
            </a:r>
            <a:r>
              <a:rPr lang="pt-BR" sz="3600" b="1" i="0" u="none" strike="noStrike" baseline="0" dirty="0">
                <a:latin typeface="F1"/>
              </a:rPr>
              <a:t> reergueu a voz e considerou:</a:t>
            </a:r>
          </a:p>
          <a:p>
            <a:pPr algn="l"/>
            <a:r>
              <a:rPr lang="pt-BR" sz="3600" b="1" i="0" u="none" strike="noStrike" baseline="0" dirty="0">
                <a:latin typeface="F1"/>
              </a:rPr>
              <a:t>— O legado de Augusto não pode perder tempo. Sacrificai aos deuses e o processo que vos envolve o nome será examinado atenciosamente.</a:t>
            </a:r>
            <a:endParaRPr lang="en-US" sz="28700" b="1" dirty="0">
              <a:latin typeface="F1"/>
            </a:endParaRPr>
          </a:p>
        </p:txBody>
      </p:sp>
    </p:spTree>
    <p:extLst>
      <p:ext uri="{BB962C8B-B14F-4D97-AF65-F5344CB8AC3E}">
        <p14:creationId xmlns:p14="http://schemas.microsoft.com/office/powerpoint/2010/main" val="684981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 Não posso! — insistiu Corvino, sem afetação — sou adepto do Cristianismo e nessa condição desejo morrer.</a:t>
            </a:r>
          </a:p>
          <a:p>
            <a:pPr algn="l"/>
            <a:r>
              <a:rPr lang="pt-BR" sz="4000" b="1" i="0" u="none" strike="noStrike" baseline="0" dirty="0">
                <a:latin typeface="F1"/>
              </a:rPr>
              <a:t>— Morrereis então! — gritou </a:t>
            </a:r>
            <a:r>
              <a:rPr lang="pt-BR" sz="4000" b="1" i="0" u="none" strike="noStrike" baseline="0" dirty="0" err="1">
                <a:latin typeface="F1"/>
              </a:rPr>
              <a:t>Álcio</a:t>
            </a:r>
            <a:r>
              <a:rPr lang="pt-BR" sz="4000" b="1" i="0" u="none" strike="noStrike" baseline="0" dirty="0">
                <a:latin typeface="F1"/>
              </a:rPr>
              <a:t>, indignado. E assinou a sentença, indicando o campo próximo em que o prisioneiro seria decapitado no dia seguinte, ao amanhecer.</a:t>
            </a:r>
          </a:p>
          <a:p>
            <a:pPr algn="l"/>
            <a:r>
              <a:rPr lang="pt-BR" sz="4000" b="1" i="0" u="none" strike="noStrike" baseline="0" dirty="0">
                <a:latin typeface="F1"/>
              </a:rPr>
              <a:t>Varro escutou-a, sem modificar-se.</a:t>
            </a:r>
            <a:endParaRPr lang="en-US" sz="85700" b="1" dirty="0">
              <a:latin typeface="F1"/>
            </a:endParaRPr>
          </a:p>
        </p:txBody>
      </p:sp>
    </p:spTree>
    <p:extLst>
      <p:ext uri="{BB962C8B-B14F-4D97-AF65-F5344CB8AC3E}">
        <p14:creationId xmlns:p14="http://schemas.microsoft.com/office/powerpoint/2010/main" val="425965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Quinto Varro orava com a destra suspensa sobre duas crianças paralíticas, quando notou a presença da mulher amada, que ele, de pronto, identificou.</a:t>
            </a:r>
          </a:p>
          <a:p>
            <a:pPr algn="l"/>
            <a:r>
              <a:rPr lang="pt-BR" sz="4400" b="1" i="0" u="none" strike="noStrike" baseline="0" dirty="0">
                <a:latin typeface="F1"/>
              </a:rPr>
              <a:t>Irreprimível amargura </a:t>
            </a:r>
            <a:r>
              <a:rPr lang="pt-BR" sz="4400" b="1" i="0" u="none" strike="noStrike" baseline="0" dirty="0" err="1">
                <a:latin typeface="F1"/>
              </a:rPr>
              <a:t>envolveu-lhe</a:t>
            </a:r>
            <a:r>
              <a:rPr lang="pt-BR" sz="4400" b="1" i="0" u="none" strike="noStrike" baseline="0" dirty="0">
                <a:latin typeface="F1"/>
              </a:rPr>
              <a:t> o coração.</a:t>
            </a:r>
          </a:p>
          <a:p>
            <a:pPr algn="l"/>
            <a:r>
              <a:rPr lang="pt-BR" sz="4400" b="1" i="0" u="none" strike="noStrike" baseline="0" dirty="0">
                <a:latin typeface="F1"/>
              </a:rPr>
              <a:t>Cíntia era apenas uma sombra.</a:t>
            </a:r>
            <a:endParaRPr lang="en-US" sz="71400" b="1" dirty="0"/>
          </a:p>
        </p:txBody>
      </p:sp>
    </p:spTree>
    <p:extLst>
      <p:ext uri="{BB962C8B-B14F-4D97-AF65-F5344CB8AC3E}">
        <p14:creationId xmlns:p14="http://schemas.microsoft.com/office/powerpoint/2010/main" val="204506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a:latin typeface="F1"/>
              </a:rPr>
              <a:t>A fé e a tranquilidade imperturbáveis </a:t>
            </a:r>
            <a:r>
              <a:rPr lang="pt-BR" sz="3600" b="1" i="0" u="none" strike="noStrike" baseline="0" dirty="0" err="1">
                <a:latin typeface="F1"/>
              </a:rPr>
              <a:t>fulgiam-lhe</a:t>
            </a:r>
            <a:r>
              <a:rPr lang="pt-BR" sz="3600" b="1" i="0" u="none" strike="noStrike" baseline="0" dirty="0">
                <a:latin typeface="F1"/>
              </a:rPr>
              <a:t> no semblante.</a:t>
            </a:r>
          </a:p>
          <a:p>
            <a:pPr algn="l"/>
            <a:r>
              <a:rPr lang="pt-BR" sz="3600" b="1" i="0" u="none" strike="noStrike" baseline="0" dirty="0">
                <a:latin typeface="F1"/>
              </a:rPr>
              <a:t>Na assembléia, contudo, reinava amplo mal-estar.</a:t>
            </a:r>
          </a:p>
          <a:p>
            <a:pPr algn="l"/>
            <a:r>
              <a:rPr lang="pt-BR" sz="3600" b="1" i="0" u="none" strike="noStrike" baseline="0" dirty="0" err="1">
                <a:latin typeface="F1"/>
              </a:rPr>
              <a:t>Opílio</a:t>
            </a:r>
            <a:r>
              <a:rPr lang="pt-BR" sz="3600" b="1" i="0" u="none" strike="noStrike" baseline="0" dirty="0">
                <a:latin typeface="F1"/>
              </a:rPr>
              <a:t> e </a:t>
            </a:r>
            <a:r>
              <a:rPr lang="pt-BR" sz="3600" b="1" i="0" u="none" strike="noStrike" baseline="0" dirty="0" err="1">
                <a:latin typeface="F1"/>
              </a:rPr>
              <a:t>Galba</a:t>
            </a:r>
            <a:r>
              <a:rPr lang="pt-BR" sz="3600" b="1" i="0" u="none" strike="noStrike" baseline="0" dirty="0">
                <a:latin typeface="F1"/>
              </a:rPr>
              <a:t> abraçaram o legado com visíveis sinais de satisfação. </a:t>
            </a:r>
          </a:p>
          <a:p>
            <a:pPr algn="l"/>
            <a:r>
              <a:rPr lang="pt-BR" sz="3600" b="1" i="0" u="none" strike="noStrike" baseline="0" dirty="0" err="1">
                <a:latin typeface="F1"/>
              </a:rPr>
              <a:t>Taciano</a:t>
            </a:r>
            <a:r>
              <a:rPr lang="pt-BR" sz="3600" b="1" i="0" u="none" strike="noStrike" baseline="0" dirty="0">
                <a:latin typeface="F1"/>
              </a:rPr>
              <a:t>, porém, sentia-se inexplicavelmente angustiado, lutando consigo mesmo para sobrepor-se a qualquer ato de simpatia. As conversações que mantivera com o enfermeiro em outro tempo afloravam-lhe à memória.</a:t>
            </a:r>
            <a:endParaRPr lang="en-US" sz="213200" b="1" dirty="0">
              <a:latin typeface="F1"/>
            </a:endParaRPr>
          </a:p>
        </p:txBody>
      </p:sp>
    </p:spTree>
    <p:extLst>
      <p:ext uri="{BB962C8B-B14F-4D97-AF65-F5344CB8AC3E}">
        <p14:creationId xmlns:p14="http://schemas.microsoft.com/office/powerpoint/2010/main" val="40754270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Aquele homem ultrajado e abatido </a:t>
            </a:r>
            <a:r>
              <a:rPr lang="pt-BR" sz="4000" b="1" i="0" u="none" strike="noStrike" baseline="0" dirty="0" err="1">
                <a:latin typeface="F1"/>
              </a:rPr>
              <a:t>impunha-se-lhe</a:t>
            </a:r>
            <a:r>
              <a:rPr lang="pt-BR" sz="4000" b="1" i="0" u="none" strike="noStrike" baseline="0" dirty="0">
                <a:latin typeface="F1"/>
              </a:rPr>
              <a:t> à admiração, ainda mesmo contra a sua própria vontade. Tudo faria para não pensar, mas a grandeza moral dele confundia-o e o chamava à reflexão. Instintivamente, inclinava-se a defendê-lo, contudo, não seria lícito conceder a si mesmo tal aventura. Corvino poderia ser um gigante de heroísmo, mas era cristão, e ele, </a:t>
            </a:r>
            <a:r>
              <a:rPr lang="pt-BR" sz="4000" b="1" i="0" u="none" strike="noStrike" baseline="0" dirty="0" err="1">
                <a:latin typeface="F1"/>
              </a:rPr>
              <a:t>Taciano</a:t>
            </a:r>
            <a:r>
              <a:rPr lang="pt-BR" sz="4000" b="1" i="0" u="none" strike="noStrike" baseline="0" dirty="0">
                <a:latin typeface="F1"/>
              </a:rPr>
              <a:t>, detestava os nazarenos.</a:t>
            </a:r>
            <a:endParaRPr lang="en-US" sz="400000" b="1" dirty="0">
              <a:latin typeface="F1"/>
            </a:endParaRPr>
          </a:p>
        </p:txBody>
      </p:sp>
    </p:spTree>
    <p:extLst>
      <p:ext uri="{BB962C8B-B14F-4D97-AF65-F5344CB8AC3E}">
        <p14:creationId xmlns:p14="http://schemas.microsoft.com/office/powerpoint/2010/main" val="3077463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Afastou-se alguns passos, a fim de apreciar soberba estátua de Têmis que jazia no recinto, mas alguém correu ao encontro do condenado, que voltava à prisão, resignadamente.</a:t>
            </a:r>
          </a:p>
          <a:p>
            <a:pPr algn="l"/>
            <a:r>
              <a:rPr lang="pt-BR" sz="3600" b="1" i="0" u="none" strike="noStrike" baseline="0" dirty="0">
                <a:latin typeface="F1"/>
              </a:rPr>
              <a:t>Esse alguém era o velho Flávio </a:t>
            </a:r>
            <a:r>
              <a:rPr lang="pt-BR" sz="3600" b="1" i="0" u="none" strike="noStrike" baseline="0" dirty="0" err="1">
                <a:latin typeface="F1"/>
              </a:rPr>
              <a:t>Súbrio</a:t>
            </a:r>
            <a:r>
              <a:rPr lang="pt-BR" sz="3600" b="1" i="0" u="none" strike="noStrike" baseline="0" dirty="0">
                <a:latin typeface="F1"/>
              </a:rPr>
              <a:t>, que se abeirou do religioso e disse-lhe em voz baixa:</a:t>
            </a:r>
          </a:p>
          <a:p>
            <a:pPr algn="l"/>
            <a:r>
              <a:rPr lang="pt-BR" sz="3600" b="1" i="0" u="none" strike="noStrike" baseline="0" dirty="0">
                <a:latin typeface="F1"/>
              </a:rPr>
              <a:t>— Reconheço-te agora, não alimento qualquer dúvida... Vinte anos não me fariam olvidar-te!...</a:t>
            </a:r>
            <a:endParaRPr lang="en-US" sz="400000" b="1" dirty="0">
              <a:latin typeface="F1"/>
            </a:endParaRPr>
          </a:p>
        </p:txBody>
      </p:sp>
    </p:spTree>
    <p:extLst>
      <p:ext uri="{BB962C8B-B14F-4D97-AF65-F5344CB8AC3E}">
        <p14:creationId xmlns:p14="http://schemas.microsoft.com/office/powerpoint/2010/main" val="926961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Quinto Varro </a:t>
            </a:r>
            <a:r>
              <a:rPr lang="pt-BR" sz="4400" b="1" i="0" u="none" strike="noStrike" baseline="0" dirty="0" err="1">
                <a:latin typeface="F1"/>
              </a:rPr>
              <a:t>lançou-lhe</a:t>
            </a:r>
            <a:r>
              <a:rPr lang="pt-BR" sz="4400" b="1" i="0" u="none" strike="noStrike" baseline="0" dirty="0">
                <a:latin typeface="F1"/>
              </a:rPr>
              <a:t> dolorido olhar, sem nada responder.</a:t>
            </a:r>
          </a:p>
          <a:p>
            <a:pPr algn="l"/>
            <a:r>
              <a:rPr lang="pt-BR" sz="4400" b="1" i="0" u="none" strike="noStrike" baseline="0" dirty="0">
                <a:latin typeface="F1"/>
              </a:rPr>
              <a:t>O antigo lidador, todavia, recebeu-lhe o silêncio como sendo a confirmação que aguardava e, contendo a custo o pranto que lhe enevoava os olhos, segurou-lhe as mãos que pesadas algemas enlaçavam e acentuou:</a:t>
            </a:r>
            <a:endParaRPr lang="en-US" sz="400000" b="1" dirty="0">
              <a:latin typeface="F1"/>
            </a:endParaRPr>
          </a:p>
        </p:txBody>
      </p:sp>
    </p:spTree>
    <p:extLst>
      <p:ext uri="{BB962C8B-B14F-4D97-AF65-F5344CB8AC3E}">
        <p14:creationId xmlns:p14="http://schemas.microsoft.com/office/powerpoint/2010/main" val="9724089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 Meu amigo, não teria sido mais suave a tua morte no mar? </a:t>
            </a:r>
            <a:r>
              <a:rPr lang="pt-BR" sz="4400" b="1" dirty="0">
                <a:latin typeface="F1"/>
              </a:rPr>
              <a:t>C</a:t>
            </a:r>
            <a:r>
              <a:rPr lang="pt-BR" sz="4400" b="1" i="0" u="none" strike="noStrike" baseline="0" dirty="0">
                <a:latin typeface="F1"/>
              </a:rPr>
              <a:t>omo me pesa haver cooperado para o teu sacrifício! Como lastimo a tua infortunada sorte, observando o fardo de angústia que te verga os ombros!...</a:t>
            </a:r>
          </a:p>
          <a:p>
            <a:pPr algn="l"/>
            <a:r>
              <a:rPr lang="pt-BR" sz="4400" b="1" i="0" u="none" strike="noStrike" baseline="0" dirty="0">
                <a:latin typeface="F1"/>
              </a:rPr>
              <a:t>O interpelado, porém, sorriu, triste, e replicou:</a:t>
            </a:r>
            <a:endParaRPr lang="en-US" sz="400000" b="1" dirty="0">
              <a:latin typeface="F1"/>
            </a:endParaRPr>
          </a:p>
        </p:txBody>
      </p:sp>
    </p:spTree>
    <p:extLst>
      <p:ext uri="{BB962C8B-B14F-4D97-AF65-F5344CB8AC3E}">
        <p14:creationId xmlns:p14="http://schemas.microsoft.com/office/powerpoint/2010/main" val="2696912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 </a:t>
            </a:r>
            <a:r>
              <a:rPr lang="pt-BR" sz="4000" b="1" i="0" u="none" strike="noStrike" baseline="0" dirty="0" err="1">
                <a:latin typeface="F1"/>
              </a:rPr>
              <a:t>Súbrio</a:t>
            </a:r>
            <a:r>
              <a:rPr lang="pt-BR" sz="4000" b="1" i="0" u="none" strike="noStrike" baseline="0" dirty="0">
                <a:latin typeface="F1"/>
              </a:rPr>
              <a:t>, a escravidão a Jesus é a verdadeira liberdade, tanto quanto a morte, em companhia do nosso Divino Mestre, é a ressurreição para a vida imperecível! Só um fardo deveremos temer — o da consciência culpada!...</a:t>
            </a:r>
          </a:p>
          <a:p>
            <a:pPr algn="l"/>
            <a:r>
              <a:rPr lang="pt-BR" sz="4000" b="1" i="0" u="none" strike="noStrike" baseline="0" dirty="0">
                <a:latin typeface="F1"/>
              </a:rPr>
              <a:t>E, reparando-lhe, com surpresa, as lágrimas de sincera compunção, que não chegaram a transbordar, acrescentou:</a:t>
            </a:r>
            <a:endParaRPr lang="en-US" sz="400000" b="1" dirty="0">
              <a:latin typeface="F1"/>
            </a:endParaRPr>
          </a:p>
        </p:txBody>
      </p:sp>
    </p:spTree>
    <p:extLst>
      <p:ext uri="{BB962C8B-B14F-4D97-AF65-F5344CB8AC3E}">
        <p14:creationId xmlns:p14="http://schemas.microsoft.com/office/powerpoint/2010/main" val="10483891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6000" b="1" i="0" u="none" strike="noStrike" baseline="0" dirty="0">
                <a:latin typeface="F1"/>
              </a:rPr>
              <a:t>— Se procuras agora algum meio de acesso à verdade, não deixes para amanhã o teu encontro com o Cristo. Faze alguma coisa por tua salvação e o Senhor fará o resto...</a:t>
            </a:r>
            <a:endParaRPr lang="en-US" sz="400000" b="1" dirty="0">
              <a:latin typeface="F1"/>
            </a:endParaRPr>
          </a:p>
        </p:txBody>
      </p:sp>
    </p:spTree>
    <p:extLst>
      <p:ext uri="{BB962C8B-B14F-4D97-AF65-F5344CB8AC3E}">
        <p14:creationId xmlns:p14="http://schemas.microsoft.com/office/powerpoint/2010/main" val="435703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Nesse instante, porém, o chefe de vigilância, acreditando que </a:t>
            </a:r>
            <a:r>
              <a:rPr lang="pt-BR" sz="4000" b="1" i="0" u="none" strike="noStrike" baseline="0" dirty="0" err="1">
                <a:latin typeface="F1"/>
              </a:rPr>
              <a:t>Súbrio</a:t>
            </a:r>
            <a:r>
              <a:rPr lang="pt-BR" sz="4000" b="1" i="0" u="none" strike="noStrike" baseline="0" dirty="0">
                <a:latin typeface="F1"/>
              </a:rPr>
              <a:t> insultava o prisioneiro, abeirou-se de ambos e vociferou, sarcástico:</a:t>
            </a:r>
          </a:p>
          <a:p>
            <a:pPr algn="l"/>
            <a:r>
              <a:rPr lang="pt-BR" sz="4000" b="1" i="0" u="none" strike="noStrike" baseline="0" dirty="0">
                <a:latin typeface="F1"/>
              </a:rPr>
              <a:t>— Nobre romano, deixa comigo este feiticeiro! Prepará-lo-ei a bastonadas para o espetáculo de amanhã...</a:t>
            </a:r>
          </a:p>
          <a:p>
            <a:pPr algn="l"/>
            <a:r>
              <a:rPr lang="pt-BR" sz="4000" b="1" i="0" u="none" strike="noStrike" baseline="0" dirty="0">
                <a:latin typeface="F1"/>
              </a:rPr>
              <a:t>E antes que </a:t>
            </a:r>
            <a:r>
              <a:rPr lang="pt-BR" sz="4000" b="1" i="0" u="none" strike="noStrike" baseline="0" dirty="0" err="1">
                <a:latin typeface="F1"/>
              </a:rPr>
              <a:t>Súbrio</a:t>
            </a:r>
            <a:r>
              <a:rPr lang="pt-BR" sz="4000" b="1" i="0" u="none" strike="noStrike" baseline="0" dirty="0">
                <a:latin typeface="F1"/>
              </a:rPr>
              <a:t>, estupefato, pudesse mover-se, Varro foi arrastado, de novo, para o cárcere.</a:t>
            </a:r>
            <a:endParaRPr lang="en-US" sz="400000" b="1" dirty="0">
              <a:latin typeface="F1"/>
            </a:endParaRPr>
          </a:p>
        </p:txBody>
      </p:sp>
    </p:spTree>
    <p:extLst>
      <p:ext uri="{BB962C8B-B14F-4D97-AF65-F5344CB8AC3E}">
        <p14:creationId xmlns:p14="http://schemas.microsoft.com/office/powerpoint/2010/main" val="4542717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Desde esse momento, porém, o velho guerreiro em disponibilidade pareceu tomado de incompreensível perturbação.</a:t>
            </a:r>
          </a:p>
          <a:p>
            <a:pPr algn="l"/>
            <a:r>
              <a:rPr lang="pt-BR" sz="4000" b="1" i="0" u="none" strike="noStrike" baseline="0" dirty="0">
                <a:latin typeface="F1"/>
              </a:rPr>
              <a:t>Desligou-se dos amigos íntimos, dirigiu-se apressadamente à herdade, retirou de antigo cofre todas as peças de ouro que possuía e voltou ao centro da cidade, procurando os companheiros do irmão Corvino.</a:t>
            </a:r>
            <a:endParaRPr lang="en-US" sz="400000" b="1" dirty="0">
              <a:latin typeface="F1"/>
            </a:endParaRPr>
          </a:p>
        </p:txBody>
      </p:sp>
    </p:spTree>
    <p:extLst>
      <p:ext uri="{BB962C8B-B14F-4D97-AF65-F5344CB8AC3E}">
        <p14:creationId xmlns:p14="http://schemas.microsoft.com/office/powerpoint/2010/main" val="8601820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Nos arredores da igreja, num telheiro abandonado, encontrou Ênio </a:t>
            </a:r>
            <a:r>
              <a:rPr lang="pt-BR" sz="4400" b="1" i="0" u="none" strike="noStrike" baseline="0" dirty="0" err="1">
                <a:latin typeface="F1"/>
              </a:rPr>
              <a:t>Pudens</a:t>
            </a:r>
            <a:r>
              <a:rPr lang="pt-BR" sz="4400" b="1" i="0" u="none" strike="noStrike" baseline="0" dirty="0">
                <a:latin typeface="F1"/>
              </a:rPr>
              <a:t>, por indicação de algumas mulheres piedosas.</a:t>
            </a:r>
          </a:p>
          <a:p>
            <a:pPr algn="l"/>
            <a:r>
              <a:rPr lang="pt-BR" sz="4400" b="1" i="0" u="none" strike="noStrike" baseline="0" dirty="0">
                <a:latin typeface="F1"/>
              </a:rPr>
              <a:t>Deu-se a conhecer ao clérigo respeitável e entregou-lhe, para a igreja de São João, todo o dinheiro que pudera amealhar, durante anos, rogando-lhe abençoar as suas novas resoluções.</a:t>
            </a:r>
            <a:endParaRPr lang="en-US" sz="400000" b="1" dirty="0">
              <a:latin typeface="F1"/>
            </a:endParaRPr>
          </a:p>
        </p:txBody>
      </p:sp>
    </p:spTree>
    <p:extLst>
      <p:ext uri="{BB962C8B-B14F-4D97-AF65-F5344CB8AC3E}">
        <p14:creationId xmlns:p14="http://schemas.microsoft.com/office/powerpoint/2010/main" val="2625216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200" b="1" i="0" u="none" strike="noStrike" baseline="0" dirty="0">
                <a:latin typeface="F1"/>
              </a:rPr>
              <a:t>O corpo descarnado, as rugas numerosas, a cabeleira quase branca e os lábios torcidos desfiguravam-na desapiedadamente.</a:t>
            </a:r>
          </a:p>
          <a:p>
            <a:pPr algn="l"/>
            <a:r>
              <a:rPr lang="pt-BR" sz="3200" b="1" i="0" u="none" strike="noStrike" baseline="0" dirty="0">
                <a:latin typeface="F1"/>
              </a:rPr>
              <a:t>Fixou-o, a princípio, com indiferença, mas observando-o sozinho, tão logo se haviam retirado as visitas, </a:t>
            </a:r>
            <a:r>
              <a:rPr lang="pt-BR" sz="3200" b="1" i="0" u="none" strike="noStrike" baseline="0" dirty="0" err="1">
                <a:latin typeface="F1"/>
              </a:rPr>
              <a:t>iluminou-se-lhe</a:t>
            </a:r>
            <a:r>
              <a:rPr lang="pt-BR" sz="3200" b="1" i="0" u="none" strike="noStrike" baseline="0" dirty="0">
                <a:latin typeface="F1"/>
              </a:rPr>
              <a:t> a expressão de fé e confiança.</a:t>
            </a:r>
          </a:p>
          <a:p>
            <a:pPr algn="l"/>
            <a:r>
              <a:rPr lang="pt-BR" sz="3200" b="1" i="0" u="none" strike="noStrike" baseline="0" dirty="0">
                <a:latin typeface="F1"/>
              </a:rPr>
              <a:t>Acercou-se, respeitosamente, do apóstolo e rogou, humilde:</a:t>
            </a:r>
          </a:p>
          <a:p>
            <a:pPr algn="l"/>
            <a:r>
              <a:rPr lang="pt-BR" sz="3200" b="1" i="0" u="none" strike="noStrike" baseline="0" dirty="0">
                <a:latin typeface="F1"/>
              </a:rPr>
              <a:t>- Pai Corvino, há muito tempo ouço referências ao vosso trabalho. Sois um intérprete de Jesus! Valei-me, por piedade! Sinto-me doente, cansada de tudo...</a:t>
            </a:r>
            <a:endParaRPr lang="en-US" sz="148100" b="1" dirty="0"/>
          </a:p>
        </p:txBody>
      </p:sp>
    </p:spTree>
    <p:extLst>
      <p:ext uri="{BB962C8B-B14F-4D97-AF65-F5344CB8AC3E}">
        <p14:creationId xmlns:p14="http://schemas.microsoft.com/office/powerpoint/2010/main" val="33455315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Ênio, comovido, orou em companhia dele, deprecando a assistência celestial e confortando-o com generosas palavras de bondade, compreensão e fé.</a:t>
            </a:r>
          </a:p>
          <a:p>
            <a:pPr algn="l"/>
            <a:r>
              <a:rPr lang="pt-BR" sz="4400" b="1" i="0" u="none" strike="noStrike" baseline="0" dirty="0">
                <a:latin typeface="F1"/>
              </a:rPr>
              <a:t>Apesar de semelhante socorro, o velho soldado parecia diferente, abstraído, dementado...</a:t>
            </a:r>
            <a:endParaRPr lang="en-US" sz="400000" b="1" dirty="0">
              <a:latin typeface="F1"/>
            </a:endParaRPr>
          </a:p>
        </p:txBody>
      </p:sp>
    </p:spTree>
    <p:extLst>
      <p:ext uri="{BB962C8B-B14F-4D97-AF65-F5344CB8AC3E}">
        <p14:creationId xmlns:p14="http://schemas.microsoft.com/office/powerpoint/2010/main" val="19731786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Em vão, </a:t>
            </a:r>
            <a:r>
              <a:rPr lang="pt-BR" sz="4400" b="1" i="0" u="none" strike="noStrike" baseline="0" dirty="0" err="1">
                <a:latin typeface="F1"/>
              </a:rPr>
              <a:t>Opílio</a:t>
            </a:r>
            <a:r>
              <a:rPr lang="pt-BR" sz="4400" b="1" i="0" u="none" strike="noStrike" baseline="0" dirty="0">
                <a:latin typeface="F1"/>
              </a:rPr>
              <a:t> procurou-o em casa, debalde </a:t>
            </a:r>
            <a:r>
              <a:rPr lang="pt-BR" sz="4400" b="1" i="0" u="none" strike="noStrike" baseline="0" dirty="0" err="1">
                <a:latin typeface="F1"/>
              </a:rPr>
              <a:t>Taciano</a:t>
            </a:r>
            <a:r>
              <a:rPr lang="pt-BR" sz="4400" b="1" i="0" u="none" strike="noStrike" baseline="0" dirty="0">
                <a:latin typeface="F1"/>
              </a:rPr>
              <a:t> </a:t>
            </a:r>
            <a:r>
              <a:rPr lang="pt-BR" sz="4400" b="1" i="0" u="none" strike="noStrike" baseline="0" dirty="0" err="1">
                <a:latin typeface="F1"/>
              </a:rPr>
              <a:t>buscou-lhe</a:t>
            </a:r>
            <a:r>
              <a:rPr lang="pt-BR" sz="4400" b="1" i="0" u="none" strike="noStrike" baseline="0" dirty="0">
                <a:latin typeface="F1"/>
              </a:rPr>
              <a:t> a companhia.</a:t>
            </a:r>
          </a:p>
          <a:p>
            <a:pPr algn="l"/>
            <a:r>
              <a:rPr lang="pt-BR" sz="4400" b="1" i="0" u="none" strike="noStrike" baseline="0" dirty="0" err="1">
                <a:latin typeface="F1"/>
              </a:rPr>
              <a:t>Súbrio</a:t>
            </a:r>
            <a:r>
              <a:rPr lang="pt-BR" sz="4400" b="1" i="0" u="none" strike="noStrike" baseline="0" dirty="0">
                <a:latin typeface="F1"/>
              </a:rPr>
              <a:t> retirara-se para o campo, mantendo-se em meditação, a reconsiderar os caminhos percorridos.</a:t>
            </a:r>
          </a:p>
          <a:p>
            <a:pPr algn="l"/>
            <a:r>
              <a:rPr lang="pt-BR" sz="4400" b="1" i="0" u="none" strike="noStrike" baseline="0" dirty="0">
                <a:latin typeface="F1"/>
              </a:rPr>
              <a:t>Tornou ao ambiente doméstico, nas primeiras horas da madrugada, mas não conseguiu acalmar-se.</a:t>
            </a:r>
            <a:endParaRPr lang="en-US" sz="400000" b="1" dirty="0">
              <a:latin typeface="F1"/>
            </a:endParaRPr>
          </a:p>
        </p:txBody>
      </p:sp>
    </p:spTree>
    <p:extLst>
      <p:ext uri="{BB962C8B-B14F-4D97-AF65-F5344CB8AC3E}">
        <p14:creationId xmlns:p14="http://schemas.microsoft.com/office/powerpoint/2010/main" val="28746669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6000" b="1" i="0" u="none" strike="noStrike" baseline="0" dirty="0">
                <a:latin typeface="F1"/>
              </a:rPr>
              <a:t>Quando </a:t>
            </a:r>
            <a:r>
              <a:rPr lang="pt-BR" sz="6000" b="1" i="0" u="none" strike="noStrike" baseline="0" dirty="0" err="1">
                <a:latin typeface="F1"/>
              </a:rPr>
              <a:t>Vetúrio</a:t>
            </a:r>
            <a:r>
              <a:rPr lang="pt-BR" sz="6000" b="1" i="0" u="none" strike="noStrike" baseline="0" dirty="0">
                <a:latin typeface="F1"/>
              </a:rPr>
              <a:t> veio acordá-lo, para seguirem juntos, no rumo do campo da execução, já havia seguido para o local, onde </a:t>
            </a:r>
            <a:r>
              <a:rPr lang="pt-BR" sz="6000" b="1" i="0" u="none" strike="noStrike" baseline="0" dirty="0" err="1">
                <a:latin typeface="F1"/>
              </a:rPr>
              <a:t>Galba</a:t>
            </a:r>
            <a:r>
              <a:rPr lang="pt-BR" sz="6000" b="1" i="0" u="none" strike="noStrike" baseline="0" dirty="0">
                <a:latin typeface="F1"/>
              </a:rPr>
              <a:t> e o pai a ele se reuniram.</a:t>
            </a:r>
            <a:endParaRPr lang="en-US" sz="400000" b="1" dirty="0">
              <a:latin typeface="F1"/>
            </a:endParaRPr>
          </a:p>
        </p:txBody>
      </p:sp>
    </p:spTree>
    <p:extLst>
      <p:ext uri="{BB962C8B-B14F-4D97-AF65-F5344CB8AC3E}">
        <p14:creationId xmlns:p14="http://schemas.microsoft.com/office/powerpoint/2010/main" val="9959367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5400" b="1" i="0" u="none" strike="noStrike" baseline="0" dirty="0" err="1">
                <a:latin typeface="F1"/>
              </a:rPr>
              <a:t>Taciano</a:t>
            </a:r>
            <a:r>
              <a:rPr lang="pt-BR" sz="5400" b="1" i="0" u="none" strike="noStrike" baseline="0" dirty="0">
                <a:latin typeface="F1"/>
              </a:rPr>
              <a:t> absteve-se. Alegou súbita indisposição orgânica, a fim de subtrair-se ao espetáculo. Não desejava enfrentar a presença de Corvino, cuja serenidade o molestava.</a:t>
            </a:r>
            <a:endParaRPr lang="en-US" sz="400000" b="1" dirty="0">
              <a:latin typeface="F1"/>
            </a:endParaRPr>
          </a:p>
        </p:txBody>
      </p:sp>
    </p:spTree>
    <p:extLst>
      <p:ext uri="{BB962C8B-B14F-4D97-AF65-F5344CB8AC3E}">
        <p14:creationId xmlns:p14="http://schemas.microsoft.com/office/powerpoint/2010/main" val="4587498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Não obstante a hora matutina, vasta multidão se aglomerava na praça livre, não faltando grande número de personalidades eminentes, inclusive </a:t>
            </a:r>
            <a:r>
              <a:rPr lang="pt-BR" sz="4800" b="1" i="0" u="none" strike="noStrike" baseline="0" dirty="0" err="1">
                <a:latin typeface="F1"/>
              </a:rPr>
              <a:t>Novaciano</a:t>
            </a:r>
            <a:r>
              <a:rPr lang="pt-BR" sz="4800" b="1" i="0" u="none" strike="noStrike" baseline="0" dirty="0">
                <a:latin typeface="F1"/>
              </a:rPr>
              <a:t>, que se sentira fortemente impressionado com a resistência moral do prisioneiro.</a:t>
            </a:r>
            <a:endParaRPr lang="en-US" sz="400000" b="1" dirty="0">
              <a:latin typeface="F1"/>
            </a:endParaRPr>
          </a:p>
        </p:txBody>
      </p:sp>
    </p:spTree>
    <p:extLst>
      <p:ext uri="{BB962C8B-B14F-4D97-AF65-F5344CB8AC3E}">
        <p14:creationId xmlns:p14="http://schemas.microsoft.com/office/powerpoint/2010/main" val="21318363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Atendidas as formalidades, então vigentes, o representante de Maximino ordenou ao carrasco se aproximasse.</a:t>
            </a:r>
          </a:p>
          <a:p>
            <a:pPr algn="l"/>
            <a:r>
              <a:rPr lang="pt-BR" sz="4000" b="1" i="0" u="none" strike="noStrike" baseline="0" dirty="0">
                <a:latin typeface="F1"/>
              </a:rPr>
              <a:t>O irmão Corvino, evidenciando indescritível ansiedade no olhar percuciente e límpido, fitava o grupo de </a:t>
            </a:r>
            <a:r>
              <a:rPr lang="pt-BR" sz="4000" b="1" i="0" u="none" strike="noStrike" baseline="0" dirty="0" err="1">
                <a:latin typeface="F1"/>
              </a:rPr>
              <a:t>Opílio</a:t>
            </a:r>
            <a:r>
              <a:rPr lang="pt-BR" sz="4000" b="1" i="0" u="none" strike="noStrike" baseline="0" dirty="0">
                <a:latin typeface="F1"/>
              </a:rPr>
              <a:t>, à procura de alguém que não aparecia... </a:t>
            </a:r>
          </a:p>
          <a:p>
            <a:pPr algn="l"/>
            <a:r>
              <a:rPr lang="pt-BR" sz="4000" b="1" i="0" u="none" strike="noStrike" baseline="0" dirty="0">
                <a:latin typeface="F1"/>
              </a:rPr>
              <a:t>Pesados momentos transcorreram.</a:t>
            </a:r>
            <a:endParaRPr lang="en-US" sz="400000" b="1" dirty="0">
              <a:latin typeface="F1"/>
            </a:endParaRPr>
          </a:p>
        </p:txBody>
      </p:sp>
    </p:spTree>
    <p:extLst>
      <p:ext uri="{BB962C8B-B14F-4D97-AF65-F5344CB8AC3E}">
        <p14:creationId xmlns:p14="http://schemas.microsoft.com/office/powerpoint/2010/main" val="18402763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A Natureza, como que indiferente aos crimes e aos infortúnios dos homens, engalanava-se de luz.</a:t>
            </a:r>
          </a:p>
          <a:p>
            <a:pPr algn="l"/>
            <a:r>
              <a:rPr lang="pt-BR" sz="4400" b="1" i="0" u="none" strike="noStrike" baseline="0" dirty="0">
                <a:latin typeface="F1"/>
              </a:rPr>
              <a:t>O Sol coroava a paisagem com raios de ouro, enquanto o vento cantava, em sopros frescos, carreando para longe a fragrância das ramarias em flor. </a:t>
            </a:r>
            <a:endParaRPr lang="en-US" sz="400000" b="1" dirty="0">
              <a:latin typeface="F1"/>
            </a:endParaRPr>
          </a:p>
        </p:txBody>
      </p:sp>
    </p:spTree>
    <p:extLst>
      <p:ext uri="{BB962C8B-B14F-4D97-AF65-F5344CB8AC3E}">
        <p14:creationId xmlns:p14="http://schemas.microsoft.com/office/powerpoint/2010/main" val="22819058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Entristecido, de vez que não conseguira surpreender </a:t>
            </a:r>
            <a:r>
              <a:rPr lang="pt-BR" sz="4400" b="1" i="0" u="none" strike="noStrike" baseline="0" dirty="0" err="1">
                <a:latin typeface="F1"/>
              </a:rPr>
              <a:t>Taciano</a:t>
            </a:r>
            <a:r>
              <a:rPr lang="pt-BR" sz="4400" b="1" i="0" u="none" strike="noStrike" baseline="0" dirty="0">
                <a:latin typeface="F1"/>
              </a:rPr>
              <a:t> na assembléia popular que o rodeava, Quinto Varro passou à oração silenciosa.</a:t>
            </a:r>
          </a:p>
          <a:p>
            <a:pPr algn="l"/>
            <a:r>
              <a:rPr lang="pt-BR" sz="4400" b="1" i="0" u="none" strike="noStrike" baseline="0" dirty="0">
                <a:latin typeface="F1"/>
              </a:rPr>
              <a:t>Espiritualmente distanciado do ensurdecedor vozerio, observou que vultos luminosos o acariciavam...</a:t>
            </a:r>
            <a:endParaRPr lang="en-US" sz="400000" b="1" dirty="0">
              <a:latin typeface="F1"/>
            </a:endParaRPr>
          </a:p>
        </p:txBody>
      </p:sp>
    </p:spTree>
    <p:extLst>
      <p:ext uri="{BB962C8B-B14F-4D97-AF65-F5344CB8AC3E}">
        <p14:creationId xmlns:p14="http://schemas.microsoft.com/office/powerpoint/2010/main" val="15691011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a:latin typeface="F1"/>
              </a:rPr>
              <a:t>Lembrou-se, insistentemente, do venerando Corvino e sentiu-se consolado com a perspectiva de igualmente morrer na reafirmação de sua fé... Procurava aguçar os sentidos para penetrar com segurança no mundo invisível, quando escutou os gritos </a:t>
            </a:r>
            <a:r>
              <a:rPr lang="pt-BR" sz="4800" b="1" i="0" u="none" strike="noStrike" baseline="0" dirty="0" err="1">
                <a:latin typeface="F1"/>
              </a:rPr>
              <a:t>estentóricos</a:t>
            </a:r>
            <a:r>
              <a:rPr lang="pt-BR" sz="4800" b="1" i="0" u="none" strike="noStrike" baseline="0" dirty="0">
                <a:latin typeface="F1"/>
              </a:rPr>
              <a:t> de alguém, junto dele.</a:t>
            </a:r>
            <a:endParaRPr lang="en-US" sz="400000" b="1" dirty="0">
              <a:latin typeface="F1"/>
            </a:endParaRPr>
          </a:p>
        </p:txBody>
      </p:sp>
    </p:spTree>
    <p:extLst>
      <p:ext uri="{BB962C8B-B14F-4D97-AF65-F5344CB8AC3E}">
        <p14:creationId xmlns:p14="http://schemas.microsoft.com/office/powerpoint/2010/main" val="38580927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Era Flávio </a:t>
            </a:r>
            <a:r>
              <a:rPr lang="pt-BR" sz="4000" b="1" i="0" u="none" strike="noStrike" baseline="0" dirty="0" err="1">
                <a:latin typeface="F1"/>
              </a:rPr>
              <a:t>Súbrio</a:t>
            </a:r>
            <a:r>
              <a:rPr lang="pt-BR" sz="4000" b="1" i="0" u="none" strike="noStrike" baseline="0" dirty="0">
                <a:latin typeface="F1"/>
              </a:rPr>
              <a:t> que bradava, possesso:</a:t>
            </a:r>
          </a:p>
          <a:p>
            <a:pPr algn="l"/>
            <a:r>
              <a:rPr lang="pt-BR" sz="4000" b="1" i="0" u="none" strike="noStrike" baseline="0" dirty="0">
                <a:latin typeface="F1"/>
              </a:rPr>
              <a:t>— Eu também sou cristão! Abaixo os deuses de pedra! Viva Jesus! Viva Jesus! Prendam-me! Prendam-me com razão! Sou um assassino que se transforma! Já matei muitos! Matem-me agora também!... Infelizes romanos, porque converterdes a honra dos antepassados num rio de sangue! Somos todos celerados sem remissão! Quero, por isso, a nova lei!...</a:t>
            </a:r>
            <a:endParaRPr lang="en-US" sz="400000" b="1" dirty="0">
              <a:latin typeface="F1"/>
            </a:endParaRPr>
          </a:p>
        </p:txBody>
      </p:sp>
    </p:spTree>
    <p:extLst>
      <p:ext uri="{BB962C8B-B14F-4D97-AF65-F5344CB8AC3E}">
        <p14:creationId xmlns:p14="http://schemas.microsoft.com/office/powerpoint/2010/main" val="333431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E, provavelmente porque reparasse a perplexidade do benfeitor, acrescentou, precipitada:</a:t>
            </a:r>
          </a:p>
          <a:p>
            <a:pPr algn="l"/>
            <a:r>
              <a:rPr lang="pt-BR" sz="3600" b="1" i="0" u="none" strike="noStrike" baseline="0" dirty="0">
                <a:latin typeface="F1"/>
              </a:rPr>
              <a:t>— Não me conheceis? Sou a segunda esposa de </a:t>
            </a:r>
            <a:r>
              <a:rPr lang="pt-BR" sz="3600" b="1" i="0" u="none" strike="noStrike" baseline="0" dirty="0" err="1">
                <a:latin typeface="F1"/>
              </a:rPr>
              <a:t>Opílio</a:t>
            </a:r>
            <a:r>
              <a:rPr lang="pt-BR" sz="3600" b="1" i="0" u="none" strike="noStrike" baseline="0" dirty="0">
                <a:latin typeface="F1"/>
              </a:rPr>
              <a:t> </a:t>
            </a:r>
            <a:r>
              <a:rPr lang="pt-BR" sz="3600" b="1" i="0" u="none" strike="noStrike" baseline="0" dirty="0" err="1">
                <a:latin typeface="F1"/>
              </a:rPr>
              <a:t>Vetúrio</a:t>
            </a:r>
            <a:r>
              <a:rPr lang="pt-BR" sz="3600" b="1" i="0" u="none" strike="noStrike" baseline="0" dirty="0">
                <a:latin typeface="F1"/>
              </a:rPr>
              <a:t>, um dos inimigos dos cristãos! A família declara-me dementada... Oh! sim, quem sabe? Que pode fazer uma pobre mulher senão enlouquecer quando se vê plenamente ludibriada pela vida?</a:t>
            </a:r>
            <a:endParaRPr lang="en-US" sz="368400" b="1" dirty="0"/>
          </a:p>
        </p:txBody>
      </p:sp>
    </p:spTree>
    <p:extLst>
      <p:ext uri="{BB962C8B-B14F-4D97-AF65-F5344CB8AC3E}">
        <p14:creationId xmlns:p14="http://schemas.microsoft.com/office/powerpoint/2010/main" val="42821426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Em meio da perplexidade geral, </a:t>
            </a:r>
            <a:r>
              <a:rPr lang="pt-BR" sz="3600" b="1" i="0" u="none" strike="noStrike" baseline="0" dirty="0" err="1">
                <a:latin typeface="F1"/>
              </a:rPr>
              <a:t>Vetúrio</a:t>
            </a:r>
            <a:r>
              <a:rPr lang="pt-BR" sz="3600" b="1" i="0" u="none" strike="noStrike" baseline="0" dirty="0">
                <a:latin typeface="F1"/>
              </a:rPr>
              <a:t> abeirou-se do aristocrático visitante e informou:</a:t>
            </a:r>
          </a:p>
          <a:p>
            <a:pPr algn="l"/>
            <a:r>
              <a:rPr lang="pt-BR" sz="3600" b="1" i="0" u="none" strike="noStrike" baseline="0" dirty="0">
                <a:latin typeface="F1"/>
              </a:rPr>
              <a:t>— Ilustre </a:t>
            </a:r>
            <a:r>
              <a:rPr lang="pt-BR" sz="3600" b="1" i="0" u="none" strike="noStrike" baseline="0" dirty="0" err="1">
                <a:latin typeface="F1"/>
              </a:rPr>
              <a:t>Novaciano</a:t>
            </a:r>
            <a:r>
              <a:rPr lang="pt-BR" sz="3600" b="1" i="0" u="none" strike="noStrike" baseline="0" dirty="0">
                <a:latin typeface="F1"/>
              </a:rPr>
              <a:t>, apresse a execução. Flávio </a:t>
            </a:r>
            <a:r>
              <a:rPr lang="pt-BR" sz="3600" b="1" i="0" u="none" strike="noStrike" baseline="0" dirty="0" err="1">
                <a:latin typeface="F1"/>
              </a:rPr>
              <a:t>Súbrio</a:t>
            </a:r>
            <a:r>
              <a:rPr lang="pt-BR" sz="3600" b="1" i="0" u="none" strike="noStrike" baseline="0" dirty="0">
                <a:latin typeface="F1"/>
              </a:rPr>
              <a:t> é comensal de minha casa, há muitos anos, e acaba de enlouquecer, talvez, em razão da idade avançada. Incumbir-me-ei de afastá-lo, sem qualquer inconveniência.</a:t>
            </a:r>
          </a:p>
          <a:p>
            <a:pPr algn="l"/>
            <a:r>
              <a:rPr lang="pt-BR" sz="3600" b="1" i="0" u="none" strike="noStrike" baseline="0" dirty="0">
                <a:latin typeface="F1"/>
              </a:rPr>
              <a:t>A ordem foi expedida.</a:t>
            </a:r>
          </a:p>
          <a:p>
            <a:pPr algn="l"/>
            <a:r>
              <a:rPr lang="pt-BR" sz="3600" b="1" i="0" u="none" strike="noStrike" baseline="0" dirty="0">
                <a:latin typeface="F1"/>
              </a:rPr>
              <a:t>O condenado ajoelhou-se.</a:t>
            </a:r>
            <a:endParaRPr lang="en-US" sz="400000" b="1" dirty="0">
              <a:latin typeface="F1"/>
            </a:endParaRPr>
          </a:p>
        </p:txBody>
      </p:sp>
    </p:spTree>
    <p:extLst>
      <p:ext uri="{BB962C8B-B14F-4D97-AF65-F5344CB8AC3E}">
        <p14:creationId xmlns:p14="http://schemas.microsoft.com/office/powerpoint/2010/main" val="33910298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Artêmio Cimbro, que ninguém ousava incomodar, em virtude das suas prerrogativas, aproximou-se dele, valorosamente, e cobriu-lhe o rosto com pequena toalha de linho tenuíssimo, a fim de que a cena brutal lhe não ferisse a visão.</a:t>
            </a:r>
            <a:endParaRPr lang="en-US" sz="400000" b="1" dirty="0">
              <a:latin typeface="F1"/>
            </a:endParaRPr>
          </a:p>
        </p:txBody>
      </p:sp>
    </p:spTree>
    <p:extLst>
      <p:ext uri="{BB962C8B-B14F-4D97-AF65-F5344CB8AC3E}">
        <p14:creationId xmlns:p14="http://schemas.microsoft.com/office/powerpoint/2010/main" val="41530938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Glabro Hércules, antigo gladiador do anfiteatro, agora convertido em verdugo, ergueu o gládio, com mãos trêmulas, descendo o instrumento sobre o pescoço da vítima. Todavia, poderes invisíveis atuavam para que o gume da espada não atingisse o lugar visado. Havendo desferido o terceiro golpe, recebeu do legado de César a determinação de sustar o serviço.</a:t>
            </a:r>
            <a:endParaRPr lang="en-US" sz="400000" b="1" dirty="0">
              <a:latin typeface="F1"/>
            </a:endParaRPr>
          </a:p>
        </p:txBody>
      </p:sp>
    </p:spTree>
    <p:extLst>
      <p:ext uri="{BB962C8B-B14F-4D97-AF65-F5344CB8AC3E}">
        <p14:creationId xmlns:p14="http://schemas.microsoft.com/office/powerpoint/2010/main" val="11636969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Existia uma lei, proibindo o quarto golpe em qualquer decapitação.</a:t>
            </a:r>
          </a:p>
          <a:p>
            <a:pPr algn="l"/>
            <a:r>
              <a:rPr lang="pt-BR" sz="4800" b="1" i="0" u="none" strike="noStrike" baseline="0" dirty="0">
                <a:latin typeface="F1"/>
              </a:rPr>
              <a:t>Quinto Varro, banhado em sangue, foi, por isso, transferido para o calabouço, onde, agora, lhe assistia o direito de morrer lentamente.</a:t>
            </a:r>
            <a:endParaRPr lang="en-US" sz="400000" b="1" dirty="0">
              <a:latin typeface="F1"/>
            </a:endParaRPr>
          </a:p>
        </p:txBody>
      </p:sp>
    </p:spTree>
    <p:extLst>
      <p:ext uri="{BB962C8B-B14F-4D97-AF65-F5344CB8AC3E}">
        <p14:creationId xmlns:p14="http://schemas.microsoft.com/office/powerpoint/2010/main" val="38177534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err="1">
                <a:latin typeface="F1"/>
              </a:rPr>
              <a:t>Vetúrio</a:t>
            </a:r>
            <a:r>
              <a:rPr lang="pt-BR" sz="4400" b="1" i="0" u="none" strike="noStrike" baseline="0" dirty="0">
                <a:latin typeface="F1"/>
              </a:rPr>
              <a:t> acompanhou as mínimas particularidades do quadro terrível, sem alterar-se, e quando voltou a procurar por Flávio </a:t>
            </a:r>
            <a:r>
              <a:rPr lang="pt-BR" sz="4400" b="1" i="0" u="none" strike="noStrike" baseline="0" dirty="0" err="1">
                <a:latin typeface="F1"/>
              </a:rPr>
              <a:t>Súbrio</a:t>
            </a:r>
            <a:r>
              <a:rPr lang="pt-BR" sz="4400" b="1" i="0" u="none" strike="noStrike" baseline="0" dirty="0">
                <a:latin typeface="F1"/>
              </a:rPr>
              <a:t>, que se distanciara para não ver a horrenda exibição, não mais o encontrou.</a:t>
            </a:r>
          </a:p>
          <a:p>
            <a:pPr algn="l"/>
            <a:r>
              <a:rPr lang="pt-BR" sz="4400" b="1" i="0" u="none" strike="noStrike" baseline="0" dirty="0">
                <a:latin typeface="F1"/>
              </a:rPr>
              <a:t>O cliente de </a:t>
            </a:r>
            <a:r>
              <a:rPr lang="pt-BR" sz="4400" b="1" i="0" u="none" strike="noStrike" baseline="0" dirty="0" err="1">
                <a:latin typeface="F1"/>
              </a:rPr>
              <a:t>Opílio</a:t>
            </a:r>
            <a:r>
              <a:rPr lang="pt-BR" sz="4400" b="1" i="0" u="none" strike="noStrike" baseline="0" dirty="0">
                <a:latin typeface="F1"/>
              </a:rPr>
              <a:t> tomara um carro e voltara, rápido, para casa.</a:t>
            </a:r>
            <a:endParaRPr lang="en-US" sz="400000" b="1" dirty="0">
              <a:latin typeface="F1"/>
            </a:endParaRPr>
          </a:p>
        </p:txBody>
      </p:sp>
    </p:spTree>
    <p:extLst>
      <p:ext uri="{BB962C8B-B14F-4D97-AF65-F5344CB8AC3E}">
        <p14:creationId xmlns:p14="http://schemas.microsoft.com/office/powerpoint/2010/main" val="3102097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Profundamente transtornado, quase irreconhecível, convocou </a:t>
            </a:r>
            <a:r>
              <a:rPr lang="pt-BR" sz="4000" b="1" i="0" u="none" strike="noStrike" baseline="0" dirty="0" err="1">
                <a:latin typeface="F1"/>
              </a:rPr>
              <a:t>Taciano</a:t>
            </a:r>
            <a:r>
              <a:rPr lang="pt-BR" sz="4000" b="1" i="0" u="none" strike="noStrike" baseline="0" dirty="0">
                <a:latin typeface="F1"/>
              </a:rPr>
              <a:t> a entendimento particular e passou a </a:t>
            </a:r>
            <a:r>
              <a:rPr lang="pt-BR" sz="4000" b="1" i="0" u="none" strike="noStrike" baseline="0" dirty="0" err="1">
                <a:latin typeface="F1"/>
              </a:rPr>
              <a:t>narrar-lhe</a:t>
            </a:r>
            <a:r>
              <a:rPr lang="pt-BR" sz="4000" b="1" i="0" u="none" strike="noStrike" baseline="0" dirty="0">
                <a:latin typeface="F1"/>
              </a:rPr>
              <a:t> o passado, sintetizando quanto possível.</a:t>
            </a:r>
          </a:p>
          <a:p>
            <a:pPr algn="l"/>
            <a:r>
              <a:rPr lang="pt-BR" sz="4000" b="1" i="0" u="none" strike="noStrike" baseline="0" dirty="0">
                <a:latin typeface="F1"/>
              </a:rPr>
              <a:t>O moço patrício, boquiaberto e aterrado, ouvia-lhe as reminiscências, quando </a:t>
            </a:r>
            <a:r>
              <a:rPr lang="pt-BR" sz="4000" b="1" i="0" u="none" strike="noStrike" baseline="0" dirty="0" err="1">
                <a:latin typeface="F1"/>
              </a:rPr>
              <a:t>Vetúrio</a:t>
            </a:r>
            <a:r>
              <a:rPr lang="pt-BR" sz="4000" b="1" i="0" u="none" strike="noStrike" baseline="0" dirty="0">
                <a:latin typeface="F1"/>
              </a:rPr>
              <a:t> chegou suarento e aflito, e, adivinhando o que se passava, tentou interrompê-lo.</a:t>
            </a:r>
            <a:endParaRPr lang="en-US" sz="400000" b="1" dirty="0">
              <a:latin typeface="F1"/>
            </a:endParaRPr>
          </a:p>
        </p:txBody>
      </p:sp>
    </p:spTree>
    <p:extLst>
      <p:ext uri="{BB962C8B-B14F-4D97-AF65-F5344CB8AC3E}">
        <p14:creationId xmlns:p14="http://schemas.microsoft.com/office/powerpoint/2010/main" val="35963511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lnSpcReduction="10000"/>
          </a:bodyPr>
          <a:lstStyle/>
          <a:p>
            <a:pPr algn="l"/>
            <a:r>
              <a:rPr lang="pt-BR" sz="4000" b="1" i="0" u="none" strike="noStrike" baseline="0" dirty="0">
                <a:latin typeface="F1"/>
              </a:rPr>
              <a:t>— Flávio </a:t>
            </a:r>
            <a:r>
              <a:rPr lang="pt-BR" sz="4000" b="1" i="0" u="none" strike="noStrike" baseline="0" dirty="0" err="1">
                <a:latin typeface="F1"/>
              </a:rPr>
              <a:t>Súbrio</a:t>
            </a:r>
            <a:r>
              <a:rPr lang="pt-BR" sz="4000" b="1" i="0" u="none" strike="noStrike" baseline="0" dirty="0">
                <a:latin typeface="F1"/>
              </a:rPr>
              <a:t> enlouqueceu! — rugiu irado.</a:t>
            </a:r>
          </a:p>
          <a:p>
            <a:pPr algn="l"/>
            <a:r>
              <a:rPr lang="pt-BR" sz="4000" b="1" i="0" u="none" strike="noStrike" baseline="0" dirty="0">
                <a:latin typeface="F1"/>
              </a:rPr>
              <a:t>— Não, </a:t>
            </a:r>
            <a:r>
              <a:rPr lang="pt-BR" sz="4000" b="1" i="0" u="none" strike="noStrike" baseline="0" dirty="0" err="1">
                <a:latin typeface="F1"/>
              </a:rPr>
              <a:t>Taciano</a:t>
            </a:r>
            <a:r>
              <a:rPr lang="pt-BR" sz="4000" b="1" i="0" u="none" strike="noStrike" baseline="0" dirty="0">
                <a:latin typeface="F1"/>
              </a:rPr>
              <a:t>, não! — protestou ele, em voz firme — meu juízo não está desequilibrado! Minha saúde nunca foi tão robusta quanto agora! Minha consciência apenas acorda para justiçar a si mesma. Tenho crimes sobre crimes! Não perpetrarei mais esse — o de ocultar-te a realidade. Corre ao campo da execução e, se teu pai ainda vive, não lhe prives do teu carinho à última hora! Seguirei contigo, seguirei contigo!</a:t>
            </a:r>
            <a:endParaRPr lang="en-US" sz="400000" b="1" dirty="0">
              <a:latin typeface="F1"/>
            </a:endParaRPr>
          </a:p>
        </p:txBody>
      </p:sp>
    </p:spTree>
    <p:extLst>
      <p:ext uri="{BB962C8B-B14F-4D97-AF65-F5344CB8AC3E}">
        <p14:creationId xmlns:p14="http://schemas.microsoft.com/office/powerpoint/2010/main" val="27284905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err="1">
                <a:latin typeface="F1"/>
              </a:rPr>
              <a:t>Opílio</a:t>
            </a:r>
            <a:r>
              <a:rPr lang="pt-BR" sz="4000" b="1" i="0" u="none" strike="noStrike" baseline="0" dirty="0">
                <a:latin typeface="F1"/>
              </a:rPr>
              <a:t>, desesperado, revelando comprometedor desequilíbrio que, de modo algum, se coadunava com o seu temperamento calculado e cortês, interferiu, gritando:</a:t>
            </a:r>
          </a:p>
          <a:p>
            <a:pPr algn="l"/>
            <a:r>
              <a:rPr lang="pt-BR" sz="4000" b="1" i="0" u="none" strike="noStrike" baseline="0" dirty="0">
                <a:latin typeface="F1"/>
              </a:rPr>
              <a:t>— Cão, recua! Não quebrarás a harmonia de minha casa! Não menosprezes a memória do pai de </a:t>
            </a:r>
            <a:r>
              <a:rPr lang="pt-BR" sz="4000" b="1" i="0" u="none" strike="noStrike" baseline="0" dirty="0" err="1">
                <a:latin typeface="F1"/>
              </a:rPr>
              <a:t>Taciano</a:t>
            </a:r>
            <a:r>
              <a:rPr lang="pt-BR" sz="4000" b="1" i="0" u="none" strike="noStrike" baseline="0" dirty="0">
                <a:latin typeface="F1"/>
              </a:rPr>
              <a:t>, que sempre nos foi extremamente sagrada!...</a:t>
            </a:r>
            <a:endParaRPr lang="en-US" sz="400000" b="1" dirty="0">
              <a:latin typeface="F1"/>
            </a:endParaRPr>
          </a:p>
        </p:txBody>
      </p:sp>
    </p:spTree>
    <p:extLst>
      <p:ext uri="{BB962C8B-B14F-4D97-AF65-F5344CB8AC3E}">
        <p14:creationId xmlns:p14="http://schemas.microsoft.com/office/powerpoint/2010/main" val="19111625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200" b="1" i="0" u="none" strike="noStrike" baseline="0" dirty="0">
                <a:latin typeface="F1"/>
              </a:rPr>
              <a:t>Com as veias intumescidas, denunciando a emotividade que lhe oprimia a alma, </a:t>
            </a:r>
            <a:r>
              <a:rPr lang="pt-BR" sz="3200" b="1" i="0" u="none" strike="noStrike" baseline="0" dirty="0" err="1">
                <a:latin typeface="F1"/>
              </a:rPr>
              <a:t>Súbrio</a:t>
            </a:r>
            <a:r>
              <a:rPr lang="pt-BR" sz="3200" b="1" i="0" u="none" strike="noStrike" baseline="0" dirty="0">
                <a:latin typeface="F1"/>
              </a:rPr>
              <a:t> estampou feroz expressão na fisionomia, dantes fleumática e impenetrável, e retorquiu:</a:t>
            </a:r>
          </a:p>
          <a:p>
            <a:pPr algn="l"/>
            <a:r>
              <a:rPr lang="pt-BR" sz="3200" b="1" i="0" u="none" strike="noStrike" baseline="0" dirty="0">
                <a:latin typeface="F1"/>
              </a:rPr>
              <a:t>— Não é verdade, </a:t>
            </a:r>
            <a:r>
              <a:rPr lang="pt-BR" sz="3200" b="1" i="0" u="none" strike="noStrike" baseline="0" dirty="0" err="1">
                <a:latin typeface="F1"/>
              </a:rPr>
              <a:t>Taciano</a:t>
            </a:r>
            <a:r>
              <a:rPr lang="pt-BR" sz="3200" b="1" i="0" u="none" strike="noStrike" baseline="0" dirty="0">
                <a:latin typeface="F1"/>
              </a:rPr>
              <a:t>! </a:t>
            </a:r>
            <a:r>
              <a:rPr lang="pt-BR" sz="3200" b="1" i="0" u="none" strike="noStrike" baseline="0" dirty="0" err="1">
                <a:latin typeface="F1"/>
              </a:rPr>
              <a:t>Opílio</a:t>
            </a:r>
            <a:r>
              <a:rPr lang="pt-BR" sz="3200" b="1" i="0" u="none" strike="noStrike" baseline="0" dirty="0">
                <a:latin typeface="F1"/>
              </a:rPr>
              <a:t> recomendou-me apunhalar Quinto Varro sobre as águas, mas, por gratidão ao passado, poupei-o, assassinando um apóstolo que o acompanhava e que, certamente, lhe legou o nome. Ainda que eu morra, estou agora mais aliviado, quase feliz. Extravasei o fel que me envenenava o coração, expeli algo de minha própria baixeza... Mas, não percamos tempo, sigamos!</a:t>
            </a:r>
            <a:endParaRPr lang="en-US" sz="400000" b="1" dirty="0">
              <a:latin typeface="F1"/>
            </a:endParaRPr>
          </a:p>
        </p:txBody>
      </p:sp>
    </p:spTree>
    <p:extLst>
      <p:ext uri="{BB962C8B-B14F-4D97-AF65-F5344CB8AC3E}">
        <p14:creationId xmlns:p14="http://schemas.microsoft.com/office/powerpoint/2010/main" val="12062825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err="1">
                <a:latin typeface="F1"/>
              </a:rPr>
              <a:t>Vetúrio</a:t>
            </a:r>
            <a:r>
              <a:rPr lang="pt-BR" sz="3600" b="1" i="0" u="none" strike="noStrike" baseline="0" dirty="0">
                <a:latin typeface="F1"/>
              </a:rPr>
              <a:t>, porém, de imediato, cingiu-lhe a cintura e </a:t>
            </a:r>
            <a:r>
              <a:rPr lang="pt-BR" sz="3600" b="1" i="0" u="none" strike="noStrike" baseline="0" dirty="0" err="1">
                <a:latin typeface="F1"/>
              </a:rPr>
              <a:t>imobilizou-lhe</a:t>
            </a:r>
            <a:r>
              <a:rPr lang="pt-BR" sz="3600" b="1" i="0" u="none" strike="noStrike" baseline="0" dirty="0">
                <a:latin typeface="F1"/>
              </a:rPr>
              <a:t> os braços, chamando os servos, alarmado e lívido.</a:t>
            </a:r>
          </a:p>
          <a:p>
            <a:pPr algn="l"/>
            <a:r>
              <a:rPr lang="pt-BR" sz="3600" b="1" i="0" u="none" strike="noStrike" baseline="0" dirty="0">
                <a:latin typeface="F1"/>
              </a:rPr>
              <a:t>Escravos musculosos, em obediência ao amo, trancafiaram-no em aposento primorosamente mobilado, mas escuro e triste.</a:t>
            </a:r>
          </a:p>
          <a:p>
            <a:pPr algn="l"/>
            <a:r>
              <a:rPr lang="pt-BR" sz="3600" b="1" i="0" u="none" strike="noStrike" baseline="0" dirty="0">
                <a:latin typeface="F1"/>
              </a:rPr>
              <a:t>O lidador do pretérito, não obstante a senectude, mostrava naquela hora a agilidade de um tigre posto a ferros, tentando reagir à altura da agressão.</a:t>
            </a:r>
            <a:endParaRPr lang="en-US" sz="400000" b="1" dirty="0">
              <a:latin typeface="F1"/>
            </a:endParaRPr>
          </a:p>
        </p:txBody>
      </p:sp>
    </p:spTree>
    <p:extLst>
      <p:ext uri="{BB962C8B-B14F-4D97-AF65-F5344CB8AC3E}">
        <p14:creationId xmlns:p14="http://schemas.microsoft.com/office/powerpoint/2010/main" val="287138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Poderá o coração vencer as dores irremediáveis? Como conseguirá uma árvore resistir ao raio que a destrói? Já vistes alguém sustar a corrente de um rio com um simples ramo de parra? Noutro tempo, fui a esposa de um homem que não soube compreender e sou mãe de um filho que me não entende... Estou exausta... Errei, preferindo o inferno do ouro, quando Deus me oferecia o paraíso da paz...</a:t>
            </a:r>
            <a:endParaRPr lang="en-US" sz="400000" b="1" dirty="0"/>
          </a:p>
        </p:txBody>
      </p:sp>
    </p:spTree>
    <p:extLst>
      <p:ext uri="{BB962C8B-B14F-4D97-AF65-F5344CB8AC3E}">
        <p14:creationId xmlns:p14="http://schemas.microsoft.com/office/powerpoint/2010/main" val="3592169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Todavia, antes que </a:t>
            </a:r>
            <a:r>
              <a:rPr lang="pt-BR" sz="4800" b="1" i="0" u="none" strike="noStrike" baseline="0" dirty="0" err="1">
                <a:latin typeface="F1"/>
              </a:rPr>
              <a:t>Opílio</a:t>
            </a:r>
            <a:r>
              <a:rPr lang="pt-BR" sz="4800" b="1" i="0" u="none" strike="noStrike" baseline="0" dirty="0">
                <a:latin typeface="F1"/>
              </a:rPr>
              <a:t> e o esposo de Helena se retirassem, </a:t>
            </a:r>
            <a:r>
              <a:rPr lang="pt-BR" sz="4800" b="1" i="0" u="none" strike="noStrike" baseline="0" dirty="0" err="1">
                <a:latin typeface="F1"/>
              </a:rPr>
              <a:t>Súbrio</a:t>
            </a:r>
            <a:r>
              <a:rPr lang="pt-BR" sz="4800" b="1" i="0" u="none" strike="noStrike" baseline="0" dirty="0">
                <a:latin typeface="F1"/>
              </a:rPr>
              <a:t> calou-se, inexplicavelmente.</a:t>
            </a:r>
          </a:p>
          <a:p>
            <a:pPr algn="l"/>
            <a:r>
              <a:rPr lang="pt-BR" sz="4800" b="1" i="0" u="none" strike="noStrike" baseline="0" dirty="0" err="1">
                <a:latin typeface="F1"/>
              </a:rPr>
              <a:t>Brilhavam-lhe</a:t>
            </a:r>
            <a:r>
              <a:rPr lang="pt-BR" sz="4800" b="1" i="0" u="none" strike="noStrike" baseline="0" dirty="0">
                <a:latin typeface="F1"/>
              </a:rPr>
              <a:t>, agora, os olhos, tomados de estranha lucidez, e, transcorridos alguns instantes, falou, pausadamente:</a:t>
            </a:r>
            <a:endParaRPr lang="en-US" sz="400000" b="1" dirty="0">
              <a:latin typeface="F1"/>
            </a:endParaRPr>
          </a:p>
        </p:txBody>
      </p:sp>
    </p:spTree>
    <p:extLst>
      <p:ext uri="{BB962C8B-B14F-4D97-AF65-F5344CB8AC3E}">
        <p14:creationId xmlns:p14="http://schemas.microsoft.com/office/powerpoint/2010/main" val="17713288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a:latin typeface="F1"/>
              </a:rPr>
              <a:t>— </a:t>
            </a:r>
            <a:r>
              <a:rPr lang="pt-BR" sz="3600" b="1" i="0" u="none" strike="noStrike" baseline="0" dirty="0" err="1">
                <a:latin typeface="F1"/>
              </a:rPr>
              <a:t>Taciano</a:t>
            </a:r>
            <a:r>
              <a:rPr lang="pt-BR" sz="3600" b="1" i="0" u="none" strike="noStrike" baseline="0" dirty="0">
                <a:latin typeface="F1"/>
              </a:rPr>
              <a:t>, minha história é a versão real dos fatos. Algo me diz ao espírito que teu pai ainda não partiu. </a:t>
            </a:r>
            <a:r>
              <a:rPr lang="pt-BR" sz="3600" b="1" i="0" u="none" strike="noStrike" baseline="0" dirty="0" err="1">
                <a:latin typeface="F1"/>
              </a:rPr>
              <a:t>Vetúrio</a:t>
            </a:r>
            <a:r>
              <a:rPr lang="pt-BR" sz="3600" b="1" i="0" u="none" strike="noStrike" baseline="0" dirty="0">
                <a:latin typeface="F1"/>
              </a:rPr>
              <a:t> encarcerou-me, supondo asfixiar a verdade... Naturalmente, acredita que poderá reter-me, quanto </a:t>
            </a:r>
            <a:r>
              <a:rPr lang="pt-BR" sz="3600" b="1" i="0" u="none" strike="noStrike" baseline="0" dirty="0" err="1">
                <a:latin typeface="F1"/>
              </a:rPr>
              <a:t>fêz</a:t>
            </a:r>
            <a:r>
              <a:rPr lang="pt-BR" sz="3600" b="1" i="0" u="none" strike="noStrike" baseline="0" dirty="0">
                <a:latin typeface="F1"/>
              </a:rPr>
              <a:t> com tua desventurada mãe, entretanto, engana a si mesmo, mais uma vez... e já que me sinto impossibilitado de uma confissão, à frente do legado de Augusto, a fim de receber o castigo que mereço, morrerei para que creias em mim! Troco minha vida prejudicial e inútil pelos momentos de consolo que Varro nos merece...</a:t>
            </a:r>
          </a:p>
        </p:txBody>
      </p:sp>
    </p:spTree>
    <p:extLst>
      <p:ext uri="{BB962C8B-B14F-4D97-AF65-F5344CB8AC3E}">
        <p14:creationId xmlns:p14="http://schemas.microsoft.com/office/powerpoint/2010/main" val="28160948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err="1">
                <a:latin typeface="F1"/>
              </a:rPr>
              <a:t>Opílio</a:t>
            </a:r>
            <a:r>
              <a:rPr lang="pt-BR" sz="3600" b="1" i="0" u="none" strike="noStrike" baseline="0" dirty="0">
                <a:latin typeface="F1"/>
              </a:rPr>
              <a:t> desferiu uma risada nervosa, reiterando a convicção de que o companheiro delirava. </a:t>
            </a:r>
          </a:p>
          <a:p>
            <a:pPr algn="l"/>
            <a:r>
              <a:rPr lang="pt-BR" sz="3600" b="1" i="0" u="none" strike="noStrike" baseline="0" dirty="0" err="1">
                <a:latin typeface="F1"/>
              </a:rPr>
              <a:t>Súbrio</a:t>
            </a:r>
            <a:r>
              <a:rPr lang="pt-BR" sz="3600" b="1" i="0" u="none" strike="noStrike" baseline="0" dirty="0">
                <a:latin typeface="F1"/>
              </a:rPr>
              <a:t>, no entanto, continuou calmo, dirigindo-se ao rapaz:</a:t>
            </a:r>
          </a:p>
          <a:p>
            <a:pPr algn="l"/>
            <a:r>
              <a:rPr lang="pt-BR" sz="3600" b="1" i="0" u="none" strike="noStrike" baseline="0" dirty="0">
                <a:latin typeface="F1"/>
              </a:rPr>
              <a:t>— Quando eu tiver punido a mim mesmo, pondera a minha revelação e não vaciles...</a:t>
            </a:r>
          </a:p>
          <a:p>
            <a:pPr algn="l"/>
            <a:r>
              <a:rPr lang="pt-BR" sz="3600" b="1" i="0" u="none" strike="noStrike" baseline="0" dirty="0" err="1">
                <a:latin typeface="F1"/>
              </a:rPr>
              <a:t>Vetúrio</a:t>
            </a:r>
            <a:r>
              <a:rPr lang="pt-BR" sz="3600" b="1" i="0" u="none" strike="noStrike" baseline="0" dirty="0">
                <a:latin typeface="F1"/>
              </a:rPr>
              <a:t>, porém, impediu qualquer novo entendimento. Arrastou o genro para o interior doméstico, convidando-o a preparar-se para a refeição.</a:t>
            </a:r>
            <a:endParaRPr lang="pt-BR" sz="6000" b="1" i="0" u="none" strike="noStrike" baseline="0" dirty="0">
              <a:latin typeface="F1"/>
            </a:endParaRPr>
          </a:p>
        </p:txBody>
      </p:sp>
    </p:spTree>
    <p:extLst>
      <p:ext uri="{BB962C8B-B14F-4D97-AF65-F5344CB8AC3E}">
        <p14:creationId xmlns:p14="http://schemas.microsoft.com/office/powerpoint/2010/main" val="1905361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5400" b="1" i="0" u="none" strike="noStrike" baseline="0" dirty="0">
                <a:latin typeface="F1"/>
              </a:rPr>
              <a:t>No </a:t>
            </a:r>
            <a:r>
              <a:rPr lang="pt-BR" sz="5400" b="1" i="0" u="none" strike="noStrike" baseline="0" dirty="0" err="1">
                <a:latin typeface="F1"/>
              </a:rPr>
              <a:t>triclínio</a:t>
            </a:r>
            <a:r>
              <a:rPr lang="pt-BR" sz="5400" b="1" i="0" u="none" strike="noStrike" baseline="0" dirty="0">
                <a:latin typeface="F1"/>
              </a:rPr>
              <a:t>, buscou dissipar a tristeza do filho adotivo, ensaiando conversação alegre e calmante, e, findo o repasto, passaram a breve repouso em amplo terraço, ambos procurando distração e refazimento.</a:t>
            </a:r>
            <a:endParaRPr lang="pt-BR" sz="19900" b="1" i="0" u="none" strike="noStrike" baseline="0" dirty="0">
              <a:latin typeface="F1"/>
            </a:endParaRPr>
          </a:p>
        </p:txBody>
      </p:sp>
    </p:spTree>
    <p:extLst>
      <p:ext uri="{BB962C8B-B14F-4D97-AF65-F5344CB8AC3E}">
        <p14:creationId xmlns:p14="http://schemas.microsoft.com/office/powerpoint/2010/main" val="36716436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Quando o filho de Cíntia parecia mais animado, eis que surge </a:t>
            </a:r>
            <a:r>
              <a:rPr lang="pt-BR" sz="4400" b="1" i="0" u="none" strike="noStrike" baseline="0" dirty="0" err="1">
                <a:latin typeface="F1"/>
              </a:rPr>
              <a:t>Epípodo</a:t>
            </a:r>
            <a:r>
              <a:rPr lang="pt-BR" sz="4400" b="1" i="0" u="none" strike="noStrike" baseline="0" dirty="0">
                <a:latin typeface="F1"/>
              </a:rPr>
              <a:t>, muito pálido, anunciando que o velho </a:t>
            </a:r>
            <a:r>
              <a:rPr lang="pt-BR" sz="4400" b="1" i="0" u="none" strike="noStrike" baseline="0" dirty="0" err="1">
                <a:latin typeface="F1"/>
              </a:rPr>
              <a:t>Súbrio</a:t>
            </a:r>
            <a:r>
              <a:rPr lang="pt-BR" sz="4400" b="1" i="0" u="none" strike="noStrike" baseline="0" dirty="0">
                <a:latin typeface="F1"/>
              </a:rPr>
              <a:t> se dependurara na grade mais alta da câmara-prisão.</a:t>
            </a:r>
          </a:p>
          <a:p>
            <a:pPr algn="l"/>
            <a:r>
              <a:rPr lang="pt-BR" sz="4400" b="1" i="0" u="none" strike="noStrike" baseline="0" dirty="0">
                <a:latin typeface="F1"/>
              </a:rPr>
              <a:t>Enteado e padrasto entreolharam-se, apavorados.</a:t>
            </a:r>
            <a:endParaRPr lang="pt-BR" sz="71400" b="1" i="0" u="none" strike="noStrike" baseline="0" dirty="0">
              <a:latin typeface="F1"/>
            </a:endParaRPr>
          </a:p>
        </p:txBody>
      </p:sp>
    </p:spTree>
    <p:extLst>
      <p:ext uri="{BB962C8B-B14F-4D97-AF65-F5344CB8AC3E}">
        <p14:creationId xmlns:p14="http://schemas.microsoft.com/office/powerpoint/2010/main" val="33501986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800" b="1" i="0" u="none" strike="noStrike" baseline="0" dirty="0">
                <a:latin typeface="F1"/>
              </a:rPr>
              <a:t>Correram, instintivamente, ao quarto sombrio c encontraram o corpo do velho amigo a pender, inerte, de grossas vigas de madeira.</a:t>
            </a:r>
          </a:p>
          <a:p>
            <a:pPr algn="l"/>
            <a:r>
              <a:rPr lang="pt-BR" sz="4800" b="1" i="0" u="none" strike="noStrike" baseline="0" dirty="0">
                <a:latin typeface="F1"/>
              </a:rPr>
              <a:t>O antigo soldado cumprira a palavra, suicidando-se.</a:t>
            </a:r>
          </a:p>
        </p:txBody>
      </p:sp>
    </p:spTree>
    <p:extLst>
      <p:ext uri="{BB962C8B-B14F-4D97-AF65-F5344CB8AC3E}">
        <p14:creationId xmlns:p14="http://schemas.microsoft.com/office/powerpoint/2010/main" val="23010821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3108762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5261</Words>
  <Application>Microsoft Office PowerPoint</Application>
  <PresentationFormat>Widescreen</PresentationFormat>
  <Paragraphs>205</Paragraphs>
  <Slides>96</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96</vt:i4>
      </vt:variant>
    </vt:vector>
  </HeadingPairs>
  <TitlesOfParts>
    <vt:vector size="104" baseType="lpstr">
      <vt:lpstr>Arial</vt:lpstr>
      <vt:lpstr>Calibri</vt:lpstr>
      <vt:lpstr>Calibri Light</vt:lpstr>
      <vt:lpstr>Century</vt:lpstr>
      <vt:lpstr>F0</vt:lpstr>
      <vt:lpstr>F1</vt:lpstr>
      <vt:lpstr>Tahoma</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Alírio de Cerqueira</dc:creator>
  <cp:lastModifiedBy>Alirio Cerqueira Filho</cp:lastModifiedBy>
  <cp:revision>9</cp:revision>
  <dcterms:created xsi:type="dcterms:W3CDTF">2024-08-13T16:00:09Z</dcterms:created>
  <dcterms:modified xsi:type="dcterms:W3CDTF">2024-09-09T01:01:18Z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B49B86E3327744FEA8EBFA2DEA0C8163_11</vt:lpwstr>
  </property>
  <property fmtid="{D5CDD505-2E9C-101B-9397-08002B2CF9AE}" pid="3" name="KSOProductBuildVer">
    <vt:lpwstr>1033-12.2.0.13472</vt:lpwstr>
  </property>
</Properties>
</file>