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728" r:id="rId4"/>
    <p:sldId id="259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36" r:id="rId13"/>
    <p:sldId id="737" r:id="rId14"/>
    <p:sldId id="738" r:id="rId15"/>
    <p:sldId id="739" r:id="rId16"/>
    <p:sldId id="740" r:id="rId17"/>
    <p:sldId id="741" r:id="rId18"/>
    <p:sldId id="742" r:id="rId19"/>
    <p:sldId id="743" r:id="rId20"/>
    <p:sldId id="744" r:id="rId21"/>
    <p:sldId id="745" r:id="rId22"/>
    <p:sldId id="746" r:id="rId23"/>
    <p:sldId id="747" r:id="rId24"/>
    <p:sldId id="748" r:id="rId25"/>
    <p:sldId id="749" r:id="rId26"/>
    <p:sldId id="750" r:id="rId27"/>
    <p:sldId id="751" r:id="rId28"/>
    <p:sldId id="752" r:id="rId29"/>
    <p:sldId id="753" r:id="rId30"/>
    <p:sldId id="754" r:id="rId31"/>
    <p:sldId id="755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767" r:id="rId44"/>
    <p:sldId id="768" r:id="rId45"/>
    <p:sldId id="769" r:id="rId46"/>
    <p:sldId id="770" r:id="rId47"/>
    <p:sldId id="771" r:id="rId48"/>
    <p:sldId id="772" r:id="rId49"/>
    <p:sldId id="773" r:id="rId50"/>
    <p:sldId id="774" r:id="rId51"/>
    <p:sldId id="775" r:id="rId52"/>
    <p:sldId id="776" r:id="rId53"/>
    <p:sldId id="777" r:id="rId54"/>
    <p:sldId id="778" r:id="rId55"/>
    <p:sldId id="779" r:id="rId56"/>
    <p:sldId id="780" r:id="rId57"/>
    <p:sldId id="781" r:id="rId58"/>
    <p:sldId id="782" r:id="rId59"/>
    <p:sldId id="783" r:id="rId60"/>
    <p:sldId id="784" r:id="rId61"/>
    <p:sldId id="785" r:id="rId62"/>
    <p:sldId id="786" r:id="rId63"/>
    <p:sldId id="787" r:id="rId64"/>
    <p:sldId id="788" r:id="rId65"/>
    <p:sldId id="789" r:id="rId66"/>
    <p:sldId id="790" r:id="rId67"/>
    <p:sldId id="791" r:id="rId68"/>
    <p:sldId id="792" r:id="rId69"/>
    <p:sldId id="793" r:id="rId70"/>
    <p:sldId id="794" r:id="rId71"/>
    <p:sldId id="795" r:id="rId72"/>
    <p:sldId id="796" r:id="rId73"/>
    <p:sldId id="797" r:id="rId74"/>
    <p:sldId id="798" r:id="rId75"/>
    <p:sldId id="799" r:id="rId76"/>
    <p:sldId id="800" r:id="rId77"/>
    <p:sldId id="801" r:id="rId78"/>
    <p:sldId id="802" r:id="rId79"/>
    <p:sldId id="803" r:id="rId80"/>
    <p:sldId id="804" r:id="rId81"/>
    <p:sldId id="805" r:id="rId82"/>
    <p:sldId id="806" r:id="rId83"/>
    <p:sldId id="807" r:id="rId84"/>
    <p:sldId id="808" r:id="rId85"/>
    <p:sldId id="809" r:id="rId86"/>
    <p:sldId id="810" r:id="rId87"/>
    <p:sldId id="811" r:id="rId88"/>
    <p:sldId id="812" r:id="rId89"/>
    <p:sldId id="814" r:id="rId90"/>
    <p:sldId id="813" r:id="rId91"/>
    <p:sldId id="815" r:id="rId92"/>
    <p:sldId id="816" r:id="rId93"/>
    <p:sldId id="817" r:id="rId94"/>
    <p:sldId id="818" r:id="rId95"/>
    <p:sldId id="819" r:id="rId96"/>
    <p:sldId id="820" r:id="rId97"/>
    <p:sldId id="821" r:id="rId98"/>
    <p:sldId id="822" r:id="rId99"/>
    <p:sldId id="823" r:id="rId100"/>
    <p:sldId id="824" r:id="rId101"/>
    <p:sldId id="825" r:id="rId102"/>
    <p:sldId id="826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417820" y="4082415"/>
            <a:ext cx="1271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en-US" sz="4800" dirty="0">
                <a:solidFill>
                  <a:srgbClr val="00454C"/>
                </a:solidFill>
                <a:latin typeface="Century" panose="02040604050505020304" charset="0"/>
                <a:cs typeface="Century" panose="02040604050505020304" charset="0"/>
              </a:rPr>
              <a:t>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Mas um homem antigo, velho associado de </a:t>
            </a:r>
            <a:r>
              <a:rPr lang="pt-BR" sz="3600" b="1" i="0" u="none" strike="noStrike" baseline="0" dirty="0" err="1">
                <a:latin typeface="F1"/>
              </a:rPr>
              <a:t>Opílio</a:t>
            </a:r>
            <a:r>
              <a:rPr lang="pt-BR" sz="3600" b="1" i="0" u="none" strike="noStrike" baseline="0" dirty="0">
                <a:latin typeface="F1"/>
              </a:rPr>
              <a:t> desde a mocidade, asseverava, entre os íntimos que a senhora se fizera cristã.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Esse homem era o mesmo Flávio </a:t>
            </a:r>
            <a:r>
              <a:rPr lang="pt-BR" sz="3600" b="1" i="0" u="none" strike="noStrike" baseline="0" dirty="0" err="1">
                <a:latin typeface="F1"/>
              </a:rPr>
              <a:t>Súbrio</a:t>
            </a:r>
            <a:r>
              <a:rPr lang="pt-BR" sz="3600" b="1" i="0" u="none" strike="noStrike" baseline="0" dirty="0">
                <a:latin typeface="F1"/>
              </a:rPr>
              <a:t>, o velho soldado coxo, renovado também nas concepções da vida.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6489747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400" b="1" i="0" u="none" strike="noStrike" baseline="0" dirty="0">
                <a:latin typeface="F1"/>
              </a:rPr>
              <a:t>Escravas de confiança, orientadas por Helena, aflita, iam e vinham na azáfama do socorro. </a:t>
            </a:r>
            <a:r>
              <a:rPr lang="pt-BR" sz="4400" b="1" i="0" u="none" strike="noStrike" baseline="0" dirty="0" err="1">
                <a:latin typeface="F1"/>
              </a:rPr>
              <a:t>Taciano</a:t>
            </a:r>
            <a:r>
              <a:rPr lang="pt-BR" sz="4400" b="1" i="0" u="none" strike="noStrike" baseline="0" dirty="0">
                <a:latin typeface="F1"/>
              </a:rPr>
              <a:t> esqueceu as visitas e colocou-se ao lado da enferma, acabrunhado e abatido.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1007067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Duas horas de expectativa correram pesadas e tristes.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Depois de muitas massagens e de vários excitantes nas narinas, a senhora acordou, mas, para espanto de todos, desferia estranhas gargalhadas. 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Cíntia Júlia estava louca...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A família </a:t>
            </a:r>
            <a:r>
              <a:rPr lang="pt-BR" sz="3200" b="1" i="0" u="none" strike="noStrike" baseline="0" dirty="0" err="1">
                <a:latin typeface="F1"/>
              </a:rPr>
              <a:t>Vetúrio</a:t>
            </a:r>
            <a:r>
              <a:rPr lang="pt-BR" sz="3200" b="1" i="0" u="none" strike="noStrike" baseline="0" dirty="0">
                <a:latin typeface="F1"/>
              </a:rPr>
              <a:t>, desde então, cobriu-se de provas inquietantes.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25339969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A0C6E0-F60A-45D7-AA66-FF4226FB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28" y="630315"/>
            <a:ext cx="9241908" cy="57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 err="1">
                <a:latin typeface="F1"/>
              </a:rPr>
              <a:t>Súbrio</a:t>
            </a:r>
            <a:r>
              <a:rPr lang="pt-BR" sz="4000" b="1" i="0" u="none" strike="noStrike" baseline="0" dirty="0">
                <a:latin typeface="F1"/>
              </a:rPr>
              <a:t> recebera em Roma inestimáveis benefícios da coletividade evangélica e alterara os princípios que lhe norteavam o destino. 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Do ateísmo e do sarcasmo passara à crença e à meditação.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12029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Não era um adepto do Cristo, na verdadeira acepção da palavra, entretanto, fazia leituras edificantes, respeitava a memória de Jesus, dava esmolas e evitava o crime que, em outro tempo, constituía para ele trivialidade sem importância.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71068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Por algumas vezes, comparecera às pregações das catacumbas e modificara-se. Conseguira reter na consciência a bênção do remorso e reconsiderara o caminho percorrido...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2462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Todavia, de todos os dramas escuros que lhe povoavam o espírito, o assassínio de Corvino era talvez o que mais lhe dilacerava o coração.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Em muitas ocasiões, perguntara, sem resposta a si mesmo, que teria sido feito de Quinto Varro... Onde teria desembarcado? Conseguira sobreviver? Nunca mais obtivera dele a menor notícia.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366278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Jamais esquecera a expressão de calma dos olhos de Corvino, quando lhe apunhalara o tórax envelhecido. Supôs que o apóstolo gritasse revoltado, entretanto, em se descobrindo, angustiado, o ancião levou a destra ao peito opresso, sem o mais leve gemido de reação.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59505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Aliás, ao sair, notou que ele orava... Aquele quadro nunca mais se lhe apagou da memória. Perseguia-o em todos os lugares. Se procurava mergulhar-se em taças fascinantes ou se buscava outros ares e companhias, com o intuito de fugir de si mesmo, lá se achava, no fundo da mente, a figura indelével do velho pregador, retribuindo-lhe a punhalada com a oração.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11617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Atormentado pela própria consciência, não tolerara o suplício que infligira a si mesmo, e enlouquecera.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Nas provações da demência, fora socorrido por um grupo de cristãos, cujas preces lhe haviam balsamizado o espírito sofredor. Desde então, modificara o modo de ser, não obstante conservar encerrados consigo os seus inquietantes segredos, confiando-se aos braços renovadores do tempo.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62416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Quando </a:t>
            </a:r>
            <a:r>
              <a:rPr lang="pt-BR" sz="3200" b="1" i="0" u="none" strike="noStrike" baseline="0" dirty="0" err="1">
                <a:latin typeface="F1"/>
              </a:rPr>
              <a:t>Opílio</a:t>
            </a:r>
            <a:r>
              <a:rPr lang="pt-BR" sz="3200" b="1" i="0" u="none" strike="noStrike" baseline="0" dirty="0">
                <a:latin typeface="F1"/>
              </a:rPr>
              <a:t> o convidou a transferir-se para a Gália, não hesitou.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Sabia que o missionário morto pertencera à coletividade lionesa e propunha-se algo fazer pela organização que ele tanto amara. Conhecia as hostilidades de </a:t>
            </a:r>
            <a:r>
              <a:rPr lang="pt-BR" sz="3200" b="1" i="0" u="none" strike="noStrike" baseline="0" dirty="0" err="1">
                <a:latin typeface="F1"/>
              </a:rPr>
              <a:t>Vetúrio</a:t>
            </a:r>
            <a:r>
              <a:rPr lang="pt-BR" sz="3200" b="1" i="0" u="none" strike="noStrike" baseline="0" dirty="0">
                <a:latin typeface="F1"/>
              </a:rPr>
              <a:t> contra o Evangelho, no entanto, não lhe faltariam recursos para ajudar, anônimo, à família espiritual que o irmão Corvino legara aos companheiros.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66376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Sempre ligado à casa de </a:t>
            </a:r>
            <a:r>
              <a:rPr lang="pt-BR" sz="4000" b="1" i="0" u="none" strike="noStrike" baseline="0" dirty="0" err="1">
                <a:latin typeface="F1"/>
              </a:rPr>
              <a:t>Vetúrio</a:t>
            </a:r>
            <a:r>
              <a:rPr lang="pt-BR" sz="4000" b="1" i="0" u="none" strike="noStrike" baseline="0" dirty="0">
                <a:latin typeface="F1"/>
              </a:rPr>
              <a:t>, fora informado por uma escrava de confiança que Cíntia, enferma, se dispusera a receber o auxílio cristão, nos aposentos que lhe eram particulares e, restabelecida, alterara espiritualmente os próprios rumos.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18070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7" y="1336301"/>
            <a:ext cx="10614212" cy="38341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4400" b="1" dirty="0">
                <a:solidFill>
                  <a:srgbClr val="002060"/>
                </a:solidFill>
                <a:latin typeface="Tahoma" panose="020B0604030504040204" pitchFamily="34" charset="0"/>
              </a:rPr>
              <a:t>AS VIRTUDES E OS VÍCIOS DOS PERSONAGENS DOS ROMANCES DE EMMANUEL</a:t>
            </a:r>
          </a:p>
          <a:p>
            <a:pPr marL="0" indent="0" algn="just">
              <a:buNone/>
            </a:pPr>
            <a:r>
              <a:rPr lang="pt-BR" sz="4400" b="1" dirty="0"/>
              <a:t>FEDERAÇÃO ESPÍRITA DO ESTADO DE MATO GROSSO – PROJETO </a:t>
            </a:r>
            <a:r>
              <a:rPr lang="pt-BR" sz="4400" b="1" dirty="0" err="1"/>
              <a:t>ESPIRITIZAR</a:t>
            </a:r>
            <a:endParaRPr lang="pt-BR" sz="4400" b="1" dirty="0"/>
          </a:p>
          <a:p>
            <a:pPr marL="0" indent="0" algn="ctr"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Simpatizara com a nova atitude da matrona, todavia, a esse respeito, nunca pudera ter com ela a mais ligeira entrevista.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Efetivamente, essa informação era verdadeira. Cíntia tomara-se de súbita inclinação para o Cristianismo.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71837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Logo após a temporária separação do filho, fora igualmente atacada pela peste, somente debelada com a interferência de um santo homem que, conduzido ao seu leito, às ocultas, por algumas escravas, lhe impusera as mãos em prece, devolvendo-lhe a paz íntima.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205507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As crises de coração eram frequentes.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Quando a casa se envolvia em silêncio, descia para o jardim, preferindo a meditação a qualquer bulício doméstico. Nessas ocasiões, muitas vezes </a:t>
            </a:r>
            <a:r>
              <a:rPr lang="pt-BR" sz="3600" b="1" i="0" u="none" strike="noStrike" baseline="0" dirty="0" err="1">
                <a:latin typeface="F1"/>
              </a:rPr>
              <a:t>Opilio</a:t>
            </a:r>
            <a:r>
              <a:rPr lang="pt-BR" sz="3600" b="1" i="0" u="none" strike="noStrike" baseline="0" dirty="0">
                <a:latin typeface="F1"/>
              </a:rPr>
              <a:t> a recolheu nos braços, </a:t>
            </a:r>
            <a:r>
              <a:rPr lang="pt-BR" sz="3600" b="1" i="0" u="none" strike="noStrike" baseline="0" dirty="0" err="1">
                <a:latin typeface="F1"/>
              </a:rPr>
              <a:t>enxugando-lhe</a:t>
            </a:r>
            <a:r>
              <a:rPr lang="pt-BR" sz="3600" b="1" i="0" u="none" strike="noStrike" baseline="0" dirty="0">
                <a:latin typeface="F1"/>
              </a:rPr>
              <a:t> as lágrimas abundantes.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79786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Estabeleceu com ela discussões que, gradativamente, se fizeram amargas e rudes e, por fim, considerou prudente afastar-se de Roma, por tempo indeterminado, esperando que a palavra de </a:t>
            </a:r>
            <a:r>
              <a:rPr lang="pt-BR" sz="4000" b="1" i="0" u="none" strike="noStrike" baseline="0" dirty="0" err="1">
                <a:latin typeface="F1"/>
              </a:rPr>
              <a:t>Taciano</a:t>
            </a:r>
            <a:r>
              <a:rPr lang="pt-BR" sz="4000" b="1" i="0" u="none" strike="noStrike" baseline="0" dirty="0">
                <a:latin typeface="F1"/>
              </a:rPr>
              <a:t> a dissuadisse.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8626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Em </a:t>
            </a:r>
            <a:r>
              <a:rPr lang="pt-BR" sz="3200" b="1" i="0" u="none" strike="noStrike" baseline="0" dirty="0" err="1">
                <a:latin typeface="F1"/>
              </a:rPr>
              <a:t>Lião</a:t>
            </a:r>
            <a:r>
              <a:rPr lang="pt-BR" sz="3200" b="1" i="0" u="none" strike="noStrike" baseline="0" dirty="0">
                <a:latin typeface="F1"/>
              </a:rPr>
              <a:t>, o padrasto entendeu-se com o rapaz, que, orgulhoso e inflexível, lhe escutou as confidências, de semblante espantado e sombrio. 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O moço aguardou uma oportunidade favorável ao tipo de conversação que desejava e, na véspera do casamento, valendo-se de ensejo adequado, alegou a necessidade de apresentar à mãezinha alguns novos trabalhos que vinha movimentando e retiraram-se ambos para vinhedo próximo.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02808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Ante o Sol que se afigurava um braseiro perdido no poente afogueado, o jovem recordava, pelo caminho, que aquele era o seu último dia de mocidade sem compromisso. Na manhã imediata, marcharia ao encontro de novo destino.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39716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Sob ramalhudo e anoso carvalho que parecia interessado em proteger a plantação nascente, tomou as mãos maternas e comentou os receios que lhe feriam a alma...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114525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Porventura, teria ela esquecido os votos sagrados do coração? Soubera pelo pai adotivo que vivia agora dominada pelos sortilégios nazarenos... Seria isso verdade? Não podia conformar-se com a idéia de que houvesse alterado a direção da fé. Sabia-a forte, como sempre consagrada aos numes domésticos, sem qualquer traição aos antepassados, e nela confiaria até ao fim.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029657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A genitora </a:t>
            </a:r>
            <a:r>
              <a:rPr lang="pt-BR" sz="4000" b="1" i="0" u="none" strike="noStrike" baseline="0" dirty="0" err="1">
                <a:latin typeface="F1"/>
              </a:rPr>
              <a:t>registrou-lhe</a:t>
            </a:r>
            <a:r>
              <a:rPr lang="pt-BR" sz="4000" b="1" i="0" u="none" strike="noStrike" baseline="0" dirty="0">
                <a:latin typeface="F1"/>
              </a:rPr>
              <a:t> as palavras, de olhos velados pela névoa do pranto que não chegava a cair e, como se guardasse </a:t>
            </a:r>
            <a:r>
              <a:rPr lang="pt-BR" sz="4000" b="1" i="0" u="none" strike="noStrike" baseline="0" dirty="0" err="1">
                <a:latin typeface="F1"/>
              </a:rPr>
              <a:t>nalma</a:t>
            </a:r>
            <a:r>
              <a:rPr lang="pt-BR" sz="4000" b="1" i="0" u="none" strike="noStrike" baseline="0" dirty="0">
                <a:latin typeface="F1"/>
              </a:rPr>
              <a:t> a sombra do crepúsculo que começava a vestir a paisagem, respondeu com amargura: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44458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— Meu filho, amanhã terei cumprido integralmente a minha tarefa de mãe. O teu casamento assinala o fim de minhas responsabilidades nesse sentido. Podemos, pois, conversar, de coração para coração, como dois velhos amigos... De alguns anos para cá, sinto muita sede de renovação espiritual...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09691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A0C6E0-F60A-45D7-AA66-FF4226FB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28" y="630315"/>
            <a:ext cx="9241908" cy="57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22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— Mas porque renovação se o carinho dos deuses jaz sobre a nossa casa? — atalhou o rapaz agastado e apreensivo. — Acaso nos falta qualquer coisa? Não vivemos uns para os outros na doce confiança recíproca que os protetores celestes nos conferiram?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16049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400" b="1" i="0" u="none" strike="noStrike" baseline="0" dirty="0">
                <a:latin typeface="F1"/>
              </a:rPr>
              <a:t>— A fartura de bens materiais nem sempre traz felicidade ao coração — observou a matrona, sorrindo, triste —; a riqueza de </a:t>
            </a:r>
            <a:r>
              <a:rPr lang="pt-BR" sz="4400" b="1" i="0" u="none" strike="noStrike" baseline="0" dirty="0" err="1">
                <a:latin typeface="F1"/>
              </a:rPr>
              <a:t>Vetúrio</a:t>
            </a:r>
            <a:r>
              <a:rPr lang="pt-BR" sz="4400" b="1" i="0" u="none" strike="noStrike" baseline="0" dirty="0">
                <a:latin typeface="F1"/>
              </a:rPr>
              <a:t> pode não ser a minha riqueza...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63374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Pousou no filho os olhos molhados e calmos que o sofrimento íntimo enobrecera e continuou, depois de longa pausa: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— Nossa personalidade, enquanto somos jovens, é semelhante a pedra preciosa por lapidar. Mas o tempo, dia a dia, nos desgasta e transforma, até que um novo entendimento da vida nos faça brilhar o coração. Sinto-me em nova fase.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2731314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És hoje um homem e podes entender... Há muito tempo observo a decadência que nos rodeia. Decadência nos que governam, a expressar-se em desmandos de toda a sorte, e decadência nos governados que fazem da existência uma caça ao prazer... Noutra época, tive também os olhos vendados.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3625774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Por mais falasse teu pai, avisadamente, buscando acordar-me, mais surdos se me faziam os ouvidos... Hoje, porém, as palavras dele ressoam em minha consciência com mais nitidez. Achamo-nos atacados no lodo de vícios e misérias morais. Só uma intervenção espiritual, diversa daquela em que até hoje temos acreditado, pode solevar o mundo...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514540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— Mas, meu pai — explicou </a:t>
            </a:r>
            <a:r>
              <a:rPr lang="pt-BR" sz="4000" b="1" i="0" u="none" strike="noStrike" baseline="0" dirty="0" err="1">
                <a:latin typeface="F1"/>
              </a:rPr>
              <a:t>Taciano</a:t>
            </a:r>
            <a:r>
              <a:rPr lang="pt-BR" sz="4000" b="1" i="0" u="none" strike="noStrike" baseline="0" dirty="0">
                <a:latin typeface="F1"/>
              </a:rPr>
              <a:t>, visivelmente contrafeito — era um filósofo que não se afastou de nossas tradições. A documentação que nos deixou atesta-lhe a cultura. Além do mais, foi assassinado quando cumpria nobre dever no combate à praga cristã.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461818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A senhora estampou indisfarçáveis sinais de amargura, na fisionomia serena, e replicou: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— Enganas-te, meu filho! Cresceste ao lado de </a:t>
            </a:r>
            <a:r>
              <a:rPr lang="pt-BR" sz="3600" b="1" i="0" u="none" strike="noStrike" baseline="0" dirty="0" err="1">
                <a:latin typeface="F1"/>
              </a:rPr>
              <a:t>Vetúrio</a:t>
            </a:r>
            <a:r>
              <a:rPr lang="pt-BR" sz="3600" b="1" i="0" u="none" strike="noStrike" baseline="0" dirty="0">
                <a:latin typeface="F1"/>
              </a:rPr>
              <a:t>, sob a névoa espessa que nos esconde o passado... Devo, porém, asseverar-te agora que Varro era seguidor de Jesus...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651596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Tomando conhecimento da inesperada revelação, o rapaz transtornou-se.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Estranho rubor subiu-lhe à face, </a:t>
            </a:r>
            <a:r>
              <a:rPr lang="pt-BR" sz="3200" b="1" i="0" u="none" strike="noStrike" baseline="0" dirty="0" err="1">
                <a:latin typeface="F1"/>
              </a:rPr>
              <a:t>intumesceram-se-lhe</a:t>
            </a:r>
            <a:r>
              <a:rPr lang="pt-BR" sz="3200" b="1" i="0" u="none" strike="noStrike" baseline="0" dirty="0">
                <a:latin typeface="F1"/>
              </a:rPr>
              <a:t> as veias do rosto, </a:t>
            </a:r>
            <a:r>
              <a:rPr lang="pt-BR" sz="3200" b="1" i="0" u="none" strike="noStrike" baseline="0" dirty="0" err="1">
                <a:latin typeface="F1"/>
              </a:rPr>
              <a:t>crisparam-se-lhe</a:t>
            </a:r>
            <a:r>
              <a:rPr lang="pt-BR" sz="3200" b="1" i="0" u="none" strike="noStrike" baseline="0" dirty="0">
                <a:latin typeface="F1"/>
              </a:rPr>
              <a:t> os lábios e </a:t>
            </a:r>
            <a:r>
              <a:rPr lang="pt-BR" sz="3200" b="1" i="0" u="none" strike="noStrike" baseline="0" dirty="0" err="1">
                <a:latin typeface="F1"/>
              </a:rPr>
              <a:t>animalizou-se-lhe</a:t>
            </a:r>
            <a:r>
              <a:rPr lang="pt-BR" sz="3200" b="1" i="0" u="none" strike="noStrike" baseline="0" dirty="0">
                <a:latin typeface="F1"/>
              </a:rPr>
              <a:t> a expressão.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Amedrontada, Cíntia emudeceu.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Qual acontecera no dia da morte de Silvano, o jovem patrício colocou-se fora de si.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510259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Não podia insubordinar-se naquela hora, contudo, bradou em desabafo: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— Sempre defrontado por esse Cristo que não procuro! Pela glória de Júpiter, nunca cederei, nunca cederei!...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A genitora recuou, possuída de forte espanto.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Jamais lhe percebera tamanho desequilíbrio.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116198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 err="1">
                <a:latin typeface="F1"/>
              </a:rPr>
              <a:t>Taciano</a:t>
            </a:r>
            <a:r>
              <a:rPr lang="pt-BR" sz="3600" b="1" i="0" u="none" strike="noStrike" baseline="0" dirty="0">
                <a:latin typeface="F1"/>
              </a:rPr>
              <a:t> apresentava a máscara indefinível do sofrimento e do ódio, qual se estivesse, de chofre, à frente do seu mais terrível adversário. 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Contemplou Cíntia, trêmula, e esforçando-se, em vão, por acalmar-se, enunciou com um ar de desalento: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09615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Com espanto geral, dirigiu-se aos ofícios religiosos da manhã, para o culto da alegria e do reconhecimento. Mal terminara as preces habituais, notou, não longe do átrio, desusado movimento do povo. Gritaria ensurdecedora vagueava no ar.</a:t>
            </a:r>
            <a:endParaRPr lang="en-US" sz="5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— Mãe, </a:t>
            </a:r>
            <a:r>
              <a:rPr lang="pt-BR" sz="4000" b="1" i="0" u="none" strike="noStrike" baseline="0" dirty="0" err="1">
                <a:latin typeface="F1"/>
              </a:rPr>
              <a:t>Opílio</a:t>
            </a:r>
            <a:r>
              <a:rPr lang="pt-BR" sz="4000" b="1" i="0" u="none" strike="noStrike" baseline="0" dirty="0">
                <a:latin typeface="F1"/>
              </a:rPr>
              <a:t> tem razão. A senhora está mesmo demente. A peste enlouqueceu-a!...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E depois de alguns instantes de silêncio, em que apenas se lhe ouvia a respiração ofegante, acrescentou, melancólico: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64516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— Amanhã, desposarei Helena com um dardo envenenado a pungir-me o peito.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Logo após, enlaçou-a, nervoso, com a preocupação de quem conduz um doente grave e, sem qualquer palavra, deixou-a, aflita e desapontada, em ataviada câmara de repouso.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756194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Desde aquele crepúsculo inolvidável, Cíntia Júlia foi tida à conta de louca no seio da família.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O casamento dos jovens realizou-se com solenidades excepcionais. Por três dias consecutivos, a herdade e o anfiteatro regurgitaram de convidados para os jogos e festejos </a:t>
            </a:r>
            <a:r>
              <a:rPr lang="pt-BR" sz="3600" b="1" i="0" u="none" strike="noStrike" baseline="0" dirty="0" err="1">
                <a:latin typeface="F1"/>
              </a:rPr>
              <a:t>gratulatórios</a:t>
            </a:r>
            <a:r>
              <a:rPr lang="pt-BR" sz="3600" b="1" i="0" u="none" strike="noStrike" baseline="0" dirty="0">
                <a:latin typeface="F1"/>
              </a:rPr>
              <a:t>, com alegres cerimoniais de louvor e reconhecimento aos numes tutelares.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81314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Mas, no esplendor do regozijo público, duas personagens jaziam estigmatizadas por infinita angústia. </a:t>
            </a:r>
            <a:r>
              <a:rPr lang="pt-BR" sz="3600" b="1" i="0" u="none" strike="noStrike" baseline="0" dirty="0" err="1">
                <a:latin typeface="F1"/>
              </a:rPr>
              <a:t>Opílio</a:t>
            </a:r>
            <a:r>
              <a:rPr lang="pt-BR" sz="3600" b="1" i="0" u="none" strike="noStrike" baseline="0" dirty="0">
                <a:latin typeface="F1"/>
              </a:rPr>
              <a:t> e </a:t>
            </a:r>
            <a:r>
              <a:rPr lang="pt-BR" sz="3600" b="1" i="0" u="none" strike="noStrike" baseline="0" dirty="0" err="1">
                <a:latin typeface="F1"/>
              </a:rPr>
              <a:t>Taciano</a:t>
            </a:r>
            <a:r>
              <a:rPr lang="pt-BR" sz="3600" b="1" i="0" u="none" strike="noStrike" baseline="0" dirty="0">
                <a:latin typeface="F1"/>
              </a:rPr>
              <a:t>, constrangidos a manter a dona da casa no indevassável exílio doméstico, guardavam o sorriso artificial de quem recebia o júbilo do povo como taça brilhante cheia de fel.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4129820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Os aposentos da matrona permaneciam sob a guarda severa que </a:t>
            </a:r>
            <a:r>
              <a:rPr lang="pt-BR" sz="3600" b="1" i="0" u="none" strike="noStrike" baseline="0" dirty="0" err="1">
                <a:latin typeface="F1"/>
              </a:rPr>
              <a:t>Epípodo</a:t>
            </a:r>
            <a:r>
              <a:rPr lang="pt-BR" sz="3600" b="1" i="0" u="none" strike="noStrike" baseline="0" dirty="0">
                <a:latin typeface="F1"/>
              </a:rPr>
              <a:t> dirigia.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Proibiu-se lhe a ela a recepção de visitas.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A entrada dos próprios servidores passou a ser devidamente controlada. A esposa de </a:t>
            </a:r>
            <a:r>
              <a:rPr lang="pt-BR" sz="3600" b="1" i="0" u="none" strike="noStrike" baseline="0" dirty="0" err="1">
                <a:latin typeface="F1"/>
              </a:rPr>
              <a:t>Vetúrio</a:t>
            </a:r>
            <a:r>
              <a:rPr lang="pt-BR" sz="3600" b="1" i="0" u="none" strike="noStrike" baseline="0" dirty="0">
                <a:latin typeface="F1"/>
              </a:rPr>
              <a:t> só poderia avistar-se com os mais íntimos.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703164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400" b="1" i="0" u="none" strike="noStrike" baseline="0" dirty="0">
                <a:latin typeface="F1"/>
              </a:rPr>
              <a:t>E enquanto </a:t>
            </a:r>
            <a:r>
              <a:rPr lang="pt-BR" sz="4400" b="1" i="0" u="none" strike="noStrike" baseline="0" dirty="0" err="1">
                <a:latin typeface="F1"/>
              </a:rPr>
              <a:t>Opílio</a:t>
            </a:r>
            <a:r>
              <a:rPr lang="pt-BR" sz="4400" b="1" i="0" u="none" strike="noStrike" baseline="0" dirty="0">
                <a:latin typeface="F1"/>
              </a:rPr>
              <a:t>, agora mais estreitamente ligado a </a:t>
            </a:r>
            <a:r>
              <a:rPr lang="pt-BR" sz="4400" b="1" i="0" u="none" strike="noStrike" baseline="0" dirty="0" err="1">
                <a:latin typeface="F1"/>
              </a:rPr>
              <a:t>Galba</a:t>
            </a:r>
            <a:r>
              <a:rPr lang="pt-BR" sz="4400" b="1" i="0" u="none" strike="noStrike" baseline="0" dirty="0">
                <a:latin typeface="F1"/>
              </a:rPr>
              <a:t>, se devotava a largos empreendimentos na pecuária, junto de Helena e </a:t>
            </a:r>
            <a:r>
              <a:rPr lang="pt-BR" sz="4400" b="1" i="0" u="none" strike="noStrike" baseline="0" dirty="0" err="1">
                <a:latin typeface="F1"/>
              </a:rPr>
              <a:t>Taciano</a:t>
            </a:r>
            <a:r>
              <a:rPr lang="pt-BR" sz="4400" b="1" i="0" u="none" strike="noStrike" baseline="0" dirty="0">
                <a:latin typeface="F1"/>
              </a:rPr>
              <a:t> que se amavam, risonhos e felizes.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153322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Varro, desacoroçoado de qualquer entendimento com o filho, voltava à posição de protetor dos desamparados, dividindo-se entre as tarefas sacrificiais de sempre e as pregações edificantes, em que a sua palavra sublime parecia banhar-se de redentora luz.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917057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A fama do irmão Corvino aumentava dia a dia, entre o ódio gratuito dos romanos gozadores e o agradecimento das almas simples que buscavam nele o refúgio e a consolação, a saúde e a esperança...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O ano 235, entrara sob escuros vaticínios.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767286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Repletava-se o Império de incessante mal-estar. Importante corrente do patriciado, sob a instigação de sacerdotes consagrados às divindades olímpicas, acusava os adeptos da Boa Nova com referências amargas, atribuindo-lhes a causa dos desastres que atormentavam a vida coletiva.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435199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A peste que flagelava o mundo latino, em todas as direções, as colheitas mirradas, as vicissitudes da guerra e a instabilidade política eram tidas como consequência do trabalho punitivo dos deuses, que castigavam os cristãos, sempre mais numerosos em toda a parte.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45253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Ante a silenciosa indagação que esboçava no rosto, alguém esclareceu que alguns bailarinos mascarados se achavam em função na via pública, anunciando o espetáculo de gala que se realizaria no anfiteatro, em homenagem à união matrimonial do moço </a:t>
            </a:r>
            <a:r>
              <a:rPr lang="pt-BR" sz="4000" b="1" i="0" u="none" strike="noStrike" baseline="0" dirty="0" err="1">
                <a:latin typeface="F1"/>
              </a:rPr>
              <a:t>Taciano</a:t>
            </a:r>
            <a:r>
              <a:rPr lang="pt-BR" sz="4000" b="1" i="0" u="none" strike="noStrike" baseline="0" dirty="0">
                <a:latin typeface="F1"/>
              </a:rPr>
              <a:t> com a jovem patrícia Helena </a:t>
            </a:r>
            <a:r>
              <a:rPr lang="pt-BR" sz="4000" b="1" i="0" u="none" strike="noStrike" baseline="0" dirty="0" err="1">
                <a:latin typeface="F1"/>
              </a:rPr>
              <a:t>Vetúrio</a:t>
            </a:r>
            <a:r>
              <a:rPr lang="pt-BR" sz="4000" b="1" i="0" u="none" strike="noStrike" baseline="0" dirty="0">
                <a:latin typeface="F1"/>
              </a:rPr>
              <a:t>.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757138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Nuvens terríveis acumulavam-se sobre os trabalhadores do Evangelho, que, em preces, aguardavam o desabar de novos temporais.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Em meio de prognósticos sombrios, Caio Júlio Vero Maximino subira ao trono romano.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243495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Alexandre Severo fora assassinado cruelmente, desaparecendo com ele a influência das mulheres piedosas que amparavam o Cristianismo no trono imperial.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O novo César assemelhava-se a um monstro que se apoderara da púrpura, sedento de sangue e de poder.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147473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Fortaleceu, à pressa, os tiranos da administração e do exército e vasta perseguição aos prosélitos do Cristo foi reiniciada, com impulso avassalador. </a:t>
            </a:r>
            <a:endParaRPr lang="pt-BR" sz="3600" b="1" i="0" u="none" strike="noStrike" baseline="0" dirty="0">
              <a:latin typeface="F0"/>
            </a:endParaRPr>
          </a:p>
          <a:p>
            <a:pPr algn="l"/>
            <a:r>
              <a:rPr lang="pt-BR" sz="3600" b="1" i="0" u="none" strike="noStrike" baseline="0" dirty="0">
                <a:latin typeface="F1"/>
              </a:rPr>
              <a:t>Embora Maximino se mantivesse nas lides belicosas do mundo provincial, o movimento de morte irradiou-se de Roma, despertando a autocracia e a violência.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301241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Diversas proclamações foram levadas a efeito, recomendando, a princípio, apenas o assassínio dos bispos e dos religiosos que lhes acolitassem o ministério, com anistia aos que abjurassem a fé, mas, a breve tempo, avolumou-se a onda arrasadora contra todos os profitentes do credo martirizado.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989352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Inúmeras igrejas, levantadas desde a ascensão de Caracala, com ingentes sacrifícios, foram vítimas de pavorosos incêndios.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Na metrópole, os perseguidos tornavam ao culto exclusivamente nas catacumbas, e, nas cidades distantes, a repressão era graduada ao talante dos principais.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956421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Com os cultivadores do Evangelho reconduzidos aos tribunais, aos calabouços e aos anfiteatros, recomeçou vasta efusão de sangue em toda a parte.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Em </a:t>
            </a:r>
            <a:r>
              <a:rPr lang="pt-BR" sz="3600" b="1" i="0" u="none" strike="noStrike" baseline="0" dirty="0" err="1">
                <a:latin typeface="F1"/>
              </a:rPr>
              <a:t>Lião</a:t>
            </a:r>
            <a:r>
              <a:rPr lang="pt-BR" sz="3600" b="1" i="0" u="none" strike="noStrike" baseline="0" dirty="0">
                <a:latin typeface="F1"/>
              </a:rPr>
              <a:t>, a igreja de São João foi interditada e os objetos sagrados passaram às mãos irreverentes de autoridades inescrupulosas.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755176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O corpo eclesiástico e os religiosos de obrigações definidas foram expulsos desapiedadamente, mas alguns deles, dentre os quais o irmão Corvino, resistiram à situação e permaneceram na cidade velando pelo rebanho aflito.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073507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Os seguidores de Jesus, nas </a:t>
            </a:r>
            <a:r>
              <a:rPr lang="pt-BR" sz="3200" b="1" i="0" u="none" strike="noStrike" baseline="0" dirty="0" err="1">
                <a:latin typeface="F1"/>
              </a:rPr>
              <a:t>Gálias</a:t>
            </a:r>
            <a:r>
              <a:rPr lang="pt-BR" sz="3200" b="1" i="0" u="none" strike="noStrike" baseline="0" dirty="0">
                <a:latin typeface="F1"/>
              </a:rPr>
              <a:t>, não obstante todos os reveses da imensa luta, persistiram na fé, valorosos e invictos. Como os druidas, seus heróicos antepassados, procuraram a floresta para os seus cânticos de louvor a Deus. Depois do trabalho de cada dia, marchavam à noite, rumo ao campo amigo e silencioso, em cujas catedrais de arvoredo, sob o firmamento estrelado, oravam e comentavam as divinas revelações, como se respirassem, por antecipação, as alegrias do Reino Celeste.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473612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Quirino </a:t>
            </a:r>
            <a:r>
              <a:rPr lang="pt-BR" sz="3600" b="1" i="0" u="none" strike="noStrike" baseline="0" dirty="0" err="1">
                <a:latin typeface="F1"/>
              </a:rPr>
              <a:t>Eustásio</a:t>
            </a:r>
            <a:r>
              <a:rPr lang="pt-BR" sz="3600" b="1" i="0" u="none" strike="noStrike" baseline="0" dirty="0">
                <a:latin typeface="F1"/>
              </a:rPr>
              <a:t>, o questor, movimentou os mais escuros fios da intriga e da calúnia, para que se efetuasse uma grande matança, mas Artêmio Cimbro, patrício por todos os títulos venerável, opunha toda a sua poderosa influência contra qualquer medida extrema.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34499734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Diante dos obstáculos que lhe estorvavam os desejos, Quirino aventou a idéia de os grandes senhores realizarem, nas próprias casas, o que denominava como sendo o «justo escarmento». Os escravos reconhecidamente cristãos seriam condenados à morte, e seus descendentes vendidos para outras regiões, a fim de que a cidade sofresse um expurgo tão completo quanto possível.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176312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A casa de </a:t>
            </a:r>
            <a:r>
              <a:rPr lang="pt-BR" sz="3600" b="1" i="0" u="none" strike="noStrike" baseline="0" dirty="0" err="1">
                <a:latin typeface="F1"/>
              </a:rPr>
              <a:t>Opílio</a:t>
            </a:r>
            <a:r>
              <a:rPr lang="pt-BR" sz="3600" b="1" i="0" u="none" strike="noStrike" baseline="0" dirty="0">
                <a:latin typeface="F1"/>
              </a:rPr>
              <a:t> tencionava solenizar o acontecimento com vários divertimentos públicos, de vez que o ricaço, senhor de extensas propriedades, pretendia fazer-se mais intensamente respeitado na comunidade citadina. </a:t>
            </a:r>
            <a:endParaRPr lang="pt-BR" sz="3600" b="1" i="0" u="none" strike="noStrike" baseline="0" dirty="0">
              <a:latin typeface="F0"/>
            </a:endParaRPr>
          </a:p>
          <a:p>
            <a:pPr algn="l"/>
            <a:r>
              <a:rPr lang="pt-BR" sz="3600" b="1" i="0" u="none" strike="noStrike" baseline="0" dirty="0">
                <a:latin typeface="F1"/>
              </a:rPr>
              <a:t>Com efeito, </a:t>
            </a:r>
            <a:r>
              <a:rPr lang="pt-BR" sz="3600" b="1" i="0" u="none" strike="noStrike" baseline="0" dirty="0" err="1">
                <a:latin typeface="F1"/>
              </a:rPr>
              <a:t>Vetúrio</a:t>
            </a:r>
            <a:r>
              <a:rPr lang="pt-BR" sz="3600" b="1" i="0" u="none" strike="noStrike" baseline="0" dirty="0">
                <a:latin typeface="F1"/>
              </a:rPr>
              <a:t> e a família, acompanhados de grande séquito de clientes e aduladores, haviam chegado para a grande celebração.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1405159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Uma ordem do legado imperial, por ele obtida sem dificuldade, </a:t>
            </a:r>
            <a:r>
              <a:rPr lang="pt-BR" sz="3600" b="1" i="0" u="none" strike="noStrike" baseline="0" dirty="0" err="1">
                <a:latin typeface="F1"/>
              </a:rPr>
              <a:t>completou-lhe</a:t>
            </a:r>
            <a:r>
              <a:rPr lang="pt-BR" sz="3600" b="1" i="0" u="none" strike="noStrike" baseline="0" dirty="0">
                <a:latin typeface="F1"/>
              </a:rPr>
              <a:t> os propósitos, encetando-se o morticínio em seu próprio lar. 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Seis homens cativos foram trucidados espetacularmente, ao toque de músicas e entre júbilos populares, alastrando-se a medida por várias casas nobres.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441194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Chegada a vez do palácio rural de </a:t>
            </a:r>
            <a:r>
              <a:rPr lang="pt-BR" sz="3200" b="1" i="0" u="none" strike="noStrike" baseline="0" dirty="0" err="1">
                <a:latin typeface="F1"/>
              </a:rPr>
              <a:t>Opílio</a:t>
            </a:r>
            <a:r>
              <a:rPr lang="pt-BR" sz="3200" b="1" i="0" u="none" strike="noStrike" baseline="0" dirty="0">
                <a:latin typeface="F1"/>
              </a:rPr>
              <a:t>, o questor visitou-o para articular as providências necessárias.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— Ao que me consta — informou </a:t>
            </a:r>
            <a:r>
              <a:rPr lang="pt-BR" sz="3200" b="1" i="0" u="none" strike="noStrike" baseline="0" dirty="0" err="1">
                <a:latin typeface="F1"/>
              </a:rPr>
              <a:t>Vetúrio</a:t>
            </a:r>
            <a:r>
              <a:rPr lang="pt-BR" sz="3200" b="1" i="0" u="none" strike="noStrike" baseline="0" dirty="0">
                <a:latin typeface="F1"/>
              </a:rPr>
              <a:t>, depois de interpelado —, temos aqui tão somente um recalcitrante.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— Já sei — falou </a:t>
            </a:r>
            <a:r>
              <a:rPr lang="pt-BR" sz="3200" b="1" i="0" u="none" strike="noStrike" baseline="0" dirty="0" err="1">
                <a:latin typeface="F1"/>
              </a:rPr>
              <a:t>Eustásio</a:t>
            </a:r>
            <a:r>
              <a:rPr lang="pt-BR" sz="3200" b="1" i="0" u="none" strike="noStrike" baseline="0" dirty="0">
                <a:latin typeface="F1"/>
              </a:rPr>
              <a:t>, malicioso —, trata-se de Rufo, nosso teimoso e velho conhecido.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89670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 err="1">
                <a:latin typeface="F1"/>
              </a:rPr>
              <a:t>Taciano</a:t>
            </a:r>
            <a:r>
              <a:rPr lang="pt-BR" sz="4000" b="1" i="0" u="none" strike="noStrike" baseline="0" dirty="0">
                <a:latin typeface="F1"/>
              </a:rPr>
              <a:t> foi chamado a opinar.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O filho de Cíntia trouxe pelo braço a jovem esposa, em cujo regaço dormia Lucila, a primogênita recém-nata.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A conversação prosseguiu animada e ferina.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6477283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— Suponho — explicou o dignitário enfatuado — que não temos outra alternativa. Exterminaremos a canalha ou seremos exterminados por ela. Observo que alguns dos nossos compatriotas, e dos mais eminentes, receiam afrontar a ameaça Galiléia, em nossa cidade, considerando talvez os seus fatores numéricos. Entretanto, é imprescindível reagir. 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5236699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 err="1">
                <a:latin typeface="F1"/>
              </a:rPr>
              <a:t>Lião</a:t>
            </a:r>
            <a:r>
              <a:rPr lang="pt-BR" sz="3200" b="1" i="0" u="none" strike="noStrike" baseline="0" dirty="0">
                <a:latin typeface="F1"/>
              </a:rPr>
              <a:t> é a metrópole moral das </a:t>
            </a:r>
            <a:r>
              <a:rPr lang="pt-BR" sz="3200" b="1" i="0" u="none" strike="noStrike" baseline="0" dirty="0" err="1">
                <a:latin typeface="F1"/>
              </a:rPr>
              <a:t>Gálias</a:t>
            </a:r>
            <a:r>
              <a:rPr lang="pt-BR" sz="3200" b="1" i="0" u="none" strike="noStrike" baseline="0" dirty="0">
                <a:latin typeface="F1"/>
              </a:rPr>
              <a:t>, tanto quanto Roma é o centro do mundo. Que seria de nós estimulando aqui o favoritismo? Que Artêmio Cimbro agasalhe os velhacos, valendo-se do seu prestígio com senadores e altos magistrados de Roma, é calamidade que não podemos evitar, mas procedermos nós do mesmo modo, com servos imundos e ladrões, seria digno dos nossos foros de nobreza?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41395351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Os circunstantes </a:t>
            </a:r>
            <a:r>
              <a:rPr lang="pt-BR" sz="3600" b="1" i="0" u="none" strike="noStrike" baseline="0" dirty="0" err="1">
                <a:latin typeface="F1"/>
              </a:rPr>
              <a:t>aprovaram-lhe</a:t>
            </a:r>
            <a:r>
              <a:rPr lang="pt-BR" sz="3600" b="1" i="0" u="none" strike="noStrike" baseline="0" dirty="0">
                <a:latin typeface="F1"/>
              </a:rPr>
              <a:t> as palavras, com expressivos sinais de simpatia.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— Os escravos — continuou Quirino, convincente — são instrumentos passivos de trabalho e um instrumento, por si, não pode raciocinar. Somos nós os responsáveis. Providenciar é nosso dever.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7501587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E talvez porque a pausa se fizesse mais longa, Helena opinou, com firmeza: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— Concordo plenamente. Desde muito observo que a praga nazarena tem, sobretudo, deletérios efeitos psíquicos. Parece desfigurar o caráter e apagar o brio das pessoas.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29721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Antigamente, os sentenciados à morte nos circos lutavam, denodados, com as feras ou com os gladiadores, conseguindo, muitas vezes, recuperar o direito de viver e a própria liberdade. Agora, contudo, com os ensinamentos do homem crucificado, </a:t>
            </a:r>
            <a:r>
              <a:rPr lang="pt-BR" sz="3600" b="1" i="0" u="none" strike="noStrike" baseline="0" dirty="0" err="1">
                <a:latin typeface="F1"/>
              </a:rPr>
              <a:t>arrefeceu-se-lhes</a:t>
            </a:r>
            <a:r>
              <a:rPr lang="pt-BR" sz="3600" b="1" i="0" u="none" strike="noStrike" baseline="0" dirty="0">
                <a:latin typeface="F1"/>
              </a:rPr>
              <a:t> a galhardia.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220657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Há, por toda a parte, uma enchente de vergonha. O combate nas festas sempre foi um belo símbolo. Atualmente, porém, ao invés da lança em riste, vemos braços cruzados e ouvimos cânticos até ao fim.</a:t>
            </a:r>
          </a:p>
          <a:p>
            <a:pPr algn="l"/>
            <a:r>
              <a:rPr lang="pt-BR" sz="3600" b="1" i="0" u="none" strike="noStrike" baseline="0" dirty="0" err="1">
                <a:latin typeface="F1"/>
              </a:rPr>
              <a:t>Eustásio</a:t>
            </a:r>
            <a:r>
              <a:rPr lang="pt-BR" sz="3600" b="1" i="0" u="none" strike="noStrike" baseline="0" dirty="0">
                <a:latin typeface="F1"/>
              </a:rPr>
              <a:t> soltou </a:t>
            </a:r>
            <a:r>
              <a:rPr lang="pt-BR" sz="3600" b="1" i="0" u="none" strike="noStrike" baseline="0" dirty="0" err="1">
                <a:latin typeface="F1"/>
              </a:rPr>
              <a:t>estentórica</a:t>
            </a:r>
            <a:r>
              <a:rPr lang="pt-BR" sz="3600" b="1" i="0" u="none" strike="noStrike" baseline="0" dirty="0">
                <a:latin typeface="F1"/>
              </a:rPr>
              <a:t> risada e acentuou: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935275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— Bem lembrado! bem lembrado! se a moda pega, viveremos de joelhos para que os vagabundos se mantenham de pé.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O entendimento prosseguiu demorado e minucioso.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Marcaram o dia da derradeira tentativa para a recuperação de Rufo.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Solenizariam o acontecimento.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Os escravos não seriam dispensados da cena final.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37024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A herdade, dantes simples, embora imponente, convertera-se em verdadeiro palácio romano, superlotado de damas elegantes e de tribunos discutidores, de políticos ociosos que comentavam as intrigas da Corte e de bajuladores sorridentes à procura do vinho farto.</a:t>
            </a:r>
            <a:endParaRPr lang="en-US" sz="71400" b="1" dirty="0"/>
          </a:p>
        </p:txBody>
      </p:sp>
    </p:spTree>
    <p:extLst>
      <p:ext uri="{BB962C8B-B14F-4D97-AF65-F5344CB8AC3E}">
        <p14:creationId xmlns:p14="http://schemas.microsoft.com/office/powerpoint/2010/main" val="42093227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 err="1">
                <a:latin typeface="F1"/>
              </a:rPr>
              <a:t>Eustásio</a:t>
            </a:r>
            <a:r>
              <a:rPr lang="pt-BR" sz="3600" b="1" i="0" u="none" strike="noStrike" baseline="0" dirty="0">
                <a:latin typeface="F1"/>
              </a:rPr>
              <a:t> traria consigo um comprador da Aquitânia e, se o renitente não cedesse, vender-lhe-iam a esposa e as duas filhinhas, no instante em que se lhe processasse a eliminação.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A medida seria uma advertência aos demais e, provavelmente, sustaria novos surtos de indisciplina.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1991772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Examinaram entre si o gênero de morte mais adequado à situação, caso Rufo se revelasse inflexível.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Salientou </a:t>
            </a:r>
            <a:r>
              <a:rPr lang="pt-BR" sz="3600" b="1" i="0" u="none" strike="noStrike" baseline="0" dirty="0" err="1">
                <a:latin typeface="F1"/>
              </a:rPr>
              <a:t>Vetúrio</a:t>
            </a:r>
            <a:r>
              <a:rPr lang="pt-BR" sz="3600" b="1" i="0" u="none" strike="noStrike" baseline="0" dirty="0">
                <a:latin typeface="F1"/>
              </a:rPr>
              <a:t> que um machado nas mãos de </a:t>
            </a:r>
            <a:r>
              <a:rPr lang="pt-BR" sz="3600" b="1" i="0" u="none" strike="noStrike" baseline="0" dirty="0" err="1">
                <a:latin typeface="F1"/>
              </a:rPr>
              <a:t>Epípodo</a:t>
            </a:r>
            <a:r>
              <a:rPr lang="pt-BR" sz="3600" b="1" i="0" u="none" strike="noStrike" baseline="0" dirty="0">
                <a:latin typeface="F1"/>
              </a:rPr>
              <a:t> não seria usado em vão, mas Quirino, perverso, recordou que um servo delinquente, arrastado pela cauda de um potro selvagem, era sempre um quadro festivo, digno de ser visto.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450578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O dia do expurgo na fazenda de </a:t>
            </a:r>
            <a:r>
              <a:rPr lang="pt-BR" sz="4000" b="1" i="0" u="none" strike="noStrike" baseline="0" dirty="0" err="1">
                <a:latin typeface="F1"/>
              </a:rPr>
              <a:t>Opílio</a:t>
            </a:r>
            <a:r>
              <a:rPr lang="pt-BR" sz="4000" b="1" i="0" u="none" strike="noStrike" baseline="0" dirty="0">
                <a:latin typeface="F1"/>
              </a:rPr>
              <a:t> surgiu sob pesada expectação.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Indisfarçável angústia transparecia do semblante de numerosos trabalhadores, concentrados em extenso pátio.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396438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 err="1">
                <a:latin typeface="F1"/>
              </a:rPr>
              <a:t>Vetúrio</a:t>
            </a:r>
            <a:r>
              <a:rPr lang="pt-BR" sz="4000" b="1" i="0" u="none" strike="noStrike" baseline="0" dirty="0">
                <a:latin typeface="F1"/>
              </a:rPr>
              <a:t>, </a:t>
            </a:r>
            <a:r>
              <a:rPr lang="pt-BR" sz="4000" b="1" i="0" u="none" strike="noStrike" baseline="0" dirty="0" err="1">
                <a:latin typeface="F1"/>
              </a:rPr>
              <a:t>Taciano</a:t>
            </a:r>
            <a:r>
              <a:rPr lang="pt-BR" sz="4000" b="1" i="0" u="none" strike="noStrike" baseline="0" dirty="0">
                <a:latin typeface="F1"/>
              </a:rPr>
              <a:t> e </a:t>
            </a:r>
            <a:r>
              <a:rPr lang="pt-BR" sz="4000" b="1" i="0" u="none" strike="noStrike" baseline="0" dirty="0" err="1">
                <a:latin typeface="F1"/>
              </a:rPr>
              <a:t>Galba</a:t>
            </a:r>
            <a:r>
              <a:rPr lang="pt-BR" sz="4000" b="1" i="0" u="none" strike="noStrike" baseline="0" dirty="0">
                <a:latin typeface="F1"/>
              </a:rPr>
              <a:t>, seguidos de Quirino, de outras personalidades destacadas e do mercador de cativos, penetraram o recinto, empertigados, dominadores e livres.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148724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Rufo, ladeado por musculosos guardas, foi trazido ao centro da praça, em cujos limites se amontoavam homens, mulheres e crianças.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Foi então que </a:t>
            </a:r>
            <a:r>
              <a:rPr lang="pt-BR" sz="3600" b="1" i="0" u="none" strike="noStrike" baseline="0" dirty="0" err="1">
                <a:latin typeface="F1"/>
              </a:rPr>
              <a:t>Vetúrio</a:t>
            </a:r>
            <a:r>
              <a:rPr lang="pt-BR" sz="3600" b="1" i="0" u="none" strike="noStrike" baseline="0" dirty="0">
                <a:latin typeface="F1"/>
              </a:rPr>
              <a:t> determinou que uma senhora e duas meninas se aproximassem.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66992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Eram </a:t>
            </a:r>
            <a:r>
              <a:rPr lang="pt-BR" sz="4000" b="1" i="0" u="none" strike="noStrike" baseline="0" dirty="0" err="1">
                <a:latin typeface="F1"/>
              </a:rPr>
              <a:t>Dioclécia</a:t>
            </a:r>
            <a:r>
              <a:rPr lang="pt-BR" sz="4000" b="1" i="0" u="none" strike="noStrike" baseline="0" dirty="0">
                <a:latin typeface="F1"/>
              </a:rPr>
              <a:t>, a esposa do prisioneiro, e as duas filhinhas </a:t>
            </a:r>
            <a:r>
              <a:rPr lang="pt-BR" sz="4000" b="1" i="0" u="none" strike="noStrike" baseline="0" dirty="0" err="1">
                <a:latin typeface="F1"/>
              </a:rPr>
              <a:t>Rufilia</a:t>
            </a:r>
            <a:r>
              <a:rPr lang="pt-BR" sz="4000" b="1" i="0" u="none" strike="noStrike" baseline="0" dirty="0">
                <a:latin typeface="F1"/>
              </a:rPr>
              <a:t> e </a:t>
            </a:r>
            <a:r>
              <a:rPr lang="pt-BR" sz="4000" b="1" i="0" u="none" strike="noStrike" baseline="0" dirty="0" err="1">
                <a:latin typeface="F1"/>
              </a:rPr>
              <a:t>Diônia</a:t>
            </a:r>
            <a:r>
              <a:rPr lang="pt-BR" sz="4000" b="1" i="0" u="none" strike="noStrike" baseline="0" dirty="0">
                <a:latin typeface="F1"/>
              </a:rPr>
              <a:t>, que o abraçaram com sofreguidão e alegria.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— Papai! papaizinho!...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4161075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As vozes caridosas ecoaram, comoventes, arrancando lágrimas, enquanto o escravo mostrava o pranto que lhe manava dos olhos, como gotas de orvalho diamantino, deslizando sobre expressiva máscara de bronze.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822155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 err="1">
                <a:latin typeface="F1"/>
              </a:rPr>
              <a:t>Epípodo</a:t>
            </a:r>
            <a:r>
              <a:rPr lang="pt-BR" sz="3200" b="1" i="0" u="none" strike="noStrike" baseline="0" dirty="0">
                <a:latin typeface="F1"/>
              </a:rPr>
              <a:t>, atendendo a um sinal do senhor, separou o belo grupo familiar e a voz de </a:t>
            </a:r>
            <a:r>
              <a:rPr lang="pt-BR" sz="3200" b="1" i="0" u="none" strike="noStrike" baseline="0" dirty="0" err="1">
                <a:latin typeface="F1"/>
              </a:rPr>
              <a:t>Opílio</a:t>
            </a:r>
            <a:r>
              <a:rPr lang="pt-BR" sz="3200" b="1" i="0" u="none" strike="noStrike" baseline="0" dirty="0">
                <a:latin typeface="F1"/>
              </a:rPr>
              <a:t> bradou, emprestando às palavras o máximo de energia: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— Rufo! chegou o momento decisivo! Jurarás fidelidade aos deuses e serás salvo, ou seguirás o impostor galileu, sentenciando-te à morte e provocando o banimento definitivo dos teus. Escolhe! não há tempo a perder!...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9251087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— Ah! senhor — chorou o servo, caindo de joelhos —, não me condeneis! Compadecei-vos de mim !... sou escravo desta casa, desde que nasci!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O infeliz calou-se, dominado pela angústia, e a cabeça noutro tempo </a:t>
            </a:r>
            <a:r>
              <a:rPr lang="pt-BR" sz="3600" b="1" i="0" u="none" strike="noStrike" baseline="0" dirty="0" err="1">
                <a:latin typeface="F1"/>
              </a:rPr>
              <a:t>erecta</a:t>
            </a:r>
            <a:r>
              <a:rPr lang="pt-BR" sz="3600" b="1" i="0" u="none" strike="noStrike" baseline="0" dirty="0">
                <a:latin typeface="F1"/>
              </a:rPr>
              <a:t> e altiva baixou o rosto até à poeira que </a:t>
            </a:r>
            <a:r>
              <a:rPr lang="pt-BR" sz="3600" b="1" i="0" u="none" strike="noStrike" baseline="0" dirty="0" err="1">
                <a:latin typeface="F1"/>
              </a:rPr>
              <a:t>Vetúrio</a:t>
            </a:r>
            <a:r>
              <a:rPr lang="pt-BR" sz="3600" b="1" i="0" u="none" strike="noStrike" baseline="0" dirty="0">
                <a:latin typeface="F1"/>
              </a:rPr>
              <a:t> pisava.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5939027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— Não invoques o passado! Atende ao presente! porque a ilusão nazarena, quando as nossas divindades te propiciam o pão farto e a vida feliz?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Rufo, porém, reergueu a fronte, recuperando a serenidade.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5373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Escravos inúmeros iam e vinham à pressa.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Movimentavam-se liteiras e carros, de variadas procedências. Helena não cabia em si de júbilo, entre o carinho do noivo e a admiração de quantos lhe cortejavam a beleza.</a:t>
            </a:r>
            <a:endParaRPr lang="en-US" sz="213200" b="1" dirty="0"/>
          </a:p>
        </p:txBody>
      </p:sp>
    </p:spTree>
    <p:extLst>
      <p:ext uri="{BB962C8B-B14F-4D97-AF65-F5344CB8AC3E}">
        <p14:creationId xmlns:p14="http://schemas.microsoft.com/office/powerpoint/2010/main" val="20060493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Contemplou a esposa que o fitava, amargurada, e, em seguida, estendeu os braços para </a:t>
            </a:r>
            <a:r>
              <a:rPr lang="pt-BR" sz="3600" b="1" i="0" u="none" strike="noStrike" baseline="0" dirty="0" err="1">
                <a:latin typeface="F1"/>
              </a:rPr>
              <a:t>Diônia</a:t>
            </a:r>
            <a:r>
              <a:rPr lang="pt-BR" sz="3600" b="1" i="0" u="none" strike="noStrike" baseline="0" dirty="0">
                <a:latin typeface="F1"/>
              </a:rPr>
              <a:t>, meigo anjo moreno de quatro anos, que se precipitou, de novo, para ele, exclamando, confiante: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— O senhor vem conosco, papai?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4679476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O interpelado fixou a menina, com inexprimível ternura, mas não respondeu. 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Ninguém poderia conhecer o drama que se desenrolava por trás daquele semblante sulcado pelo sofrimento.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Os olhos estáticos pararam de chorar.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4992770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Súbita e inabalável firmeza </a:t>
            </a:r>
            <a:r>
              <a:rPr lang="pt-BR" sz="3600" b="1" i="0" u="none" strike="noStrike" baseline="0" dirty="0" err="1">
                <a:latin typeface="F1"/>
              </a:rPr>
              <a:t>estampara-se-lhe</a:t>
            </a:r>
            <a:r>
              <a:rPr lang="pt-BR" sz="3600" b="1" i="0" u="none" strike="noStrike" baseline="0" dirty="0">
                <a:latin typeface="F1"/>
              </a:rPr>
              <a:t> no rosto.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Elevou a atenção para o céu, evidenciando íntima atitude de oração, mas </a:t>
            </a:r>
            <a:r>
              <a:rPr lang="pt-BR" sz="3600" b="1" i="0" u="none" strike="noStrike" baseline="0" dirty="0" err="1">
                <a:latin typeface="F1"/>
              </a:rPr>
              <a:t>Opílio</a:t>
            </a:r>
            <a:r>
              <a:rPr lang="pt-BR" sz="3600" b="1" i="0" u="none" strike="noStrike" baseline="0" dirty="0">
                <a:latin typeface="F1"/>
              </a:rPr>
              <a:t> tornou a falar, contundente e gritante: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— Não delongues, não delongues! Renegas a superstição nazarena e abominas agora o impostor da cruz?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5280450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400" b="1" i="0" u="none" strike="noStrike" baseline="0" dirty="0">
                <a:latin typeface="F1"/>
              </a:rPr>
              <a:t>— O Evangelho é revelação divina —. informou Rufo, possuído de calma impressionante —, e Jesus não é um mistificador e sim o Mestre da Vida Imperecível...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7910021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— Como ousas? — atalhou </a:t>
            </a:r>
            <a:r>
              <a:rPr lang="pt-BR" sz="4000" b="1" i="0" u="none" strike="noStrike" baseline="0" dirty="0" err="1">
                <a:latin typeface="F1"/>
              </a:rPr>
              <a:t>Vetúrio</a:t>
            </a:r>
            <a:r>
              <a:rPr lang="pt-BR" sz="4000" b="1" i="0" u="none" strike="noStrike" baseline="0" dirty="0">
                <a:latin typeface="F1"/>
              </a:rPr>
              <a:t>, encolerizado — a tua morte não passará de suicídio e serás o verdugo da própria família. </a:t>
            </a:r>
            <a:r>
              <a:rPr lang="pt-BR" sz="4000" b="1" i="0" u="none" strike="noStrike" baseline="0" dirty="0" err="1">
                <a:latin typeface="F1"/>
              </a:rPr>
              <a:t>Dioclécia</a:t>
            </a:r>
            <a:r>
              <a:rPr lang="pt-BR" sz="4000" b="1" i="0" u="none" strike="noStrike" baseline="0" dirty="0">
                <a:latin typeface="F1"/>
              </a:rPr>
              <a:t> e as meninas serão expulsas e, quanto a ti mesmo, em poucos momentos descerás ao convívio das potências infernais.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5843837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 err="1">
                <a:latin typeface="F1"/>
              </a:rPr>
              <a:t>Lançou-lhe</a:t>
            </a:r>
            <a:r>
              <a:rPr lang="pt-BR" sz="3600" b="1" i="0" u="none" strike="noStrike" baseline="0" dirty="0">
                <a:latin typeface="F1"/>
              </a:rPr>
              <a:t> rancoroso olhar e rematou, depois de ligeiro intervalo: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— Desgraçado, não temes?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O escravo, parecendo envolvido em vigorosas forças espirituais, fitou-o, com tristeza, e esclareceu: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0821070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— Senhor, os que vão morrer colocam-se à frente da verdade... Dói-me o coração reconhecer a esposa e as filhinhas humilhadas pelo incerto destino que as espera na Terra, entretanto, entrego-as nesta hora ao Juiz do Céu. Hoje podeis sentenciar.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2847566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A casa, o solo, o arvoredo e o ouro permanecem em vossas mãos. Amanhã, porém, sereis chamado à prestação de contas nos tribunais divinos. Onde estão aqueles que, em outro tempo, perseguiram e condenaram? Arrojaram-se todos ao mesmo pó em que se confundem os servos e os senhores. As liteiras da vaidade e do orgulho consomem-se no tempo... Não temo a morte, que para vós é enigma e mistério, e para mim é libertação e vida...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7247509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A grande assembléia escutava com insopitável torpor de assombro.</a:t>
            </a:r>
          </a:p>
          <a:p>
            <a:pPr algn="l"/>
            <a:r>
              <a:rPr lang="pt-BR" sz="4000" b="1" i="0" u="none" strike="noStrike" baseline="0" dirty="0" err="1">
                <a:latin typeface="F1"/>
              </a:rPr>
              <a:t>Opílio</a:t>
            </a:r>
            <a:r>
              <a:rPr lang="pt-BR" sz="4000" b="1" i="0" u="none" strike="noStrike" baseline="0" dirty="0">
                <a:latin typeface="F1"/>
              </a:rPr>
              <a:t>, manietado talvez por fios intangíveis, jazia imóvel como o bastão lavrado em que se apoiava, por nota marcante de sua autoridade doméstica.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1842397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— Comentais a lamentável situação de minha companheira e de minhas filhas — continuou Rufo, depois de curto intervalo —, em vista de vossa resolução, exilando-as para outras terras, no entanto, com o respeito que a vossa família sempre nos mereceu, sou levado a perguntar por vossos antepassados...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65245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Extremamente adestrada na vida social, fazia prodígios para agradar à aristocracia gaulesa, derramando-se em atenções por toda parte.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Cíntia, porém, viera transformada. Intencionalmente, fugia de todas as festividades que lhe agitavam o lar. Ausente das conversações e dos saraus, era dada por enferma na palavra de </a:t>
            </a:r>
            <a:r>
              <a:rPr lang="pt-BR" sz="3200" b="1" i="0" u="none" strike="noStrike" baseline="0" dirty="0" err="1">
                <a:latin typeface="F1"/>
              </a:rPr>
              <a:t>Vetúrio</a:t>
            </a:r>
            <a:r>
              <a:rPr lang="pt-BR" sz="3200" b="1" i="0" u="none" strike="noStrike" baseline="0" dirty="0">
                <a:latin typeface="F1"/>
              </a:rPr>
              <a:t> e de </a:t>
            </a:r>
            <a:r>
              <a:rPr lang="pt-BR" sz="3200" b="1" i="0" u="none" strike="noStrike" baseline="0" dirty="0" err="1">
                <a:latin typeface="F1"/>
              </a:rPr>
              <a:t>Taciano</a:t>
            </a:r>
            <a:r>
              <a:rPr lang="pt-BR" sz="3200" b="1" i="0" u="none" strike="noStrike" baseline="0" dirty="0">
                <a:latin typeface="F1"/>
              </a:rPr>
              <a:t>, ante as interrogações das visitas.</a:t>
            </a:r>
            <a:endParaRPr lang="en-US" sz="333300" b="1" dirty="0"/>
          </a:p>
        </p:txBody>
      </p:sp>
    </p:spTree>
    <p:extLst>
      <p:ext uri="{BB962C8B-B14F-4D97-AF65-F5344CB8AC3E}">
        <p14:creationId xmlns:p14="http://schemas.microsoft.com/office/powerpoint/2010/main" val="12699416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Onde viverão hoje vossos pais? Os títulos do patriciado não exoneraram vossos avoengos dos deveres para com o sepulcro. Sois tão separado deles, como serei doravante dos meus... E, enquanto a vossa saudade vagar como sombra inútil, corvejando sobre os vossos dias, a dor de minha mulher tanto quanto a minha própria dor produzirão em nós a confortadora certeza de estarmos cooperando na edificação de um mundo melhor...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41930441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Somos escravos, sim, nascidos sob o jugo pesado de cruel cativeiro, contudo, nosso espírito é livre para adorar a Deus, segundo a nossa compreensão. Antes de nós, companheiros outros conheceram o martírio... Quantos terão sido assassinados nos circos, nas cruzes, nas fogueiras e nos tribunais? 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0460076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Quantos terão demandado o túmulo, carregando espinhosos fardos de aflição!... Entretanto, nossos corações feridos, como o lenho atirado ao fogo, alimentam a chama do idealismo santificante que iluminará a Humanidade!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34522496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Nossos filhos jamais estarão órfãos. Tutelados do Cristo, no mundo, constituem a herança abençoada de nossa fé, destinada ao grande futuro... A felicidade celeste habita conosco nos cárceres da Terra. Nossos padecimentos são semelhantes às sombras ralas da madrugada que se misturam à luz nascente de novo dia!...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7210337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O prisioneiro fitou </a:t>
            </a:r>
            <a:r>
              <a:rPr lang="pt-BR" sz="4000" b="1" i="0" u="none" strike="noStrike" baseline="0" dirty="0" err="1">
                <a:latin typeface="F1"/>
              </a:rPr>
              <a:t>Vetúrio</a:t>
            </a:r>
            <a:r>
              <a:rPr lang="pt-BR" sz="4000" b="1" i="0" u="none" strike="noStrike" baseline="0" dirty="0">
                <a:latin typeface="F1"/>
              </a:rPr>
              <a:t>, de frente, com valorosa serenidade, e afirmou sem afetação: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— Vós, porém, romanos dominadores, tremei, enquanto rides! Jesus reina, acima de César!...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5054516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>
                <a:latin typeface="F1"/>
              </a:rPr>
              <a:t>Vencendo a lassidão que o dominava, </a:t>
            </a:r>
            <a:r>
              <a:rPr lang="pt-BR" sz="3600" b="1" i="0" u="none" strike="noStrike" baseline="0" dirty="0" err="1">
                <a:latin typeface="F1"/>
              </a:rPr>
              <a:t>Opílio</a:t>
            </a:r>
            <a:r>
              <a:rPr lang="pt-BR" sz="3600" b="1" i="0" u="none" strike="noStrike" baseline="0" dirty="0">
                <a:latin typeface="F1"/>
              </a:rPr>
              <a:t> </a:t>
            </a:r>
            <a:r>
              <a:rPr lang="pt-BR" sz="3600" b="1" i="0" u="none" strike="noStrike" baseline="0" dirty="0" err="1">
                <a:latin typeface="F1"/>
              </a:rPr>
              <a:t>Vetúrio</a:t>
            </a:r>
            <a:r>
              <a:rPr lang="pt-BR" sz="3600" b="1" i="0" u="none" strike="noStrike" baseline="0" dirty="0">
                <a:latin typeface="F1"/>
              </a:rPr>
              <a:t> agitou os braços e clamou: 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— Cala-te! nem mais uma palavra! </a:t>
            </a:r>
            <a:r>
              <a:rPr lang="pt-BR" sz="3600" b="1" i="0" u="none" strike="noStrike" baseline="0" dirty="0" err="1">
                <a:latin typeface="F1"/>
              </a:rPr>
              <a:t>Epípodo</a:t>
            </a:r>
            <a:r>
              <a:rPr lang="pt-BR" sz="3600" b="1" i="0" u="none" strike="noStrike" baseline="0" dirty="0">
                <a:latin typeface="F1"/>
              </a:rPr>
              <a:t>, o chicote!...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O capataz estalou o rebenque no rosto do escravo enobrecido, enquanto </a:t>
            </a:r>
            <a:r>
              <a:rPr lang="pt-BR" sz="3600" b="1" i="0" u="none" strike="noStrike" baseline="0" dirty="0" err="1">
                <a:latin typeface="F1"/>
              </a:rPr>
              <a:t>Vetúrio</a:t>
            </a:r>
            <a:r>
              <a:rPr lang="pt-BR" sz="3600" b="1" i="0" u="none" strike="noStrike" baseline="0" dirty="0">
                <a:latin typeface="F1"/>
              </a:rPr>
              <a:t>, em poucas palavras, concluía o negócio com o mercador.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10467560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600" b="1" i="0" u="none" strike="noStrike" baseline="0" dirty="0" err="1">
                <a:latin typeface="F1"/>
              </a:rPr>
              <a:t>Dioclécia</a:t>
            </a:r>
            <a:r>
              <a:rPr lang="pt-BR" sz="3600" b="1" i="0" u="none" strike="noStrike" baseline="0" dirty="0">
                <a:latin typeface="F1"/>
              </a:rPr>
              <a:t> e as filhinhas foram cedidas a preço ínfimo.</a:t>
            </a:r>
          </a:p>
          <a:p>
            <a:pPr algn="l"/>
            <a:r>
              <a:rPr lang="pt-BR" sz="3600" b="1" i="0" u="none" strike="noStrike" baseline="0" dirty="0">
                <a:latin typeface="F1"/>
              </a:rPr>
              <a:t>Enquanto o potro bravio era aparelhado, a esposa do mártir tentou lançar-se nos braços dele, mas algumas companheiras afastaram-na, com as meninas, para recanto próximo.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4157879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3200" b="1" i="0" u="none" strike="noStrike" baseline="0" dirty="0">
                <a:latin typeface="F1"/>
              </a:rPr>
              <a:t>Rufo ia ser atado à cauda do animal que relinchava, </a:t>
            </a:r>
            <a:r>
              <a:rPr lang="pt-BR" sz="3200" b="1" i="0" u="none" strike="noStrike" baseline="0" dirty="0" err="1">
                <a:latin typeface="F1"/>
              </a:rPr>
              <a:t>escouceante</a:t>
            </a:r>
            <a:r>
              <a:rPr lang="pt-BR" sz="3200" b="1" i="0" u="none" strike="noStrike" baseline="0" dirty="0">
                <a:latin typeface="F1"/>
              </a:rPr>
              <a:t>, quando </a:t>
            </a:r>
            <a:r>
              <a:rPr lang="pt-BR" sz="3200" b="1" i="0" u="none" strike="noStrike" baseline="0" dirty="0" err="1">
                <a:latin typeface="F1"/>
              </a:rPr>
              <a:t>Berzélio</a:t>
            </a:r>
            <a:r>
              <a:rPr lang="pt-BR" sz="3200" b="1" i="0" u="none" strike="noStrike" baseline="0" dirty="0">
                <a:latin typeface="F1"/>
              </a:rPr>
              <a:t>, o comprador de cativos, abeirou-se dele e </a:t>
            </a:r>
            <a:r>
              <a:rPr lang="pt-BR" sz="3200" b="1" i="0" u="none" strike="noStrike" baseline="0" dirty="0" err="1">
                <a:latin typeface="F1"/>
              </a:rPr>
              <a:t>ciciou-lhe</a:t>
            </a:r>
            <a:r>
              <a:rPr lang="pt-BR" sz="3200" b="1" i="0" u="none" strike="noStrike" baseline="0" dirty="0">
                <a:latin typeface="F1"/>
              </a:rPr>
              <a:t> aos ouvidos: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— Tua família encontrará um lar em nossa casa da Aquitânia. Morre em paz, eu também sou cristão.</a:t>
            </a:r>
          </a:p>
          <a:p>
            <a:pPr algn="l"/>
            <a:r>
              <a:rPr lang="pt-BR" sz="3200" b="1" i="0" u="none" strike="noStrike" baseline="0" dirty="0">
                <a:latin typeface="F1"/>
              </a:rPr>
              <a:t>Pela primeira vez, naquele dia de terríveis recordações, belo sorriso estampou-se no semblante do mártir.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1099719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Mais tarde, algumas mulheres piedosas da igreja lhe recolhiam os despojos em matagal próximo.</a:t>
            </a:r>
          </a:p>
          <a:p>
            <a:pPr algn="l"/>
            <a:r>
              <a:rPr lang="pt-BR" sz="4000" b="1" i="0" u="none" strike="noStrike" baseline="0" dirty="0">
                <a:latin typeface="F1"/>
              </a:rPr>
              <a:t>Emancipara-se Rufo para servir com mais segurança aos desígnios do Senhor.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28445317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9" y="1440814"/>
            <a:ext cx="11582400" cy="47000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t-BR" sz="4000" b="1" i="0" u="none" strike="noStrike" baseline="0" dirty="0">
                <a:latin typeface="F1"/>
              </a:rPr>
              <a:t>Da elevada janela dos seus aposentos de exílio, Cíntia acompanhara a cena horrenda. Vendo o animal desembestar pelo bosque, arrastando a vítima indefesa, desmaiara de pavor.</a:t>
            </a:r>
            <a:endParaRPr lang="en-US" sz="400000" b="1" dirty="0"/>
          </a:p>
        </p:txBody>
      </p:sp>
    </p:spTree>
    <p:extLst>
      <p:ext uri="{BB962C8B-B14F-4D97-AF65-F5344CB8AC3E}">
        <p14:creationId xmlns:p14="http://schemas.microsoft.com/office/powerpoint/2010/main" val="9079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4772</Words>
  <Application>Microsoft Office PowerPoint</Application>
  <PresentationFormat>Widescreen</PresentationFormat>
  <Paragraphs>170</Paragraphs>
  <Slides>102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102</vt:i4>
      </vt:variant>
    </vt:vector>
  </HeadingPairs>
  <TitlesOfParts>
    <vt:vector size="110" baseType="lpstr">
      <vt:lpstr>Arial</vt:lpstr>
      <vt:lpstr>Calibri</vt:lpstr>
      <vt:lpstr>Calibri Light</vt:lpstr>
      <vt:lpstr>Century</vt:lpstr>
      <vt:lpstr>F0</vt:lpstr>
      <vt:lpstr>F1</vt:lpstr>
      <vt:lpstr>Tahoma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Alírio de Cerqueira</dc:creator>
  <cp:lastModifiedBy>Alirio Cerqueira Filho</cp:lastModifiedBy>
  <cp:revision>4</cp:revision>
  <dcterms:created xsi:type="dcterms:W3CDTF">2024-08-13T16:00:09Z</dcterms:created>
  <dcterms:modified xsi:type="dcterms:W3CDTF">2024-08-19T01:14:35Z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B49B86E3327744FEA8EBFA2DEA0C8163_11</vt:lpwstr>
  </property>
  <property fmtid="{D5CDD505-2E9C-101B-9397-08002B2CF9AE}" pid="3" name="KSOProductBuildVer">
    <vt:lpwstr>1033-12.2.0.13472</vt:lpwstr>
  </property>
</Properties>
</file>