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728" r:id="rId3"/>
    <p:sldId id="1181" r:id="rId4"/>
    <p:sldId id="1839" r:id="rId5"/>
    <p:sldId id="3957" r:id="rId6"/>
    <p:sldId id="3958" r:id="rId7"/>
    <p:sldId id="3959" r:id="rId8"/>
    <p:sldId id="3960" r:id="rId9"/>
    <p:sldId id="3961" r:id="rId10"/>
    <p:sldId id="3962" r:id="rId11"/>
    <p:sldId id="3963" r:id="rId12"/>
    <p:sldId id="3964" r:id="rId13"/>
    <p:sldId id="3965" r:id="rId14"/>
    <p:sldId id="3966" r:id="rId15"/>
    <p:sldId id="3967" r:id="rId16"/>
    <p:sldId id="3968" r:id="rId17"/>
    <p:sldId id="3969" r:id="rId18"/>
    <p:sldId id="3970" r:id="rId19"/>
    <p:sldId id="3971" r:id="rId20"/>
    <p:sldId id="3972" r:id="rId21"/>
    <p:sldId id="3973" r:id="rId22"/>
    <p:sldId id="3974" r:id="rId23"/>
    <p:sldId id="3975" r:id="rId24"/>
    <p:sldId id="3976" r:id="rId25"/>
    <p:sldId id="3977" r:id="rId26"/>
    <p:sldId id="3978" r:id="rId27"/>
    <p:sldId id="3979" r:id="rId28"/>
    <p:sldId id="3980" r:id="rId29"/>
    <p:sldId id="3981" r:id="rId30"/>
    <p:sldId id="3982" r:id="rId31"/>
    <p:sldId id="3983" r:id="rId32"/>
    <p:sldId id="3984" r:id="rId33"/>
    <p:sldId id="3985" r:id="rId34"/>
    <p:sldId id="3986" r:id="rId35"/>
    <p:sldId id="3987" r:id="rId36"/>
    <p:sldId id="3988" r:id="rId37"/>
    <p:sldId id="3989" r:id="rId38"/>
    <p:sldId id="3990" r:id="rId39"/>
    <p:sldId id="3991" r:id="rId40"/>
    <p:sldId id="3992" r:id="rId41"/>
    <p:sldId id="3993" r:id="rId42"/>
    <p:sldId id="3994" r:id="rId43"/>
    <p:sldId id="3995" r:id="rId44"/>
    <p:sldId id="3996" r:id="rId45"/>
    <p:sldId id="3997" r:id="rId46"/>
    <p:sldId id="3998" r:id="rId47"/>
    <p:sldId id="3999" r:id="rId48"/>
    <p:sldId id="4000" r:id="rId49"/>
    <p:sldId id="4001" r:id="rId50"/>
    <p:sldId id="4002" r:id="rId51"/>
    <p:sldId id="4003" r:id="rId52"/>
    <p:sldId id="4004" r:id="rId53"/>
    <p:sldId id="4005" r:id="rId54"/>
    <p:sldId id="4006" r:id="rId55"/>
    <p:sldId id="4007" r:id="rId56"/>
    <p:sldId id="4008" r:id="rId57"/>
    <p:sldId id="4009" r:id="rId58"/>
    <p:sldId id="4010" r:id="rId59"/>
    <p:sldId id="4011" r:id="rId60"/>
    <p:sldId id="4012" r:id="rId61"/>
    <p:sldId id="4013" r:id="rId62"/>
    <p:sldId id="4014" r:id="rId63"/>
    <p:sldId id="4015" r:id="rId64"/>
    <p:sldId id="4016" r:id="rId65"/>
    <p:sldId id="4017" r:id="rId66"/>
    <p:sldId id="4018" r:id="rId67"/>
    <p:sldId id="4019" r:id="rId68"/>
    <p:sldId id="4020" r:id="rId69"/>
    <p:sldId id="4021" r:id="rId70"/>
    <p:sldId id="4022" r:id="rId71"/>
    <p:sldId id="4023" r:id="rId72"/>
    <p:sldId id="4024" r:id="rId73"/>
    <p:sldId id="4025" r:id="rId74"/>
    <p:sldId id="4026" r:id="rId75"/>
    <p:sldId id="4027" r:id="rId76"/>
    <p:sldId id="4028" r:id="rId77"/>
    <p:sldId id="4029" r:id="rId78"/>
    <p:sldId id="4030" r:id="rId79"/>
    <p:sldId id="4031" r:id="rId80"/>
    <p:sldId id="4032" r:id="rId81"/>
    <p:sldId id="4033" r:id="rId82"/>
    <p:sldId id="4034" r:id="rId83"/>
    <p:sldId id="4035" r:id="rId84"/>
    <p:sldId id="4036" r:id="rId85"/>
    <p:sldId id="4037" r:id="rId86"/>
    <p:sldId id="4038" r:id="rId87"/>
    <p:sldId id="4039" r:id="rId88"/>
    <p:sldId id="4040" r:id="rId89"/>
    <p:sldId id="4041" r:id="rId90"/>
    <p:sldId id="4042" r:id="rId91"/>
    <p:sldId id="4043" r:id="rId92"/>
    <p:sldId id="4044" r:id="rId93"/>
    <p:sldId id="4045" r:id="rId94"/>
    <p:sldId id="4046" r:id="rId95"/>
    <p:sldId id="4047" r:id="rId96"/>
    <p:sldId id="4048" r:id="rId97"/>
    <p:sldId id="4049" r:id="rId98"/>
    <p:sldId id="4050" r:id="rId99"/>
    <p:sldId id="339"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81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451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07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142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34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588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560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34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55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80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599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522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13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79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336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441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6719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AS VIRTUDES E OS VÍCIOS DOS PERSONAGENS DOS ROMANCES DE EMMANUEL</a:t>
            </a:r>
            <a:br>
              <a:rPr lang="pt-BR" altLang="pt-BR" sz="5400" b="1" i="1" dirty="0">
                <a:solidFill>
                  <a:srgbClr val="FFFF00"/>
                </a:solidFill>
                <a:latin typeface="Tahoma" panose="020B0604030504040204" pitchFamily="34" charset="0"/>
              </a:rPr>
            </a:b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29496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Estabeleceu-se luta imediata. Velhos amigos vociferavam impropérios. Os mais ponderados cercaram-no como se o fizessem a um doente e pediram-lhe que se calasse. Saulo precisou fazer um esforço heróico para conter a indignação. A custo, conseguiu dominar-se e retirou-se. Em plena via pública, sentia-se assaltado por idéias escaldantes.</a:t>
            </a:r>
            <a:endParaRPr lang="pt-BR" sz="400000" b="1" dirty="0">
              <a:latin typeface="F1"/>
            </a:endParaRPr>
          </a:p>
        </p:txBody>
      </p:sp>
    </p:spTree>
    <p:extLst>
      <p:ext uri="{BB962C8B-B14F-4D97-AF65-F5344CB8AC3E}">
        <p14:creationId xmlns:p14="http://schemas.microsoft.com/office/powerpoint/2010/main" val="39177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Não seria melhor combater abertamente, pregar a verdade sem consideração pelas máscaras religiosas que enchiam a cidade? A seus olhos, era justo refletir na guerra declarada aos erros farisaicos. E se, ao contrário das ponderações de Pedro, assumisse em Jerusalém a chefia de um movimento mais vasto, a favor do Nazareno?</a:t>
            </a:r>
            <a:endParaRPr lang="pt-BR" sz="400000" b="1" dirty="0">
              <a:latin typeface="F1"/>
            </a:endParaRPr>
          </a:p>
        </p:txBody>
      </p:sp>
    </p:spTree>
    <p:extLst>
      <p:ext uri="{BB962C8B-B14F-4D97-AF65-F5344CB8AC3E}">
        <p14:creationId xmlns:p14="http://schemas.microsoft.com/office/powerpoint/2010/main" val="277328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Não tivera a coragem de </a:t>
            </a:r>
            <a:r>
              <a:rPr lang="pt-BR" sz="3200" b="1" i="0" u="none" strike="noStrike" baseline="0" dirty="0" err="1">
                <a:latin typeface="F1"/>
              </a:rPr>
              <a:t>perseguir-lhe</a:t>
            </a:r>
            <a:r>
              <a:rPr lang="pt-BR" sz="3200" b="1" i="0" u="none" strike="noStrike" baseline="0" dirty="0">
                <a:latin typeface="F1"/>
              </a:rPr>
              <a:t> os discípulos, quando os doutores do Sinédrio eram todos complacentes? Por que não assumir, agora, a atitude da reparação, encabeçando um movimento em contrário? Havia de encontrar alguns amigos que se lhe associassem ao esforço ardente. Com esse gesto, auxiliaria o próprio irmão na sua tarefa dignificante em prol dos necessitados.</a:t>
            </a:r>
            <a:endParaRPr lang="pt-BR" sz="333300" b="1" dirty="0">
              <a:latin typeface="F1"/>
            </a:endParaRPr>
          </a:p>
        </p:txBody>
      </p:sp>
    </p:spTree>
    <p:extLst>
      <p:ext uri="{BB962C8B-B14F-4D97-AF65-F5344CB8AC3E}">
        <p14:creationId xmlns:p14="http://schemas.microsoft.com/office/powerpoint/2010/main" val="218794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Fascinado com tais perspectivas, penetrou no Templo famoso. Recordou os dias mais recuados da infância e da primeira juventude. O movimento popular no recinto já lhe não despertava o interesse de outrora. Instintivamente, aproximou-se do local onde Estevão sucumbira. Lembrou a cena dolorosa, detalhe por detalhe.</a:t>
            </a:r>
            <a:endParaRPr lang="pt-BR" sz="400000" b="1" dirty="0">
              <a:latin typeface="F1"/>
            </a:endParaRPr>
          </a:p>
        </p:txBody>
      </p:sp>
    </p:spTree>
    <p:extLst>
      <p:ext uri="{BB962C8B-B14F-4D97-AF65-F5344CB8AC3E}">
        <p14:creationId xmlns:p14="http://schemas.microsoft.com/office/powerpoint/2010/main" val="4587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Penosa angústia assomava-lhe ao coração. Orou com fervor ao Cristo. Entrou na sala onde estivera a sós com Abigail, a ouvir as últimas palavras do mártir do Evangelho. Compreendia, enfim, a grandeza daquela alma que o perdoara in extremis. Cada palavra do moribundo </a:t>
            </a:r>
            <a:r>
              <a:rPr lang="pt-BR" sz="3600" b="1" i="0" u="none" strike="noStrike" baseline="0" dirty="0" err="1">
                <a:latin typeface="F1"/>
              </a:rPr>
              <a:t>ressoava-lhe</a:t>
            </a:r>
            <a:r>
              <a:rPr lang="pt-BR" sz="3600" b="1" i="0" u="none" strike="noStrike" baseline="0" dirty="0">
                <a:latin typeface="F1"/>
              </a:rPr>
              <a:t> agora, estranhamente, nos ouvidos.</a:t>
            </a:r>
            <a:endParaRPr lang="pt-BR" sz="400000" b="1" dirty="0">
              <a:latin typeface="F1"/>
            </a:endParaRPr>
          </a:p>
        </p:txBody>
      </p:sp>
    </p:spTree>
    <p:extLst>
      <p:ext uri="{BB962C8B-B14F-4D97-AF65-F5344CB8AC3E}">
        <p14:creationId xmlns:p14="http://schemas.microsoft.com/office/powerpoint/2010/main" val="15963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elevação de Estevão fascinava-o. O pregador do “Caminho” havia-se imolado por Jesus! Por que não fazê-lo também?. Era justo ficar em Jerusalém, </a:t>
            </a:r>
            <a:r>
              <a:rPr lang="pt-BR" sz="3600" b="1" i="0" u="none" strike="noStrike" baseline="0" dirty="0" err="1">
                <a:latin typeface="F1"/>
              </a:rPr>
              <a:t>seguir-lhe</a:t>
            </a:r>
            <a:r>
              <a:rPr lang="pt-BR" sz="3600" b="1" i="0" u="none" strike="noStrike" baseline="0" dirty="0">
                <a:latin typeface="F1"/>
              </a:rPr>
              <a:t> os passos heróicos, para que a lição do Mestre fosse compreendida. Na recordação do passado, o moço </a:t>
            </a:r>
            <a:r>
              <a:rPr lang="pt-BR" sz="3600" b="1" i="0" u="none" strike="noStrike" baseline="0" dirty="0" err="1">
                <a:latin typeface="F1"/>
              </a:rPr>
              <a:t>tarsense</a:t>
            </a:r>
            <a:r>
              <a:rPr lang="pt-BR" sz="3600" b="1" i="0" u="none" strike="noStrike" baseline="0" dirty="0">
                <a:latin typeface="F1"/>
              </a:rPr>
              <a:t> mergulhava-se em preces fervorosas. Suplicava a inspiração do Cristo para seus novos caminhos.</a:t>
            </a:r>
            <a:endParaRPr lang="pt-BR" sz="400000" b="1" dirty="0">
              <a:latin typeface="F1"/>
            </a:endParaRPr>
          </a:p>
        </p:txBody>
      </p:sp>
    </p:spTree>
    <p:extLst>
      <p:ext uri="{BB962C8B-B14F-4D97-AF65-F5344CB8AC3E}">
        <p14:creationId xmlns:p14="http://schemas.microsoft.com/office/powerpoint/2010/main" val="14846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Foi aí que o convertido de Damasco, exteriorizando as faculdades espirituais, fruto das penosas disciplinas, observou que um vulto luminoso surgia inopinadamente a seu lado, falando-lhe com inefável ternura:</a:t>
            </a:r>
          </a:p>
          <a:p>
            <a:pPr algn="l"/>
            <a:r>
              <a:rPr lang="pt-BR" sz="3200" b="1" i="0" u="none" strike="noStrike" baseline="0" dirty="0">
                <a:latin typeface="F1"/>
              </a:rPr>
              <a:t>— Retira-te de Jerusalém, porque os antigos companheiros não aceitarão, por enquanto, o testemunho!</a:t>
            </a:r>
            <a:endParaRPr lang="pt-BR" sz="333300" b="1" dirty="0">
              <a:latin typeface="F1"/>
            </a:endParaRPr>
          </a:p>
        </p:txBody>
      </p:sp>
    </p:spTree>
    <p:extLst>
      <p:ext uri="{BB962C8B-B14F-4D97-AF65-F5344CB8AC3E}">
        <p14:creationId xmlns:p14="http://schemas.microsoft.com/office/powerpoint/2010/main" val="159495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Sob o pálio de Jesus, Estevão </a:t>
            </a:r>
            <a:r>
              <a:rPr lang="pt-BR" sz="3600" b="1" i="0" u="none" strike="noStrike" baseline="0" dirty="0" err="1">
                <a:latin typeface="F1"/>
              </a:rPr>
              <a:t>seguia-lhe</a:t>
            </a:r>
            <a:r>
              <a:rPr lang="pt-BR" sz="3600" b="1" i="0" u="none" strike="noStrike" baseline="0" dirty="0">
                <a:latin typeface="F1"/>
              </a:rPr>
              <a:t> os passos na senda do discipulado, embora a posição transcendental de sua assistência invisível. Saulo, naturalmente, cuidou que era o próprio Cristo o autor da carinhosa advertência , fundamente impressionado, demandou a igreja do “Caminho”, informando a Simão Pedro o que ocorrera.</a:t>
            </a:r>
            <a:endParaRPr lang="pt-BR" sz="400000" b="1" dirty="0">
              <a:latin typeface="F1"/>
            </a:endParaRPr>
          </a:p>
        </p:txBody>
      </p:sp>
    </p:spTree>
    <p:extLst>
      <p:ext uri="{BB962C8B-B14F-4D97-AF65-F5344CB8AC3E}">
        <p14:creationId xmlns:p14="http://schemas.microsoft.com/office/powerpoint/2010/main" val="422830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Entretanto — acabou dizendo ao generoso Apóstolo que o ouvia admirado —, não devo ocultar que tencionava agitar a opinião religiosa da cidade, defender a causa do Mestre, restabelecer a verdade em sua feição Integral.</a:t>
            </a:r>
            <a:endParaRPr lang="pt-BR" sz="333300" b="1" dirty="0">
              <a:latin typeface="F1"/>
            </a:endParaRPr>
          </a:p>
        </p:txBody>
      </p:sp>
    </p:spTree>
    <p:extLst>
      <p:ext uri="{BB962C8B-B14F-4D97-AF65-F5344CB8AC3E}">
        <p14:creationId xmlns:p14="http://schemas.microsoft.com/office/powerpoint/2010/main" val="1980055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Enquanto o </a:t>
            </a:r>
            <a:r>
              <a:rPr lang="pt-BR" sz="4000" b="1" i="0" u="none" strike="noStrike" baseline="0" dirty="0" err="1">
                <a:latin typeface="F1"/>
              </a:rPr>
              <a:t>ex-pescador</a:t>
            </a:r>
            <a:r>
              <a:rPr lang="pt-BR" sz="4000" b="1" i="0" u="none" strike="noStrike" baseline="0" dirty="0">
                <a:latin typeface="F1"/>
              </a:rPr>
              <a:t> escutava em silêncio, como a reforçar a resposta, o novo discípulo continuava:</a:t>
            </a:r>
          </a:p>
          <a:p>
            <a:pPr algn="l"/>
            <a:r>
              <a:rPr lang="pt-BR" sz="4000" b="1" i="0" u="none" strike="noStrike" baseline="0" dirty="0">
                <a:latin typeface="F1"/>
              </a:rPr>
              <a:t>— Estevão não se entregou ao sacrifício? Sinto que nos falta aqui uma coragem igual à do mártir, sucumbido às pedradas da minha ignorância.</a:t>
            </a:r>
            <a:endParaRPr lang="pt-BR" sz="400000" b="1" dirty="0">
              <a:latin typeface="F1"/>
            </a:endParaRPr>
          </a:p>
        </p:txBody>
      </p:sp>
    </p:spTree>
    <p:extLst>
      <p:ext uri="{BB962C8B-B14F-4D97-AF65-F5344CB8AC3E}">
        <p14:creationId xmlns:p14="http://schemas.microsoft.com/office/powerpoint/2010/main" val="327314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Não, Saulo — replicou Pedro com firmeza —, não seria razoável pensar assim. Tenho maior experiência da vida, embora não tenha cabedais de inteligência semelhantes aos teus.</a:t>
            </a:r>
            <a:endParaRPr lang="pt-BR" sz="400000" b="1" dirty="0">
              <a:latin typeface="F1"/>
            </a:endParaRPr>
          </a:p>
        </p:txBody>
      </p:sp>
    </p:spTree>
    <p:extLst>
      <p:ext uri="{BB962C8B-B14F-4D97-AF65-F5344CB8AC3E}">
        <p14:creationId xmlns:p14="http://schemas.microsoft.com/office/powerpoint/2010/main" val="391664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Está escrito que o discípulo não poderá ser maior que o mestre. Aqui mesmo, em Jerusalém, vimos Judas cair numa cilada igual a esta. Nos dias angustiosos do Calvário, em que o Senhor provou a excelência e a divindade do seu amor e, nós, o amargo testemunho da exígua fé, condenamos o infortunado companheiro.</a:t>
            </a:r>
            <a:endParaRPr lang="pt-BR" sz="400000" b="1" dirty="0">
              <a:latin typeface="F1"/>
            </a:endParaRPr>
          </a:p>
        </p:txBody>
      </p:sp>
    </p:spTree>
    <p:extLst>
      <p:ext uri="{BB962C8B-B14F-4D97-AF65-F5344CB8AC3E}">
        <p14:creationId xmlns:p14="http://schemas.microsoft.com/office/powerpoint/2010/main" val="122845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Alguns irmãos nossos mantêm, até o presente, a opinião dos primeiros dias; mas, em contacto com a realidade do mundo, cheguei à conclusão de que Judas foi mais infeliz que perverso. Ele não acreditava na validade das obras sem dinheiro, não aceitava outro poder que não fosse o dos príncipes do mundo.</a:t>
            </a:r>
            <a:endParaRPr lang="pt-BR" sz="400000" b="1" dirty="0">
              <a:latin typeface="F1"/>
            </a:endParaRPr>
          </a:p>
        </p:txBody>
      </p:sp>
    </p:spTree>
    <p:extLst>
      <p:ext uri="{BB962C8B-B14F-4D97-AF65-F5344CB8AC3E}">
        <p14:creationId xmlns:p14="http://schemas.microsoft.com/office/powerpoint/2010/main" val="199266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Estava sempre inquieto pelo triunfo imediato das idéias do Cristo. Muitas vezes, vimo-lo altercar, impaciente, pela construção do Reino de Jesus, adstrito aos princípios políticos do mundo. O Mestre sorria e fingia não entender as insinuações, como quem estava senhor do seu divino programa. Judas, antes do apostolado, era negociante. Estava habituado a vender a mercadoria e receber o pagamento imediato.</a:t>
            </a:r>
            <a:endParaRPr lang="pt-BR" sz="333300" b="1" dirty="0">
              <a:latin typeface="F1"/>
            </a:endParaRPr>
          </a:p>
        </p:txBody>
      </p:sp>
    </p:spTree>
    <p:extLst>
      <p:ext uri="{BB962C8B-B14F-4D97-AF65-F5344CB8AC3E}">
        <p14:creationId xmlns:p14="http://schemas.microsoft.com/office/powerpoint/2010/main" val="166561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Julgo, nas meditações de agora, que ele não pôde compreender o Evangelho de outra forma, ignorando que Deus é um credor cheio de misericórdia, que espera generosamente a todos nós, que não passamos de míseros devedores.</a:t>
            </a:r>
            <a:endParaRPr lang="pt-BR" sz="400000" b="1" dirty="0">
              <a:latin typeface="F1"/>
            </a:endParaRPr>
          </a:p>
        </p:txBody>
      </p:sp>
    </p:spTree>
    <p:extLst>
      <p:ext uri="{BB962C8B-B14F-4D97-AF65-F5344CB8AC3E}">
        <p14:creationId xmlns:p14="http://schemas.microsoft.com/office/powerpoint/2010/main" val="390843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Talvez amasse profundamente o Messias, contudo, a inquietação fê-lo perder na oportunidade sagrada. Tão-só pelo desejo de apressar a vitória, engendrou a tragédia da cruz, com a sua falta de vigilância.</a:t>
            </a:r>
            <a:endParaRPr lang="pt-BR" sz="400000" b="1" dirty="0">
              <a:latin typeface="F1"/>
            </a:endParaRPr>
          </a:p>
        </p:txBody>
      </p:sp>
    </p:spTree>
    <p:extLst>
      <p:ext uri="{BB962C8B-B14F-4D97-AF65-F5344CB8AC3E}">
        <p14:creationId xmlns:p14="http://schemas.microsoft.com/office/powerpoint/2010/main" val="225341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Saulo ouvia assombrado aquelas considerações justas e o bondoso Apóstolo continuava:</a:t>
            </a:r>
          </a:p>
          <a:p>
            <a:pPr algn="l"/>
            <a:r>
              <a:rPr lang="pt-BR" sz="3600" b="1" i="0" u="none" strike="noStrike" baseline="0" dirty="0">
                <a:latin typeface="F1"/>
              </a:rPr>
              <a:t>— Deus é a Providência de todos. Ninguém está esquecido. Para que </a:t>
            </a:r>
            <a:r>
              <a:rPr lang="pt-BR" sz="3600" b="1" i="0" u="none" strike="noStrike" baseline="0" dirty="0" err="1">
                <a:latin typeface="F1"/>
              </a:rPr>
              <a:t>ajuizes</a:t>
            </a:r>
            <a:r>
              <a:rPr lang="pt-BR" sz="3600" b="1" i="0" u="none" strike="noStrike" baseline="0" dirty="0">
                <a:latin typeface="F1"/>
              </a:rPr>
              <a:t> melhor da situação, admitamos que fosses mais feliz que Judas. Figuremos tua vitória pessoal no feito.</a:t>
            </a:r>
            <a:endParaRPr lang="pt-BR" sz="400000" b="1" dirty="0">
              <a:latin typeface="F1"/>
            </a:endParaRPr>
          </a:p>
        </p:txBody>
      </p:sp>
    </p:spTree>
    <p:extLst>
      <p:ext uri="{BB962C8B-B14F-4D97-AF65-F5344CB8AC3E}">
        <p14:creationId xmlns:p14="http://schemas.microsoft.com/office/powerpoint/2010/main" val="172123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Concedamos que pudesses atrair para o Mestre toda a cidade. E depois? Deverias e poderias responder por todos os que aderissem ao teu esforço? A verdade é que poderias atrair, nunca, porém, converter. Como não te fosse possível atender a todos, em particular, acabarias execrado pela mesma forma.</a:t>
            </a:r>
            <a:endParaRPr lang="pt-BR" sz="333300" b="1" dirty="0">
              <a:latin typeface="F1"/>
            </a:endParaRPr>
          </a:p>
        </p:txBody>
      </p:sp>
    </p:spTree>
    <p:extLst>
      <p:ext uri="{BB962C8B-B14F-4D97-AF65-F5344CB8AC3E}">
        <p14:creationId xmlns:p14="http://schemas.microsoft.com/office/powerpoint/2010/main" val="122780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Se Jesus, que tudo pode neste mundo sob a égide do Pai, espera com paciência a conversão do mundo, por que não poderemos esperar, de nossa parte? A melhor posição da vida é a do equilíbrio. Não é justo desejar fazer nem menos, nem mais do que nos compete, mesmo porque o Mestre sentenciou que a cada dia bastam os seus trabalhos.</a:t>
            </a:r>
            <a:endParaRPr lang="pt-BR" sz="400000" b="1" dirty="0">
              <a:latin typeface="F1"/>
            </a:endParaRPr>
          </a:p>
        </p:txBody>
      </p:sp>
    </p:spTree>
    <p:extLst>
      <p:ext uri="{BB962C8B-B14F-4D97-AF65-F5344CB8AC3E}">
        <p14:creationId xmlns:p14="http://schemas.microsoft.com/office/powerpoint/2010/main" val="295379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000" b="1" i="0" u="none" strike="noStrike" baseline="0" dirty="0">
                <a:latin typeface="F1"/>
              </a:rPr>
              <a:t>O convertido de Damasco estava surpreso a mais não poder. Simão apresentava argumentos irretorquíveis. Sua inspiração assombrava-o.</a:t>
            </a:r>
          </a:p>
          <a:p>
            <a:pPr algn="l"/>
            <a:r>
              <a:rPr lang="pt-BR" sz="3000" b="1" i="0" u="none" strike="noStrike" baseline="0" dirty="0">
                <a:latin typeface="F1"/>
              </a:rPr>
              <a:t>— À vista do que ocorreu — prosseguiu o </a:t>
            </a:r>
            <a:r>
              <a:rPr lang="pt-BR" sz="3000" b="1" i="0" u="none" strike="noStrike" baseline="0" dirty="0" err="1">
                <a:latin typeface="F1"/>
              </a:rPr>
              <a:t>ex-pescador</a:t>
            </a:r>
            <a:r>
              <a:rPr lang="pt-BR" sz="3000" b="1" i="0" u="none" strike="noStrike" baseline="0" dirty="0">
                <a:latin typeface="F1"/>
              </a:rPr>
              <a:t> serenamente —, importa que te vás logo que caia a noite. A luta iniciada na Sinagoga dos cilícios é muito mais importante que os atritos de Damasco. É possível que amanhã procurem encarcerar-te. Além disso, a advertência recebida no Templo não é de molde a procrastinarmos providências indispensáveis.</a:t>
            </a:r>
            <a:endParaRPr lang="pt-BR" sz="3000" b="1" dirty="0">
              <a:latin typeface="F1"/>
            </a:endParaRPr>
          </a:p>
        </p:txBody>
      </p:sp>
    </p:spTree>
    <p:extLst>
      <p:ext uri="{BB962C8B-B14F-4D97-AF65-F5344CB8AC3E}">
        <p14:creationId xmlns:p14="http://schemas.microsoft.com/office/powerpoint/2010/main" val="199631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a:xfrm>
            <a:off x="2589213" y="3303494"/>
            <a:ext cx="8915399" cy="2262781"/>
          </a:xfrm>
        </p:spPr>
        <p:txBody>
          <a:bodyPr>
            <a:normAutofit fontScale="90000"/>
          </a:bodyPr>
          <a:lstStyle/>
          <a:p>
            <a:pPr algn="ctr"/>
            <a:r>
              <a:rPr lang="pt-BR" altLang="pt-BR" sz="5400" b="1" dirty="0">
                <a:solidFill>
                  <a:srgbClr val="002060"/>
                </a:solidFill>
                <a:latin typeface="Tahoma" panose="020B0604030504040204" pitchFamily="34" charset="0"/>
              </a:rPr>
              <a:t>MÓDULO 8 – </a:t>
            </a:r>
            <a:r>
              <a:rPr lang="pt-BR" b="1" dirty="0">
                <a:solidFill>
                  <a:srgbClr val="002060"/>
                </a:solidFill>
                <a:latin typeface="Tahoma" panose="020B0604030504040204" pitchFamily="34" charset="0"/>
              </a:rPr>
              <a:t>A TRANSFORMAÇÃO DE PAULO DE TARSO DE PERSEGUIDOR DOS CRISTÃOS A APÓSTOLO DO CRISTO</a:t>
            </a:r>
          </a:p>
        </p:txBody>
      </p:sp>
      <p:pic>
        <p:nvPicPr>
          <p:cNvPr id="3" name="Imagem 2">
            <a:extLst>
              <a:ext uri="{FF2B5EF4-FFF2-40B4-BE49-F238E27FC236}">
                <a16:creationId xmlns:a16="http://schemas.microsoft.com/office/drawing/2014/main" id="{52CF62C6-8BEA-E952-D165-42E61B9E8F2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405239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Saulo concordou de boamente com o alvitre. Poucas vezes na vida escutara observações tão sensatas.</a:t>
            </a:r>
          </a:p>
          <a:p>
            <a:pPr algn="l"/>
            <a:r>
              <a:rPr lang="pt-BR" sz="3200" b="1" i="0" u="none" strike="noStrike" baseline="0" dirty="0">
                <a:latin typeface="F1"/>
              </a:rPr>
              <a:t>— Pretendes voltar à Cilícia? — disse Pedro com inflexão paternal. </a:t>
            </a:r>
            <a:endParaRPr lang="pt-BR" sz="3200" b="1" i="0" u="none" strike="noStrike" baseline="0" dirty="0">
              <a:latin typeface="F0"/>
            </a:endParaRPr>
          </a:p>
          <a:p>
            <a:pPr algn="l"/>
            <a:r>
              <a:rPr lang="pt-BR" sz="3200" b="1" i="0" u="none" strike="noStrike" baseline="0" dirty="0">
                <a:latin typeface="F1"/>
              </a:rPr>
              <a:t>— Já não tenho mais aonde ir — respondeu com resignado sorriso.</a:t>
            </a:r>
          </a:p>
          <a:p>
            <a:pPr algn="l"/>
            <a:r>
              <a:rPr lang="pt-BR" sz="3200" b="1" i="0" u="none" strike="noStrike" baseline="0" dirty="0">
                <a:latin typeface="F1"/>
              </a:rPr>
              <a:t>- Pois bem, partirás para </a:t>
            </a:r>
            <a:r>
              <a:rPr lang="pt-BR" sz="3200" b="1" i="0" u="none" strike="noStrike" baseline="0" dirty="0" err="1">
                <a:latin typeface="F1"/>
              </a:rPr>
              <a:t>Cesaréia</a:t>
            </a:r>
            <a:r>
              <a:rPr lang="pt-BR" sz="3200" b="1" i="0" u="none" strike="noStrike" baseline="0" dirty="0">
                <a:latin typeface="F1"/>
              </a:rPr>
              <a:t>. Temos ali amigos sinceros que te poderão auxiliar.</a:t>
            </a:r>
            <a:endParaRPr lang="pt-BR" sz="4400" b="1" dirty="0">
              <a:latin typeface="F1"/>
            </a:endParaRPr>
          </a:p>
        </p:txBody>
      </p:sp>
    </p:spTree>
    <p:extLst>
      <p:ext uri="{BB962C8B-B14F-4D97-AF65-F5344CB8AC3E}">
        <p14:creationId xmlns:p14="http://schemas.microsoft.com/office/powerpoint/2010/main" val="134272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programa de Simão Pedro foi rigorosamente cumprido. À noite, quando Jerusalém se envolvia em grande silêncio, um cavaleiro humilde transpunha as portas da cidade, na direção dos caminhos que conduziam ao grande porto palestinense.</a:t>
            </a:r>
            <a:endParaRPr lang="pt-BR" sz="8000" b="1" dirty="0">
              <a:latin typeface="F1"/>
            </a:endParaRPr>
          </a:p>
        </p:txBody>
      </p:sp>
    </p:spTree>
    <p:extLst>
      <p:ext uri="{BB962C8B-B14F-4D97-AF65-F5344CB8AC3E}">
        <p14:creationId xmlns:p14="http://schemas.microsoft.com/office/powerpoint/2010/main" val="3681760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Torturado pelas apreensões constantes da sua nova vida, chegou a </a:t>
            </a:r>
            <a:r>
              <a:rPr lang="pt-BR" sz="3600" b="1" i="0" u="none" strike="noStrike" baseline="0" dirty="0" err="1">
                <a:latin typeface="F1"/>
              </a:rPr>
              <a:t>Cesaréia</a:t>
            </a:r>
            <a:r>
              <a:rPr lang="pt-BR" sz="3600" b="1" i="0" u="none" strike="noStrike" baseline="0" dirty="0">
                <a:latin typeface="F1"/>
              </a:rPr>
              <a:t> decidido a não se deter ali muito tempo. Entregou as cartas de Pedro que o recomendavam aos amigos fiéis. Recebido com simpatia por todos, não teve dificuldades em retomar o caminho da cidade natal.</a:t>
            </a:r>
            <a:endParaRPr lang="pt-BR" sz="16600" b="1" dirty="0">
              <a:latin typeface="F1"/>
            </a:endParaRPr>
          </a:p>
        </p:txBody>
      </p:sp>
    </p:spTree>
    <p:extLst>
      <p:ext uri="{BB962C8B-B14F-4D97-AF65-F5344CB8AC3E}">
        <p14:creationId xmlns:p14="http://schemas.microsoft.com/office/powerpoint/2010/main" val="17425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Dirigindo-se agora para o cenário da infância, sentia-se extremamente comovido com as mínimas recordações. Aqui, um acidente do caminho a sugerir cariciosas lembranças; ali, um grupo de árvores envelhecidas a despertarem especial atenção.</a:t>
            </a:r>
            <a:endParaRPr lang="pt-BR" sz="49600" b="1" dirty="0">
              <a:latin typeface="F1"/>
            </a:endParaRPr>
          </a:p>
        </p:txBody>
      </p:sp>
    </p:spTree>
    <p:extLst>
      <p:ext uri="{BB962C8B-B14F-4D97-AF65-F5344CB8AC3E}">
        <p14:creationId xmlns:p14="http://schemas.microsoft.com/office/powerpoint/2010/main" val="294949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Várias vezes, passou por caravanas de camelos que lhe faziam relembrar as iniciativas paternas. Tão intensa lhe fora a vida espiritual nos últimos anos, tão grandes as transformações, que a vida do lar se lhe figurava um sonho bom, de há muito desvanecido. Através de Alexandre, recebera as primeiras notícias de casa.</a:t>
            </a:r>
            <a:endParaRPr lang="pt-BR" sz="123400" b="1" dirty="0">
              <a:latin typeface="F1"/>
            </a:endParaRPr>
          </a:p>
        </p:txBody>
      </p:sp>
    </p:spTree>
    <p:extLst>
      <p:ext uri="{BB962C8B-B14F-4D97-AF65-F5344CB8AC3E}">
        <p14:creationId xmlns:p14="http://schemas.microsoft.com/office/powerpoint/2010/main" val="3019483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Lamentava a partida de sua mãe, justamente quando tinha maior necessidade da sua compreensão afetuosa; mas entregava a Jesus os seus cuidados, nesse particular. Do velho pai não era razoável esperar um entendimento mais justo. Espírito formalista, radicado ao farisaísmo de maneira integral, certo não aprovaria a sua conduta.</a:t>
            </a:r>
            <a:endParaRPr lang="pt-BR" sz="307000" b="1" dirty="0">
              <a:latin typeface="F1"/>
            </a:endParaRPr>
          </a:p>
        </p:txBody>
      </p:sp>
    </p:spTree>
    <p:extLst>
      <p:ext uri="{BB962C8B-B14F-4D97-AF65-F5344CB8AC3E}">
        <p14:creationId xmlns:p14="http://schemas.microsoft.com/office/powerpoint/2010/main" val="3005163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Atingiu as primeiras ruas de Tarso, de alma opressa. As recordações sucediam-se ininterruptas.</a:t>
            </a:r>
          </a:p>
          <a:p>
            <a:pPr algn="l"/>
            <a:r>
              <a:rPr lang="pt-BR" sz="3600" b="1" i="0" u="none" strike="noStrike" baseline="0" dirty="0">
                <a:latin typeface="F1"/>
              </a:rPr>
              <a:t>Batendo à porta do lar paterno, pela fisionomia indiferente dos servos compreendeu como voltava transformado. Os dois criados mais antigos não o reconheceram.</a:t>
            </a:r>
            <a:endParaRPr lang="pt-BR" sz="400000" b="1" dirty="0">
              <a:latin typeface="F1"/>
            </a:endParaRPr>
          </a:p>
        </p:txBody>
      </p:sp>
    </p:spTree>
    <p:extLst>
      <p:ext uri="{BB962C8B-B14F-4D97-AF65-F5344CB8AC3E}">
        <p14:creationId xmlns:p14="http://schemas.microsoft.com/office/powerpoint/2010/main" val="330662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Guardou silêncio e esperou. Ao fim de longa espera, o genitor foi recebê-lo. O velho Isaac amparando-se ao cajado, nas adiantadas expressões de um reumatismo pertinaz, não dissimulou um gesto largo de espanto. É que reconhecera de pronto o filho.</a:t>
            </a:r>
            <a:endParaRPr lang="pt-BR" sz="400000" b="1" dirty="0">
              <a:latin typeface="F1"/>
            </a:endParaRPr>
          </a:p>
        </p:txBody>
      </p:sp>
    </p:spTree>
    <p:extLst>
      <p:ext uri="{BB962C8B-B14F-4D97-AF65-F5344CB8AC3E}">
        <p14:creationId xmlns:p14="http://schemas.microsoft.com/office/powerpoint/2010/main" val="1877517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Meu filho!... — disse com voz enérgica, procurando dominar a emoção — será possível que os olhos me enganem?</a:t>
            </a:r>
          </a:p>
          <a:p>
            <a:pPr algn="l"/>
            <a:r>
              <a:rPr lang="pt-BR" sz="3200" b="1" i="0" u="none" strike="noStrike" baseline="0" dirty="0">
                <a:latin typeface="F1"/>
              </a:rPr>
              <a:t>Saulo abraçou-o afetuosamente, dirigindo-se ambos para o interior.</a:t>
            </a:r>
          </a:p>
          <a:p>
            <a:pPr algn="l"/>
            <a:r>
              <a:rPr lang="pt-BR" sz="3200" b="1" i="0" u="none" strike="noStrike" baseline="0" dirty="0">
                <a:latin typeface="F1"/>
              </a:rPr>
              <a:t>Isaac sentou-se e, buscando penetrar o íntimo do filho, com o olhar percuciente interrogou em tom de censura:</a:t>
            </a:r>
          </a:p>
          <a:p>
            <a:pPr algn="l"/>
            <a:r>
              <a:rPr lang="pt-BR" sz="3200" b="1" i="0" u="none" strike="noStrike" baseline="0" dirty="0">
                <a:latin typeface="F1"/>
              </a:rPr>
              <a:t>— Será que estás mesmo curado?</a:t>
            </a:r>
            <a:endParaRPr lang="pt-BR" sz="400000" b="1" dirty="0">
              <a:latin typeface="F1"/>
            </a:endParaRPr>
          </a:p>
        </p:txBody>
      </p:sp>
    </p:spTree>
    <p:extLst>
      <p:ext uri="{BB962C8B-B14F-4D97-AF65-F5344CB8AC3E}">
        <p14:creationId xmlns:p14="http://schemas.microsoft.com/office/powerpoint/2010/main" val="515253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Para o rapaz, tal pergunta era mais um golpe desferido na sua sensibilidade afetiva.</a:t>
            </a:r>
          </a:p>
          <a:p>
            <a:pPr algn="l"/>
            <a:r>
              <a:rPr lang="pt-BR" sz="3600" b="1" i="0" u="none" strike="noStrike" baseline="0" dirty="0">
                <a:latin typeface="F1"/>
              </a:rPr>
              <a:t>Sentia-se cansado, derrotado, desiludido; necessitava de alento para recomeçar a existência num idealismo maior e até o pai o reprovava com perguntas absurdas! Ansioso de compreensão, retrucou de maneira comovedora:</a:t>
            </a:r>
            <a:endParaRPr lang="pt-BR" sz="400000" b="1" dirty="0">
              <a:latin typeface="F1"/>
            </a:endParaRPr>
          </a:p>
        </p:txBody>
      </p:sp>
    </p:spTree>
    <p:extLst>
      <p:ext uri="{BB962C8B-B14F-4D97-AF65-F5344CB8AC3E}">
        <p14:creationId xmlns:p14="http://schemas.microsoft.com/office/powerpoint/2010/main" val="121113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ENCONTRO 4 – PAULO DE TARSO O APÓSTOLO </a:t>
            </a:r>
            <a:r>
              <a:rPr lang="pt-BR" altLang="pt-BR" b="1" dirty="0">
                <a:solidFill>
                  <a:srgbClr val="002060"/>
                </a:solidFill>
                <a:latin typeface="Tahoma" panose="020B0604030504040204" pitchFamily="34" charset="0"/>
              </a:rPr>
              <a:t>DO CRISTO – 3ª. PARTE</a:t>
            </a: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6313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Meu pai, por piedade, acolhei-me!... Não estive doente, mas sou agora necessitado pelo espírito! Sinto que não poderei reiniciar minha carreira na vida sem algum repouso!... Estendei-me vossas mãos!...</a:t>
            </a:r>
            <a:endParaRPr lang="pt-BR" sz="400000" b="1" dirty="0">
              <a:latin typeface="F1"/>
            </a:endParaRPr>
          </a:p>
        </p:txBody>
      </p:sp>
    </p:spTree>
    <p:extLst>
      <p:ext uri="{BB962C8B-B14F-4D97-AF65-F5344CB8AC3E}">
        <p14:creationId xmlns:p14="http://schemas.microsoft.com/office/powerpoint/2010/main" val="1027304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Conhecendo a austeridade paterna e a extensão das próprias necessidades naquela hora difícil do seu caminho, o </a:t>
            </a:r>
            <a:r>
              <a:rPr lang="pt-BR" sz="4000" b="1" i="0" u="none" strike="noStrike" baseline="0" dirty="0" err="1">
                <a:latin typeface="F1"/>
              </a:rPr>
              <a:t>ex-doutor</a:t>
            </a:r>
            <a:r>
              <a:rPr lang="pt-BR" sz="4000" b="1" i="0" u="none" strike="noStrike" baseline="0" dirty="0">
                <a:latin typeface="F1"/>
              </a:rPr>
              <a:t> de Jerusalém humilhou-se inteiramente, pondo na voz toda a fadiga que se lhe represava no coração.</a:t>
            </a:r>
            <a:endParaRPr lang="pt-BR" sz="400000" b="1" dirty="0">
              <a:latin typeface="F1"/>
            </a:endParaRPr>
          </a:p>
        </p:txBody>
      </p:sp>
    </p:spTree>
    <p:extLst>
      <p:ext uri="{BB962C8B-B14F-4D97-AF65-F5344CB8AC3E}">
        <p14:creationId xmlns:p14="http://schemas.microsoft.com/office/powerpoint/2010/main" val="2274002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ancião israelita contemplou-o firme, solene, e sentenciou sem compaixão:</a:t>
            </a:r>
          </a:p>
          <a:p>
            <a:pPr algn="l"/>
            <a:r>
              <a:rPr lang="pt-BR" sz="3600" b="1" i="0" u="none" strike="noStrike" baseline="0" dirty="0">
                <a:latin typeface="F1"/>
              </a:rPr>
              <a:t>— Não estiveste doente? Que significa então a triste comédia de Damasco? Os filhos podem ser ingratos e conseguem esquecer, mas os pais, se nunca os retiram do pensamento, sabem sentir melhor a crueldade do seu proceder...</a:t>
            </a:r>
            <a:endParaRPr lang="pt-BR" sz="400000" b="1" dirty="0">
              <a:latin typeface="F1"/>
            </a:endParaRPr>
          </a:p>
        </p:txBody>
      </p:sp>
    </p:spTree>
    <p:extLst>
      <p:ext uri="{BB962C8B-B14F-4D97-AF65-F5344CB8AC3E}">
        <p14:creationId xmlns:p14="http://schemas.microsoft.com/office/powerpoint/2010/main" val="347690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Não te doeria ver-nos vencidos e humilhados com a vergonha que lançaste sobre nossa casa? Ralada de desgostos, tua mãe encontrou lenitivo na morte; mas, eu? Acreditas-me insensível à tua deserção? </a:t>
            </a:r>
            <a:endParaRPr lang="pt-BR" sz="4000" b="1" dirty="0">
              <a:latin typeface="F1"/>
            </a:endParaRPr>
          </a:p>
        </p:txBody>
      </p:sp>
    </p:spTree>
    <p:extLst>
      <p:ext uri="{BB962C8B-B14F-4D97-AF65-F5344CB8AC3E}">
        <p14:creationId xmlns:p14="http://schemas.microsoft.com/office/powerpoint/2010/main" val="323615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Se resisti, foi porque guardava a esperança de buscar Jeová, supondo que tudo não passasse de mal-entendido, que uma perturbação mental houvesse atirado contigo na incompreensão e nas críticas injustificáveis do mundo!... Criei-te com todo o desvelo que um pai, da nossa raça, costuma dedicar ao único filho varão... Sintetizavas gloriosas promessas para nossa estirpe.</a:t>
            </a:r>
            <a:endParaRPr lang="pt-BR" sz="3200" b="1" dirty="0">
              <a:latin typeface="F1"/>
            </a:endParaRPr>
          </a:p>
        </p:txBody>
      </p:sp>
    </p:spTree>
    <p:extLst>
      <p:ext uri="{BB962C8B-B14F-4D97-AF65-F5344CB8AC3E}">
        <p14:creationId xmlns:p14="http://schemas.microsoft.com/office/powerpoint/2010/main" val="148274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Sacrifiquei-me por ti, cumulei-te de afagos, não poupei esforços para que pudesses contar com os mestres mais sábios, cuidei da tua mocidade, enchi-te com a ternura do coração e é desse modo que retribuis as dedicações e os carinhos do lar?</a:t>
            </a:r>
            <a:endParaRPr lang="pt-BR" sz="6000" b="1" dirty="0">
              <a:latin typeface="F1"/>
            </a:endParaRPr>
          </a:p>
        </p:txBody>
      </p:sp>
    </p:spTree>
    <p:extLst>
      <p:ext uri="{BB962C8B-B14F-4D97-AF65-F5344CB8AC3E}">
        <p14:creationId xmlns:p14="http://schemas.microsoft.com/office/powerpoint/2010/main" val="2343131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Saulo podia enfrentar muitos homens armados, sem abdicar a coragem desassombrada que lhe assinalava as atitudes. Podia verberar o procedimento condenável dos outros, ocupar a mais perigosa tribuna para o exame das hipocrisias humanas, mas, diante daquele velhinho que não mais podia renovar a fé, e considerando a amplitude dos seus sagrados sentimentos paternais, não reagiu e começou a chorar.</a:t>
            </a:r>
            <a:endParaRPr lang="pt-BR" sz="8800" b="1" dirty="0">
              <a:latin typeface="F1"/>
            </a:endParaRPr>
          </a:p>
        </p:txBody>
      </p:sp>
    </p:spTree>
    <p:extLst>
      <p:ext uri="{BB962C8B-B14F-4D97-AF65-F5344CB8AC3E}">
        <p14:creationId xmlns:p14="http://schemas.microsoft.com/office/powerpoint/2010/main" val="3587253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Choras? — continuou o ancião com grande secura. — Mas eu nunca te dei exemplos de covardia! Lutei com heroísmo nos dias mais difíceis, para que nada te faltasse. Tua fraqueza moral é filha do perjúrio, da traição. Tuas lágrimas vêm do remorso inelutável!</a:t>
            </a:r>
            <a:endParaRPr lang="pt-BR" sz="23900" b="1" dirty="0">
              <a:latin typeface="F1"/>
            </a:endParaRPr>
          </a:p>
        </p:txBody>
      </p:sp>
    </p:spTree>
    <p:extLst>
      <p:ext uri="{BB962C8B-B14F-4D97-AF65-F5344CB8AC3E}">
        <p14:creationId xmlns:p14="http://schemas.microsoft.com/office/powerpoint/2010/main" val="458795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Como enveredaste, assim, pelo caminho da mentira execrável? Com que fim engendraste a cena de Damasco para repudiar os princípios que te alimentaram do berço? Como abandonar a situação brilhante do rabino de quem tanto esperávamos, para arvorar-se em companheiro de homens desclassificados, que nunca tiveram a tradição amorosa de um lar?</a:t>
            </a:r>
            <a:endParaRPr lang="pt-BR" sz="49600" b="1" dirty="0">
              <a:latin typeface="F1"/>
            </a:endParaRPr>
          </a:p>
        </p:txBody>
      </p:sp>
    </p:spTree>
    <p:extLst>
      <p:ext uri="{BB962C8B-B14F-4D97-AF65-F5344CB8AC3E}">
        <p14:creationId xmlns:p14="http://schemas.microsoft.com/office/powerpoint/2010/main" val="4193534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Ante as acusações injustas, o moço </a:t>
            </a:r>
            <a:r>
              <a:rPr lang="pt-BR" sz="3200" b="1" i="0" u="none" strike="noStrike" baseline="0" dirty="0" err="1">
                <a:latin typeface="F1"/>
              </a:rPr>
              <a:t>tarsense</a:t>
            </a:r>
            <a:r>
              <a:rPr lang="pt-BR" sz="3200" b="1" i="0" u="none" strike="noStrike" baseline="0" dirty="0">
                <a:latin typeface="F1"/>
              </a:rPr>
              <a:t> soluçava, talvez pela primeira vez na vida.</a:t>
            </a:r>
          </a:p>
          <a:p>
            <a:pPr algn="l"/>
            <a:r>
              <a:rPr lang="pt-BR" sz="3200" b="1" i="0" u="none" strike="noStrike" baseline="0" dirty="0">
                <a:latin typeface="F1"/>
              </a:rPr>
              <a:t>— Quando soube que ias desposar uma jovem sem pais conhecidos — prosseguia o velho implacável —, surpreendi-me e esperei que te pronunciasses diretamente. Mas tarde, Dalila e o marido eram compelidos a deixar Jerusalém precipitadamente, ralados de vergonha com a ordem de prisão que a Sinagoga de Damasco requisitava contra ti.</a:t>
            </a:r>
            <a:endParaRPr lang="pt-BR" sz="102800" b="1" dirty="0">
              <a:latin typeface="F1"/>
            </a:endParaRPr>
          </a:p>
        </p:txBody>
      </p:sp>
    </p:spTree>
    <p:extLst>
      <p:ext uri="{BB962C8B-B14F-4D97-AF65-F5344CB8AC3E}">
        <p14:creationId xmlns:p14="http://schemas.microsoft.com/office/powerpoint/2010/main" val="270521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De saúde refeita, antes de qualquer deliberação sobre o novo caminho a tomar, o moço </a:t>
            </a:r>
            <a:r>
              <a:rPr lang="pt-BR" sz="3200" b="1" i="0" u="none" strike="noStrike" baseline="0" dirty="0" err="1">
                <a:latin typeface="F1"/>
              </a:rPr>
              <a:t>tarsense</a:t>
            </a:r>
            <a:r>
              <a:rPr lang="pt-BR" sz="3200" b="1" i="0" u="none" strike="noStrike" baseline="0" dirty="0">
                <a:latin typeface="F1"/>
              </a:rPr>
              <a:t> desejou rever Jerusalém num impulso natural de afeição aos lugares que lhe sugeriam tantas lembranças cariciosas. Visitou o Templo, experimentando o contraste das emoções. Não se animou a penetrar no Sinédrio, mas procurou, ansioso, a Sinagoga dos </a:t>
            </a:r>
            <a:r>
              <a:rPr lang="pt-BR" sz="3200" b="1" i="0" u="none" strike="noStrike" baseline="0" dirty="0" err="1">
                <a:latin typeface="F1"/>
              </a:rPr>
              <a:t>cilicianos</a:t>
            </a:r>
            <a:r>
              <a:rPr lang="pt-BR" sz="3200" b="1" i="0" u="none" strike="noStrike" baseline="0" dirty="0">
                <a:latin typeface="F1"/>
              </a:rPr>
              <a:t>, onde presumia reencontrar as amizades nobres e afáveis de outros tempos.</a:t>
            </a:r>
            <a:endParaRPr lang="pt-BR" sz="400000" b="1" dirty="0">
              <a:latin typeface="F1"/>
            </a:endParaRPr>
          </a:p>
        </p:txBody>
      </p:sp>
    </p:spTree>
    <p:extLst>
      <p:ext uri="{BB962C8B-B14F-4D97-AF65-F5344CB8AC3E}">
        <p14:creationId xmlns:p14="http://schemas.microsoft.com/office/powerpoint/2010/main" val="3512175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Várias vezes conjeturei se não seria essa criatura inferior, que elegeste, a causa de tamanhos desastres morais. Há mais de três anos levanto-me diariamente para refletir no teu criminoso proceder em detrimento dos mais sagrados deveres!</a:t>
            </a:r>
            <a:endParaRPr lang="pt-BR" sz="307000" b="1" dirty="0">
              <a:latin typeface="F1"/>
            </a:endParaRPr>
          </a:p>
        </p:txBody>
      </p:sp>
    </p:spTree>
    <p:extLst>
      <p:ext uri="{BB962C8B-B14F-4D97-AF65-F5344CB8AC3E}">
        <p14:creationId xmlns:p14="http://schemas.microsoft.com/office/powerpoint/2010/main" val="1672121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Ao ouvir aqueles conceitos injustos à pessoa de Abigail, o rapaz cobrou ânimo e murmurou com humildade:</a:t>
            </a:r>
          </a:p>
          <a:p>
            <a:pPr algn="l"/>
            <a:r>
              <a:rPr lang="pt-BR" sz="3600" b="1" i="0" u="none" strike="noStrike" baseline="0" dirty="0">
                <a:latin typeface="F1"/>
              </a:rPr>
              <a:t>— Meu pai, essa criatura era uma santa! Deus não a quis neste mundo! Talvez, se ela ainda vivesse, teria eu o cérebro mais equilibrado para harmonizar a minha nova vida.</a:t>
            </a:r>
            <a:endParaRPr lang="pt-BR" sz="400000" b="1" dirty="0">
              <a:latin typeface="F1"/>
            </a:endParaRPr>
          </a:p>
        </p:txBody>
      </p:sp>
    </p:spTree>
    <p:extLst>
      <p:ext uri="{BB962C8B-B14F-4D97-AF65-F5344CB8AC3E}">
        <p14:creationId xmlns:p14="http://schemas.microsoft.com/office/powerpoint/2010/main" val="2708802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pai não gostou da resposta, embora a objeção fosse feita em tom de obediência e carinho.</a:t>
            </a:r>
          </a:p>
          <a:p>
            <a:pPr algn="l"/>
            <a:r>
              <a:rPr lang="pt-BR" sz="4000" b="1" i="0" u="none" strike="noStrike" baseline="0" dirty="0">
                <a:latin typeface="F1"/>
              </a:rPr>
              <a:t>— Nova vida? — glosou irritado — que queres com isso dizer? </a:t>
            </a:r>
          </a:p>
          <a:p>
            <a:pPr algn="l"/>
            <a:r>
              <a:rPr lang="pt-BR" sz="4000" b="1" i="0" u="none" strike="noStrike" baseline="0" dirty="0">
                <a:latin typeface="F1"/>
              </a:rPr>
              <a:t>Saulo enxugou as lágrimas e respondeu resignado:</a:t>
            </a:r>
            <a:endParaRPr lang="pt-BR" sz="400000" b="1" dirty="0">
              <a:latin typeface="F1"/>
            </a:endParaRPr>
          </a:p>
        </p:txBody>
      </p:sp>
    </p:spTree>
    <p:extLst>
      <p:ext uri="{BB962C8B-B14F-4D97-AF65-F5344CB8AC3E}">
        <p14:creationId xmlns:p14="http://schemas.microsoft.com/office/powerpoint/2010/main" val="2473752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Quero dizer que o episódio de Damasco não foi ilusão e que Jesus reformou minha vida.</a:t>
            </a:r>
          </a:p>
          <a:p>
            <a:pPr algn="l"/>
            <a:r>
              <a:rPr lang="pt-BR" sz="3200" b="1" i="0" u="none" strike="noStrike" baseline="0" dirty="0">
                <a:latin typeface="F1"/>
              </a:rPr>
              <a:t>— Não poderias ver em tudo isso rematada loucura? — continuou o pai com espanto.</a:t>
            </a:r>
          </a:p>
          <a:p>
            <a:pPr algn="l"/>
            <a:r>
              <a:rPr lang="pt-BR" sz="3200" b="1" i="0" u="none" strike="noStrike" baseline="0" dirty="0">
                <a:latin typeface="F1"/>
              </a:rPr>
              <a:t>Impossível! como abandonar o amor da família, as tradições veneráveis do teu nome, as esperanças sagradas dos teus, para seguir um carpinteiro desconhecido?</a:t>
            </a:r>
            <a:endParaRPr lang="pt-BR" sz="400000" b="1" dirty="0">
              <a:latin typeface="F1"/>
            </a:endParaRPr>
          </a:p>
        </p:txBody>
      </p:sp>
    </p:spTree>
    <p:extLst>
      <p:ext uri="{BB962C8B-B14F-4D97-AF65-F5344CB8AC3E}">
        <p14:creationId xmlns:p14="http://schemas.microsoft.com/office/powerpoint/2010/main" val="411716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Saulo compreendeu o sofrimento moral do genitor quando assim se exprimia. Teve ímpetos de </a:t>
            </a:r>
            <a:r>
              <a:rPr lang="pt-BR" sz="3200" b="1" i="0" u="none" strike="noStrike" baseline="0" dirty="0" err="1">
                <a:latin typeface="F1"/>
              </a:rPr>
              <a:t>atirar-se-lhe</a:t>
            </a:r>
            <a:r>
              <a:rPr lang="pt-BR" sz="3200" b="1" i="0" u="none" strike="noStrike" baseline="0" dirty="0">
                <a:latin typeface="F1"/>
              </a:rPr>
              <a:t> nos braços amorosos; falar-lhe do Cristo, proporcionar-lhe entendimento real da situação. Mas, prevendo simultaneamente a dificuldade de se fazer compreendido, observava-o resignado, enquanto ele prosseguia de olhos úmidos, revelando a mágoa e a cólera que o dominavam.</a:t>
            </a:r>
            <a:endParaRPr lang="pt-BR" sz="333300" b="1" dirty="0">
              <a:latin typeface="F1"/>
            </a:endParaRPr>
          </a:p>
        </p:txBody>
      </p:sp>
    </p:spTree>
    <p:extLst>
      <p:ext uri="{BB962C8B-B14F-4D97-AF65-F5344CB8AC3E}">
        <p14:creationId xmlns:p14="http://schemas.microsoft.com/office/powerpoint/2010/main" val="468427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Como pode ser isso? Se a doutrina malfadada do carpinteiro de Nazaré impõe criminosa indiferença pelos laços mais santos da vida, como negar-lhe nocividade e bastardia? Será justo preferir um aventureiro, que morreu entre malfeitores, ao pai digno e trabalhador que envelheceu no serviço honesto de Deus?</a:t>
            </a:r>
            <a:endParaRPr lang="pt-BR" sz="400000" b="1" dirty="0">
              <a:latin typeface="F1"/>
            </a:endParaRPr>
          </a:p>
        </p:txBody>
      </p:sp>
    </p:spTree>
    <p:extLst>
      <p:ext uri="{BB962C8B-B14F-4D97-AF65-F5344CB8AC3E}">
        <p14:creationId xmlns:p14="http://schemas.microsoft.com/office/powerpoint/2010/main" val="1319445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Mas, pai — dizia o moço em voz súplice —, o Cristo é o Salvador prometido!...</a:t>
            </a:r>
          </a:p>
          <a:p>
            <a:pPr algn="l"/>
            <a:r>
              <a:rPr lang="pt-BR" sz="3200" b="1" i="0" u="none" strike="noStrike" baseline="0" dirty="0">
                <a:latin typeface="F1"/>
              </a:rPr>
              <a:t>Isaac pareceu agravar a própria fúria.</a:t>
            </a:r>
          </a:p>
          <a:p>
            <a:pPr algn="l"/>
            <a:r>
              <a:rPr lang="pt-BR" sz="3200" b="1" i="0" u="none" strike="noStrike" baseline="0" dirty="0">
                <a:latin typeface="F1"/>
              </a:rPr>
              <a:t>— Blasfemas? — gritou. — Não temes insultar a Providência Divina? As esperanças de Israel não poderiam repousar numa fronte que se esvaiu no sangue do castigo, entre ladrões!... Estás louco! Exijo a reconsideração de tuas atitudes.</a:t>
            </a:r>
            <a:endParaRPr lang="pt-BR" sz="333300" b="1" dirty="0">
              <a:latin typeface="F1"/>
            </a:endParaRPr>
          </a:p>
        </p:txBody>
      </p:sp>
    </p:spTree>
    <p:extLst>
      <p:ext uri="{BB962C8B-B14F-4D97-AF65-F5344CB8AC3E}">
        <p14:creationId xmlns:p14="http://schemas.microsoft.com/office/powerpoint/2010/main" val="3230479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Enquanto fazia uma pausa, o convertido objetou:</a:t>
            </a:r>
          </a:p>
          <a:p>
            <a:pPr algn="l"/>
            <a:r>
              <a:rPr lang="pt-BR" sz="3600" b="1" i="0" u="none" strike="noStrike" baseline="0" dirty="0">
                <a:latin typeface="F1"/>
              </a:rPr>
              <a:t>— É certo que meu passado está cheio de culpas quando não hesitei em perseguir as expressões da verdade; mas, de três anos a esta parte, não me recordo de ato algum que necessite reconsideração.</a:t>
            </a:r>
            <a:endParaRPr lang="pt-BR" sz="333300" b="1" dirty="0">
              <a:latin typeface="F1"/>
            </a:endParaRPr>
          </a:p>
        </p:txBody>
      </p:sp>
    </p:spTree>
    <p:extLst>
      <p:ext uri="{BB962C8B-B14F-4D97-AF65-F5344CB8AC3E}">
        <p14:creationId xmlns:p14="http://schemas.microsoft.com/office/powerpoint/2010/main" val="1168954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ancião pareceu atingir o auge da cólera e exclamou áspero:</a:t>
            </a:r>
          </a:p>
          <a:p>
            <a:pPr algn="l"/>
            <a:r>
              <a:rPr lang="pt-BR" sz="3200" b="1" i="0" u="none" strike="noStrike" baseline="0" dirty="0">
                <a:latin typeface="F1"/>
              </a:rPr>
              <a:t>— Sinto que as palavras generosas não quadram à tua razão perturbada. Vejo que tenho esperado em vão, para não morrer odiando alguém. Infelizmente, sou obrigado a reconhecer nas tuas atuais decisões um louco, ou um criminoso vulgar. Portanto, para que nossas atitudes se definam, peço-te que escolhas em definitivo, entre mim e o desprezível carpinteiro!</a:t>
            </a:r>
            <a:endParaRPr lang="pt-BR" sz="400000" b="1" dirty="0">
              <a:latin typeface="F1"/>
            </a:endParaRPr>
          </a:p>
        </p:txBody>
      </p:sp>
    </p:spTree>
    <p:extLst>
      <p:ext uri="{BB962C8B-B14F-4D97-AF65-F5344CB8AC3E}">
        <p14:creationId xmlns:p14="http://schemas.microsoft.com/office/powerpoint/2010/main" val="2144513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voz paternal, ao enunciar semelhante intimativa, era abafada, vacilante, evidenciando profundo sofrimento. Saulo compreendeu e, em vão, procurava um argumento conciliador. A incompreensão do pai angustiava-o. Nunca refletiu tanto e tão intensamente no ensino de Jesus sobre os laços de família.</a:t>
            </a:r>
            <a:endParaRPr lang="pt-BR" sz="400000" b="1" dirty="0">
              <a:latin typeface="F1"/>
            </a:endParaRPr>
          </a:p>
        </p:txBody>
      </p:sp>
    </p:spTree>
    <p:extLst>
      <p:ext uri="{BB962C8B-B14F-4D97-AF65-F5344CB8AC3E}">
        <p14:creationId xmlns:p14="http://schemas.microsoft.com/office/powerpoint/2010/main" val="19540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Entretanto, mesmo ali onde se reuniam os conterrâneos residentes em Jerusalém, foi recebido friamente. Ninguém o convidou ao labor da palavra. Apenas alguns conhecidos de sua família apertaram-lhe a mão secamente, evitando-lhe a companhia, de modo ostensivo.</a:t>
            </a:r>
            <a:endParaRPr lang="pt-BR" sz="400000" b="1" dirty="0">
              <a:latin typeface="F1"/>
            </a:endParaRPr>
          </a:p>
        </p:txBody>
      </p:sp>
    </p:spTree>
    <p:extLst>
      <p:ext uri="{BB962C8B-B14F-4D97-AF65-F5344CB8AC3E}">
        <p14:creationId xmlns:p14="http://schemas.microsoft.com/office/powerpoint/2010/main" val="2888695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Sentia-se estreitamente ligado ao generoso velhinho, queria ampará-lo na sua rigidez intelectual, </a:t>
            </a:r>
            <a:r>
              <a:rPr lang="pt-BR" sz="3600" b="1" i="0" u="none" strike="noStrike" baseline="0" dirty="0" err="1">
                <a:latin typeface="F1"/>
              </a:rPr>
              <a:t>abrandar-lhe</a:t>
            </a:r>
            <a:r>
              <a:rPr lang="pt-BR" sz="3600" b="1" i="0" u="none" strike="noStrike" baseline="0" dirty="0">
                <a:latin typeface="F1"/>
              </a:rPr>
              <a:t> a feição tirânica, mas compreendia as barreiras que se antepunham aos seus desejos sinceros. Sabia com que severidade fora formado o seu próprio caráter. Prejulgando a inutilidade dos apelos afetivos, murmurou entre humilde e ansioso:</a:t>
            </a:r>
            <a:endParaRPr lang="pt-BR" sz="400000" b="1" dirty="0">
              <a:latin typeface="F1"/>
            </a:endParaRPr>
          </a:p>
        </p:txBody>
      </p:sp>
    </p:spTree>
    <p:extLst>
      <p:ext uri="{BB962C8B-B14F-4D97-AF65-F5344CB8AC3E}">
        <p14:creationId xmlns:p14="http://schemas.microsoft.com/office/powerpoint/2010/main" val="3925088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Meu pai, ambos precisamos de Jesus!...</a:t>
            </a:r>
          </a:p>
          <a:p>
            <a:pPr algn="l"/>
            <a:r>
              <a:rPr lang="pt-BR" sz="3600" b="1" i="0" u="none" strike="noStrike" baseline="0" dirty="0">
                <a:latin typeface="F1"/>
              </a:rPr>
              <a:t>O velho, inflexível, endereçou-lhe um olhar austero e retrucou com aspereza:</a:t>
            </a:r>
          </a:p>
          <a:p>
            <a:pPr algn="l"/>
            <a:r>
              <a:rPr lang="pt-BR" sz="3600" b="1" i="0" u="none" strike="noStrike" baseline="0" dirty="0">
                <a:latin typeface="F1"/>
              </a:rPr>
              <a:t>— Tua escolha está feita! Nada tens a fazer nesta casa!... </a:t>
            </a:r>
          </a:p>
          <a:p>
            <a:pPr algn="l"/>
            <a:r>
              <a:rPr lang="pt-BR" sz="3600" b="1" i="0" u="none" strike="noStrike" baseline="0" dirty="0">
                <a:latin typeface="F1"/>
              </a:rPr>
              <a:t>O velhinho estava trêmulo. </a:t>
            </a:r>
            <a:r>
              <a:rPr lang="pt-BR" sz="3600" b="1" i="0" u="none" strike="noStrike" baseline="0" dirty="0" err="1">
                <a:latin typeface="F1"/>
              </a:rPr>
              <a:t>Via-se-lhe</a:t>
            </a:r>
            <a:r>
              <a:rPr lang="pt-BR" sz="3600" b="1" i="0" u="none" strike="noStrike" baseline="0" dirty="0">
                <a:latin typeface="F1"/>
              </a:rPr>
              <a:t> o esforço espiritual para tomar aquela decisão.</a:t>
            </a:r>
            <a:endParaRPr lang="pt-BR" sz="400000" b="1" dirty="0">
              <a:latin typeface="F1"/>
            </a:endParaRPr>
          </a:p>
        </p:txBody>
      </p:sp>
    </p:spTree>
    <p:extLst>
      <p:ext uri="{BB962C8B-B14F-4D97-AF65-F5344CB8AC3E}">
        <p14:creationId xmlns:p14="http://schemas.microsoft.com/office/powerpoint/2010/main" val="2771336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Criado nas concepções intransigentes da Lei de Moisés, Isaac sofria como pai; entretanto, expulsava o filho depositário de tantas esperanças, como se cumprisse um dever. O coração amoroso sugeria-lhe piedade, mas o raciocínio do homem, encarcerado nos dogmas implacáveis da raça, </a:t>
            </a:r>
            <a:r>
              <a:rPr lang="pt-BR" sz="3600" b="1" i="0" u="none" strike="noStrike" baseline="0" dirty="0" err="1">
                <a:latin typeface="F1"/>
              </a:rPr>
              <a:t>abafava-lhe</a:t>
            </a:r>
            <a:r>
              <a:rPr lang="pt-BR" sz="3600" b="1" i="0" u="none" strike="noStrike" baseline="0" dirty="0">
                <a:latin typeface="F1"/>
              </a:rPr>
              <a:t> o impulso natural.</a:t>
            </a:r>
            <a:endParaRPr lang="pt-BR" sz="400000" b="1" dirty="0">
              <a:latin typeface="F1"/>
            </a:endParaRPr>
          </a:p>
        </p:txBody>
      </p:sp>
    </p:spTree>
    <p:extLst>
      <p:ext uri="{BB962C8B-B14F-4D97-AF65-F5344CB8AC3E}">
        <p14:creationId xmlns:p14="http://schemas.microsoft.com/office/powerpoint/2010/main" val="3565282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Saulo contemplou-o em atitude silenciosa e suplicante. O lar era a derradeira esperança que ainda lhe restava. Não queria crer na última perda. Cravou no ancião os olhos quase lacrimosos e, depois de longo minuto de expectação, implorou num gesto comovedor que lhe não era habitual:</a:t>
            </a:r>
            <a:endParaRPr lang="pt-BR" sz="400000" b="1" dirty="0">
              <a:latin typeface="F1"/>
            </a:endParaRPr>
          </a:p>
        </p:txBody>
      </p:sp>
    </p:spTree>
    <p:extLst>
      <p:ext uri="{BB962C8B-B14F-4D97-AF65-F5344CB8AC3E}">
        <p14:creationId xmlns:p14="http://schemas.microsoft.com/office/powerpoint/2010/main" val="842395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Falta-me tudo, meu pai. Estou cansado e doente! Não tenho dinheiro algum, necessito da piedade alheia.</a:t>
            </a:r>
          </a:p>
          <a:p>
            <a:pPr algn="l"/>
            <a:r>
              <a:rPr lang="pt-BR" sz="4000" b="1" i="0" u="none" strike="noStrike" baseline="0" dirty="0">
                <a:latin typeface="F1"/>
              </a:rPr>
              <a:t>E acentuando a queixa dolorosa:</a:t>
            </a:r>
          </a:p>
          <a:p>
            <a:pPr algn="l"/>
            <a:r>
              <a:rPr lang="pt-BR" sz="4000" b="1" i="0" u="none" strike="noStrike" baseline="0" dirty="0">
                <a:latin typeface="F1"/>
              </a:rPr>
              <a:t>— Também vós me expulsais?...</a:t>
            </a:r>
            <a:endParaRPr lang="pt-BR" sz="400000" b="1" dirty="0">
              <a:latin typeface="F1"/>
            </a:endParaRPr>
          </a:p>
        </p:txBody>
      </p:sp>
    </p:spTree>
    <p:extLst>
      <p:ext uri="{BB962C8B-B14F-4D97-AF65-F5344CB8AC3E}">
        <p14:creationId xmlns:p14="http://schemas.microsoft.com/office/powerpoint/2010/main" val="2913655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Isaac sentiu que a rogativa lhe vibrava no mais íntimo do coração. Mas, julgando talvez que a energia era mais eficiente que a ternura, no caso, respondeu secamente:</a:t>
            </a:r>
            <a:endParaRPr lang="pt-BR" sz="400000" b="1" dirty="0">
              <a:latin typeface="F1"/>
            </a:endParaRPr>
          </a:p>
        </p:txBody>
      </p:sp>
    </p:spTree>
    <p:extLst>
      <p:ext uri="{BB962C8B-B14F-4D97-AF65-F5344CB8AC3E}">
        <p14:creationId xmlns:p14="http://schemas.microsoft.com/office/powerpoint/2010/main" val="3871396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Corrige as tuas impressões, porque ninguém te expulsou. Foste tu que votaste os amigos e os afetos mais puros ao supremo abandono!... Tens necessidades? É justo que peças ao carpinteiro as providências acertadas... Ele que fez tamanhos absurdos, terá poder bastante para valer-te.</a:t>
            </a:r>
            <a:endParaRPr lang="pt-BR" sz="333300" b="1" dirty="0">
              <a:latin typeface="F1"/>
            </a:endParaRPr>
          </a:p>
        </p:txBody>
      </p:sp>
    </p:spTree>
    <p:extLst>
      <p:ext uri="{BB962C8B-B14F-4D97-AF65-F5344CB8AC3E}">
        <p14:creationId xmlns:p14="http://schemas.microsoft.com/office/powerpoint/2010/main" val="1784280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Imensa dor represou-se no espírito do </a:t>
            </a:r>
            <a:r>
              <a:rPr lang="pt-BR" sz="4000" b="1" i="0" u="none" strike="noStrike" baseline="0" dirty="0" err="1">
                <a:latin typeface="F1"/>
              </a:rPr>
              <a:t>ex-rabino</a:t>
            </a:r>
            <a:r>
              <a:rPr lang="pt-BR" sz="4000" b="1" i="0" u="none" strike="noStrike" baseline="0" dirty="0">
                <a:latin typeface="F1"/>
              </a:rPr>
              <a:t>. As alusões ao Cristo doíam-lhe muito mais que as reprimendas diretas que recebera. Sem conseguir refrear a própria angústia, sentiu que lágrimas ardentes </a:t>
            </a:r>
            <a:r>
              <a:rPr lang="pt-BR" sz="4000" b="1" i="0" u="none" strike="noStrike" baseline="0" dirty="0" err="1">
                <a:latin typeface="F1"/>
              </a:rPr>
              <a:t>rolavam-lhe</a:t>
            </a:r>
            <a:r>
              <a:rPr lang="pt-BR" sz="4000" b="1" i="0" u="none" strike="noStrike" baseline="0" dirty="0">
                <a:latin typeface="F1"/>
              </a:rPr>
              <a:t> nas faces queimadas pelo sol do deserto.</a:t>
            </a:r>
            <a:endParaRPr lang="pt-BR" sz="400000" b="1" dirty="0">
              <a:latin typeface="F1"/>
            </a:endParaRPr>
          </a:p>
        </p:txBody>
      </p:sp>
    </p:spTree>
    <p:extLst>
      <p:ext uri="{BB962C8B-B14F-4D97-AF65-F5344CB8AC3E}">
        <p14:creationId xmlns:p14="http://schemas.microsoft.com/office/powerpoint/2010/main" val="40168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Nunca experimentara pranto assim amargo. Nem mesmo na cegueira angustiosa, consequente à visão de Jesus, chorara tão penosamente. Não obstante esquecido numa pensão sem-nome, cego e acabrunhado, sentia a proteção do Mestre que o convocara ao seu divino serviço.</a:t>
            </a:r>
            <a:endParaRPr lang="pt-BR" sz="333300" b="1" dirty="0">
              <a:latin typeface="F1"/>
            </a:endParaRPr>
          </a:p>
        </p:txBody>
      </p:sp>
    </p:spTree>
    <p:extLst>
      <p:ext uri="{BB962C8B-B14F-4D97-AF65-F5344CB8AC3E}">
        <p14:creationId xmlns:p14="http://schemas.microsoft.com/office/powerpoint/2010/main" val="681146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Guardava a impressão de estar mais perto do Cristo. Regozijava-se nas dores mais acerbas, pelo fato de haver recebido, às portas de Damasco, o seu apelo glorioso e direto.</a:t>
            </a:r>
            <a:endParaRPr lang="pt-BR" sz="400000" b="1" dirty="0">
              <a:latin typeface="F1"/>
            </a:endParaRPr>
          </a:p>
        </p:txBody>
      </p:sp>
    </p:spTree>
    <p:extLst>
      <p:ext uri="{BB962C8B-B14F-4D97-AF65-F5344CB8AC3E}">
        <p14:creationId xmlns:p14="http://schemas.microsoft.com/office/powerpoint/2010/main" val="345879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Os mais irônicos, terminados os serviços religiosos, dirigiram-lhe perguntas, com sorrisos </a:t>
            </a:r>
            <a:r>
              <a:rPr lang="pt-BR" sz="4000" b="1" i="0" u="none" strike="noStrike" baseline="0" dirty="0">
                <a:latin typeface="F1"/>
              </a:rPr>
              <a:t>escarninhos</a:t>
            </a:r>
            <a:r>
              <a:rPr lang="pt-BR" sz="4400" b="1" i="0" u="none" strike="noStrike" baseline="0" dirty="0">
                <a:latin typeface="F1"/>
              </a:rPr>
              <a:t>. Sua conversão às portas de Damasco era glosada com ditérios acerados e deprimentes.</a:t>
            </a:r>
            <a:endParaRPr lang="pt-BR" sz="333300" b="1" dirty="0">
              <a:latin typeface="F1"/>
            </a:endParaRPr>
          </a:p>
        </p:txBody>
      </p:sp>
    </p:spTree>
    <p:extLst>
      <p:ext uri="{BB962C8B-B14F-4D97-AF65-F5344CB8AC3E}">
        <p14:creationId xmlns:p14="http://schemas.microsoft.com/office/powerpoint/2010/main" val="3470627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Mas, depois de tudo, procurava, em vão, apoio nos homens para iniciar a sagrada tarefa.</a:t>
            </a:r>
          </a:p>
          <a:p>
            <a:pPr algn="l"/>
            <a:r>
              <a:rPr lang="pt-BR" sz="4000" b="1" i="0" u="none" strike="noStrike" baseline="0" dirty="0">
                <a:latin typeface="F1"/>
              </a:rPr>
              <a:t>Os mais amigos recomendavam-lhe a distância. Por último, ali estava o pai, velho e abastado, a recusar-lhe a mão no instante mais doloroso da vida. Expulsava-o.</a:t>
            </a:r>
            <a:endParaRPr lang="pt-BR" sz="400000" b="1" dirty="0">
              <a:latin typeface="F1"/>
            </a:endParaRPr>
          </a:p>
        </p:txBody>
      </p:sp>
    </p:spTree>
    <p:extLst>
      <p:ext uri="{BB962C8B-B14F-4D97-AF65-F5344CB8AC3E}">
        <p14:creationId xmlns:p14="http://schemas.microsoft.com/office/powerpoint/2010/main" val="2251568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Manifestava aversão por suas idéias regeneradoras. Não lhe tolerava a condição de amigo do Cristo. No pranto que lhe borbulhava dos olhos, recordou-se, porém, de Ananias. Quando todos o abandonavam em Damasco, surgira o mensageiro do Mestre, restituindo-lhe o bom ânimo.</a:t>
            </a:r>
            <a:endParaRPr lang="pt-BR" sz="333300" b="1" dirty="0">
              <a:latin typeface="F1"/>
            </a:endParaRPr>
          </a:p>
        </p:txBody>
      </p:sp>
    </p:spTree>
    <p:extLst>
      <p:ext uri="{BB962C8B-B14F-4D97-AF65-F5344CB8AC3E}">
        <p14:creationId xmlns:p14="http://schemas.microsoft.com/office/powerpoint/2010/main" val="1968369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Seu pai falara-lhe, ironicamente, dos poderes do Senhor. Sim, Jesus não lhe faltaria com os recursos indispensáveis. Lançando ao genitor um olhar inolvidável, disse humildemente:</a:t>
            </a:r>
          </a:p>
          <a:p>
            <a:pPr algn="l"/>
            <a:r>
              <a:rPr lang="pt-BR" sz="3600" b="1" i="0" u="none" strike="noStrike" baseline="0" dirty="0">
                <a:latin typeface="F1"/>
              </a:rPr>
              <a:t>— Então, adeus, meu pai!... Dizeis bem, porque estou certo de que o Messias não me abandonará!...</a:t>
            </a:r>
            <a:endParaRPr lang="pt-BR" sz="400000" b="1" dirty="0">
              <a:latin typeface="F1"/>
            </a:endParaRPr>
          </a:p>
        </p:txBody>
      </p:sp>
    </p:spTree>
    <p:extLst>
      <p:ext uri="{BB962C8B-B14F-4D97-AF65-F5344CB8AC3E}">
        <p14:creationId xmlns:p14="http://schemas.microsoft.com/office/powerpoint/2010/main" val="2318180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A passos indecisos, aproximou-se da porta de saída. Vagou o olhar nevoado de pranto pelos antigos adornos da sala. A poltrona de sua mãe estava na posição habitual. Recordou o tempo em que os olhos maternos liam para ele as primeiras noções da Lei.</a:t>
            </a:r>
            <a:endParaRPr lang="pt-BR" sz="400000" b="1" dirty="0">
              <a:latin typeface="F1"/>
            </a:endParaRPr>
          </a:p>
        </p:txBody>
      </p:sp>
    </p:spTree>
    <p:extLst>
      <p:ext uri="{BB962C8B-B14F-4D97-AF65-F5344CB8AC3E}">
        <p14:creationId xmlns:p14="http://schemas.microsoft.com/office/powerpoint/2010/main" val="1687228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Julgou </a:t>
            </a:r>
            <a:r>
              <a:rPr lang="pt-BR" sz="4400" b="1" i="0" u="none" strike="noStrike" baseline="0" dirty="0" err="1">
                <a:latin typeface="F1"/>
              </a:rPr>
              <a:t>divisar-lhe</a:t>
            </a:r>
            <a:r>
              <a:rPr lang="pt-BR" sz="4400" b="1" i="0" u="none" strike="noStrike" baseline="0" dirty="0">
                <a:latin typeface="F1"/>
              </a:rPr>
              <a:t> a sombra a lhe acenar com amoroso sorriso. Jamais experimentara tamanho vácuo no coração. Estava só. Teve receio de si mesmo, porquanto, jamais se vira em tais conjunturas.</a:t>
            </a:r>
          </a:p>
        </p:txBody>
      </p:sp>
    </p:spTree>
    <p:extLst>
      <p:ext uri="{BB962C8B-B14F-4D97-AF65-F5344CB8AC3E}">
        <p14:creationId xmlns:p14="http://schemas.microsoft.com/office/powerpoint/2010/main" val="2104256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Depois da meditação dolorosa, retirou-se em silêncio. Olhou, indiferente, o movimento da rua, como alguém que houvesse perdido todo o interesse de viver.</a:t>
            </a:r>
            <a:endParaRPr lang="pt-BR" sz="333300" b="1" dirty="0">
              <a:latin typeface="F1"/>
            </a:endParaRPr>
          </a:p>
        </p:txBody>
      </p:sp>
    </p:spTree>
    <p:extLst>
      <p:ext uri="{BB962C8B-B14F-4D97-AF65-F5344CB8AC3E}">
        <p14:creationId xmlns:p14="http://schemas.microsoft.com/office/powerpoint/2010/main" val="485417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Não dera ainda muitos passos, no seu incerto destino, quando ouviu chamarem-no com insistência.</a:t>
            </a:r>
          </a:p>
          <a:p>
            <a:pPr algn="l"/>
            <a:r>
              <a:rPr lang="pt-BR" sz="4000" b="1" i="0" u="none" strike="noStrike" baseline="0" dirty="0">
                <a:latin typeface="F1"/>
              </a:rPr>
              <a:t>Deteve-se à espera e verificou tratar-se de velho servidor do pai, que corria ao seu encalço.</a:t>
            </a:r>
            <a:endParaRPr lang="pt-BR" sz="400000" b="1" dirty="0">
              <a:latin typeface="F1"/>
            </a:endParaRPr>
          </a:p>
        </p:txBody>
      </p:sp>
    </p:spTree>
    <p:extLst>
      <p:ext uri="{BB962C8B-B14F-4D97-AF65-F5344CB8AC3E}">
        <p14:creationId xmlns:p14="http://schemas.microsoft.com/office/powerpoint/2010/main" val="1695402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Em poucos instantes, o criado entregava-lhe uma bolsa pesada, exclamando em tom amistoso:</a:t>
            </a:r>
          </a:p>
          <a:p>
            <a:pPr algn="l"/>
            <a:r>
              <a:rPr lang="pt-BR" sz="4000" b="1" i="0" u="none" strike="noStrike" baseline="0" dirty="0">
                <a:latin typeface="F1"/>
              </a:rPr>
              <a:t>— Vosso pai manda este dinheiro como lembrança.</a:t>
            </a:r>
            <a:endParaRPr lang="pt-BR" sz="400000" b="1" dirty="0">
              <a:latin typeface="F1"/>
            </a:endParaRPr>
          </a:p>
        </p:txBody>
      </p:sp>
    </p:spTree>
    <p:extLst>
      <p:ext uri="{BB962C8B-B14F-4D97-AF65-F5344CB8AC3E}">
        <p14:creationId xmlns:p14="http://schemas.microsoft.com/office/powerpoint/2010/main" val="13967289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Saulo experimentou no íntimo a revolta do “homem velho”. Imaginou invocar a própria dignidade para devolver a dádiva humilhante. Assim procedendo ensinaria ao pai que era filho e não mendigo. Dar-lhe-ia uma lição, mostraria o valor próprio, mas considerou, ao mesmo tempo, que as provações rigorosas talvez se verificassem com assentimento de Jesus, para que seu coração ainda voluntarioso aprendesse a verdadeira humildade.</a:t>
            </a:r>
            <a:endParaRPr lang="pt-BR" sz="400000" b="1" dirty="0">
              <a:latin typeface="F1"/>
            </a:endParaRPr>
          </a:p>
        </p:txBody>
      </p:sp>
    </p:spTree>
    <p:extLst>
      <p:ext uri="{BB962C8B-B14F-4D97-AF65-F5344CB8AC3E}">
        <p14:creationId xmlns:p14="http://schemas.microsoft.com/office/powerpoint/2010/main" val="14568942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Sentiu que havia vencido muitos tropeços; que se havia mostrado superior em Damasco e em Jerusalém; que dominara as hostilidades do deserto; que suportara a ingratidão dos climas e as canseiras dolorosas; mas, que o Mestre agora lhe sugeria a luta consigo mesmo, para que o “homem do mundo” deixasse de existir, ensejando o renascimento do coração enérgico, mas amoroso e terno, do discípulo.</a:t>
            </a:r>
            <a:endParaRPr lang="pt-BR" sz="400000" b="1" dirty="0">
              <a:latin typeface="F1"/>
            </a:endParaRPr>
          </a:p>
        </p:txBody>
      </p:sp>
    </p:spTree>
    <p:extLst>
      <p:ext uri="{BB962C8B-B14F-4D97-AF65-F5344CB8AC3E}">
        <p14:creationId xmlns:p14="http://schemas.microsoft.com/office/powerpoint/2010/main" val="260495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Não seria algum sortilégio dos feiticeiros do “Caminho”? — diziam uns. </a:t>
            </a:r>
            <a:endParaRPr lang="pt-BR" sz="4000" b="1" i="0" u="none" strike="noStrike" baseline="0" dirty="0">
              <a:latin typeface="F0"/>
            </a:endParaRPr>
          </a:p>
          <a:p>
            <a:pPr algn="l"/>
            <a:r>
              <a:rPr lang="pt-BR" sz="4000" b="1" i="0" u="none" strike="noStrike" baseline="0" dirty="0">
                <a:latin typeface="F1"/>
              </a:rPr>
              <a:t>— Não seria Demétrio que se vestira de Cristo e lhe deslumbrara os olhos doentes e fatigados? — interrogavam outros. </a:t>
            </a:r>
          </a:p>
        </p:txBody>
      </p:sp>
    </p:spTree>
    <p:extLst>
      <p:ext uri="{BB962C8B-B14F-4D97-AF65-F5344CB8AC3E}">
        <p14:creationId xmlns:p14="http://schemas.microsoft.com/office/powerpoint/2010/main" val="27213498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Seria, talvez, a maior de todas as batalhas. Assim compreendeu, num relance, e buscando vencer-se a si mesmo, tomou a bolsa com resignado sorriso, guardou-a humildemente entre as dobras da túnica, saudou o servo com expressões de agradecimento e disse, esforçando-se por evidenciar alegria:</a:t>
            </a:r>
          </a:p>
        </p:txBody>
      </p:sp>
    </p:spTree>
    <p:extLst>
      <p:ext uri="{BB962C8B-B14F-4D97-AF65-F5344CB8AC3E}">
        <p14:creationId xmlns:p14="http://schemas.microsoft.com/office/powerpoint/2010/main" val="1724106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 Sinésio, conte a meu pai o contentamento que me causou com a sua carinhosa oferta e diga-lhe que rogo a Deus que o ajude.</a:t>
            </a:r>
            <a:endParaRPr lang="pt-BR" sz="400000" b="1" dirty="0">
              <a:latin typeface="F1"/>
            </a:endParaRPr>
          </a:p>
        </p:txBody>
      </p:sp>
    </p:spTree>
    <p:extLst>
      <p:ext uri="{BB962C8B-B14F-4D97-AF65-F5344CB8AC3E}">
        <p14:creationId xmlns:p14="http://schemas.microsoft.com/office/powerpoint/2010/main" val="2248393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Seguindo o curso incerto de sua nova situação, viu na atitude paterna o reflexo dos antigos hábitos do judaísmo. Como pai, Isaac não queria parecer ingrato e inflexível, procurando ampará-lo; mas como fariseu nunca lhe suportaria a renovação das idéias.</a:t>
            </a:r>
            <a:endParaRPr lang="pt-BR" sz="400000" b="1" dirty="0">
              <a:latin typeface="F1"/>
            </a:endParaRPr>
          </a:p>
        </p:txBody>
      </p:sp>
    </p:spTree>
    <p:extLst>
      <p:ext uri="{BB962C8B-B14F-4D97-AF65-F5344CB8AC3E}">
        <p14:creationId xmlns:p14="http://schemas.microsoft.com/office/powerpoint/2010/main" val="1936613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Com ar indiferente, tomou leve refeição em modesta locanda. Entretanto, não conseguia tolerar o movimento das ruas. Tinha sede de meditação e silêncio. Precisava ouvir a consciência e o coração, antes de assentar os novos planos de vida. Procurou afastar-se da cidade. Como eremita anônimo, buscou o campo agreste. Depois de muito caminhar sem destino, atingiu os arredores do Tauro. Começava o cortejo das sombras tristes da tarde.</a:t>
            </a:r>
            <a:endParaRPr lang="pt-BR" sz="400000" b="1" dirty="0">
              <a:latin typeface="F1"/>
            </a:endParaRPr>
          </a:p>
        </p:txBody>
      </p:sp>
    </p:spTree>
    <p:extLst>
      <p:ext uri="{BB962C8B-B14F-4D97-AF65-F5344CB8AC3E}">
        <p14:creationId xmlns:p14="http://schemas.microsoft.com/office/powerpoint/2010/main" val="3207896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Exausto de fadiga, descansou junto de uma das inumeráveis cavernas abandonadas.</a:t>
            </a:r>
          </a:p>
          <a:p>
            <a:pPr algn="l"/>
            <a:r>
              <a:rPr lang="pt-BR" sz="3600" b="1" i="0" u="none" strike="noStrike" baseline="0" dirty="0">
                <a:latin typeface="F1"/>
              </a:rPr>
              <a:t>Muito ao longe, Tarso repousava entre arvoredos. As auras vespertinas vibravam no ambiente, sem perturbar a placidez das coisas. Mergulhado na quietude da Natureza, Saulo recuou mentalmente ao dia da sua radical transformação.</a:t>
            </a:r>
            <a:endParaRPr lang="pt-BR" sz="400000" b="1" dirty="0">
              <a:latin typeface="F1"/>
            </a:endParaRPr>
          </a:p>
        </p:txBody>
      </p:sp>
    </p:spTree>
    <p:extLst>
      <p:ext uri="{BB962C8B-B14F-4D97-AF65-F5344CB8AC3E}">
        <p14:creationId xmlns:p14="http://schemas.microsoft.com/office/powerpoint/2010/main" val="79615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Lembrou o abandono na pensão de Judas, a indiferença de Sadoc à sua amizade. Rememorou a primeira reunião de Damasco, na qual suportara tantos apupos, ironias e sarcasmos. Demandara Palmira, ansioso pela assistência de </a:t>
            </a:r>
            <a:r>
              <a:rPr lang="pt-BR" sz="3600" b="1" i="0" u="none" strike="noStrike" baseline="0" dirty="0" err="1">
                <a:latin typeface="F1"/>
              </a:rPr>
              <a:t>Gamaliel</a:t>
            </a:r>
            <a:r>
              <a:rPr lang="pt-BR" sz="3600" b="1" i="0" u="none" strike="noStrike" baseline="0" dirty="0">
                <a:latin typeface="F1"/>
              </a:rPr>
              <a:t>, a fim de penetrar a causa do Cristo, mas o nobre mestre lhe aconselhara o insulamento no deserto.</a:t>
            </a:r>
            <a:endParaRPr lang="pt-BR" sz="333300" b="1" dirty="0">
              <a:latin typeface="F1"/>
            </a:endParaRPr>
          </a:p>
        </p:txBody>
      </p:sp>
    </p:spTree>
    <p:extLst>
      <p:ext uri="{BB962C8B-B14F-4D97-AF65-F5344CB8AC3E}">
        <p14:creationId xmlns:p14="http://schemas.microsoft.com/office/powerpoint/2010/main" val="23626242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Recordou as duras dificuldades do tear e a carência de recursos de toda a espécie, no oásis solitário. Naqueles dias silenciosos e longos, jamais pudera esquecer a noiva morta, lutando por erguer-se, espiritualmente, acima dos sonhos desmoronados. Por mais que estudasse o Evangelho, intimamente experimentava singular remorso pelo sacrifício de Estevão, que, a seu ver, fora a pedra tumular do seu noivado futuroso.</a:t>
            </a:r>
            <a:endParaRPr lang="pt-BR" sz="400000" b="1" dirty="0">
              <a:latin typeface="F1"/>
            </a:endParaRPr>
          </a:p>
        </p:txBody>
      </p:sp>
    </p:spTree>
    <p:extLst>
      <p:ext uri="{BB962C8B-B14F-4D97-AF65-F5344CB8AC3E}">
        <p14:creationId xmlns:p14="http://schemas.microsoft.com/office/powerpoint/2010/main" val="494734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Suas noites estavam cheias de infinitas angústias. Às vezes, em pesadelos dolorosos, sentia-se de novo em Jerusalém, assinando sentenças iníquas. As vítimas da grande perseguição acusavam-no, olhando-o assustadas, como se a sua fisionomia fosse a de um monstro. A esperança no Cristo </a:t>
            </a:r>
            <a:r>
              <a:rPr lang="pt-BR" sz="3200" b="1" i="0" u="none" strike="noStrike" baseline="0" dirty="0" err="1">
                <a:latin typeface="F1"/>
              </a:rPr>
              <a:t>reanimava-lhe</a:t>
            </a:r>
            <a:r>
              <a:rPr lang="pt-BR" sz="3200" b="1" i="0" u="none" strike="noStrike" baseline="0" dirty="0">
                <a:latin typeface="F1"/>
              </a:rPr>
              <a:t> o espírito resoluto. Depois de provas ásperas, deixara a solidão para regressar à vida social. Novamente em Damasco, a sinagoga o recebeu com ameaças.</a:t>
            </a:r>
            <a:endParaRPr lang="pt-BR" sz="400000" b="1" dirty="0">
              <a:latin typeface="F1"/>
            </a:endParaRPr>
          </a:p>
        </p:txBody>
      </p:sp>
    </p:spTree>
    <p:extLst>
      <p:ext uri="{BB962C8B-B14F-4D97-AF65-F5344CB8AC3E}">
        <p14:creationId xmlns:p14="http://schemas.microsoft.com/office/powerpoint/2010/main" val="3368244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Os amigos de outros tempos, com profunda ironia, </a:t>
            </a:r>
            <a:r>
              <a:rPr lang="pt-BR" sz="3600" b="1" i="0" u="none" strike="noStrike" baseline="0" dirty="0" err="1">
                <a:latin typeface="F1"/>
              </a:rPr>
              <a:t>lançavam-lhe</a:t>
            </a:r>
            <a:r>
              <a:rPr lang="pt-BR" sz="3600" b="1" i="0" u="none" strike="noStrike" baseline="0" dirty="0">
                <a:latin typeface="F1"/>
              </a:rPr>
              <a:t> epítetos cruéis. Foi-lhe necessário fugir como criminoso comum, saltando muros pela calada da noite. Depois, buscara Jerusalém, na esperança de fazer-se compreendido. Contudo, Alexandre, em cujo espírito culto pretendia encontrar melhor entendimento, recebera-o como visionário e mentiroso.</a:t>
            </a:r>
            <a:endParaRPr lang="pt-BR" sz="400000" b="1" dirty="0">
              <a:latin typeface="F1"/>
            </a:endParaRPr>
          </a:p>
        </p:txBody>
      </p:sp>
    </p:spTree>
    <p:extLst>
      <p:ext uri="{BB962C8B-B14F-4D97-AF65-F5344CB8AC3E}">
        <p14:creationId xmlns:p14="http://schemas.microsoft.com/office/powerpoint/2010/main" val="22771819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Extremamente fatigado, batera à porta da igreja do “Caminho”, mas fora obrigado a recolher-se a uma reles hospedaria, por força das suspeitas justas dos Apóstolos da Galiléia. Doente e abatido, fora levado à presença de  Simão Pedro, que lhe ministrara lições de alta prudência e excessiva bondade, mas, a exemplo de </a:t>
            </a:r>
            <a:r>
              <a:rPr lang="pt-BR" sz="3200" b="1" i="0" u="none" strike="noStrike" baseline="0" dirty="0" err="1">
                <a:latin typeface="F1"/>
              </a:rPr>
              <a:t>Gamaliel</a:t>
            </a:r>
            <a:r>
              <a:rPr lang="pt-BR" sz="3200" b="1" i="0" u="none" strike="noStrike" baseline="0" dirty="0">
                <a:latin typeface="F1"/>
              </a:rPr>
              <a:t>, aconselhara-lhe prévio recolhimento, discrição, aprendizado em suma.</a:t>
            </a:r>
            <a:endParaRPr lang="pt-BR" sz="333300" b="1" dirty="0">
              <a:latin typeface="F1"/>
            </a:endParaRPr>
          </a:p>
        </p:txBody>
      </p:sp>
    </p:spTree>
    <p:extLst>
      <p:ext uri="{BB962C8B-B14F-4D97-AF65-F5344CB8AC3E}">
        <p14:creationId xmlns:p14="http://schemas.microsoft.com/office/powerpoint/2010/main" val="137496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Percebeu as ironias de que estava sendo objeto. Tratavam-no como demente. Foi aí que, sem sopitar a impulsividade do coração honesto, subiu ousadamente num estrado e falou com orgulho:</a:t>
            </a:r>
          </a:p>
          <a:p>
            <a:pPr algn="l"/>
            <a:r>
              <a:rPr lang="pt-BR" sz="3600" b="1" i="0" u="none" strike="noStrike" baseline="0" dirty="0">
                <a:latin typeface="F1"/>
              </a:rPr>
              <a:t>— Irmãos da Cilícia, estais enganados. Não estou louco. Não buscais arguir-me porque eu vos conheço e sei medir a hipocrisia farisaica.</a:t>
            </a:r>
            <a:endParaRPr lang="pt-BR" sz="400000" b="1" dirty="0">
              <a:latin typeface="F1"/>
            </a:endParaRPr>
          </a:p>
        </p:txBody>
      </p:sp>
    </p:spTree>
    <p:extLst>
      <p:ext uri="{BB962C8B-B14F-4D97-AF65-F5344CB8AC3E}">
        <p14:creationId xmlns:p14="http://schemas.microsoft.com/office/powerpoint/2010/main" val="3047994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Embalde procurava um meio de harmonizar as circunstâncias, de maneira a cooperar na obra do Evangelho e todas as portas pareciam fechadas ao seu esforço. Afinal, dirigira-se a Tarso, ansioso do amparo familiar para reiniciar a vida. A atitude paterna só lhe agravara as desilusões.</a:t>
            </a:r>
            <a:endParaRPr lang="pt-BR" sz="400000" b="1" dirty="0">
              <a:latin typeface="F1"/>
            </a:endParaRPr>
          </a:p>
        </p:txBody>
      </p:sp>
    </p:spTree>
    <p:extLst>
      <p:ext uri="{BB962C8B-B14F-4D97-AF65-F5344CB8AC3E}">
        <p14:creationId xmlns:p14="http://schemas.microsoft.com/office/powerpoint/2010/main" val="35635058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Repelindo-o, o genitor lançava-o num abismo. Agora começava a compreender que, reencetar a existência, não era volver à atividade do ninho antigo, mas principiar, do fundo da alma, o esforço interior, alijar o passado nos mínimos resquícios, ser outro homem enfim.</a:t>
            </a:r>
            <a:endParaRPr lang="pt-BR" sz="400000" b="1" dirty="0">
              <a:latin typeface="F1"/>
            </a:endParaRPr>
          </a:p>
        </p:txBody>
      </p:sp>
    </p:spTree>
    <p:extLst>
      <p:ext uri="{BB962C8B-B14F-4D97-AF65-F5344CB8AC3E}">
        <p14:creationId xmlns:p14="http://schemas.microsoft.com/office/powerpoint/2010/main" val="6615473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Compreendia a nova situação, mas não pôde impedir as lágrimas que lhe afloravam copiosas.</a:t>
            </a:r>
          </a:p>
          <a:p>
            <a:pPr algn="l"/>
            <a:r>
              <a:rPr lang="pt-BR" sz="3200" b="1" i="0" u="none" strike="noStrike" baseline="0" dirty="0">
                <a:latin typeface="F1"/>
              </a:rPr>
              <a:t>Quando deu acordo de si, a noite havia fechado de todo. O céu oriental resplandecia de estrelas. Ventos suaves sopravam de longe, </a:t>
            </a:r>
            <a:r>
              <a:rPr lang="pt-BR" sz="3200" b="1" i="0" u="none" strike="noStrike" baseline="0" dirty="0" err="1">
                <a:latin typeface="F1"/>
              </a:rPr>
              <a:t>refrescando-lhe</a:t>
            </a:r>
            <a:r>
              <a:rPr lang="pt-BR" sz="3200" b="1" i="0" u="none" strike="noStrike" baseline="0" dirty="0">
                <a:latin typeface="F1"/>
              </a:rPr>
              <a:t> a fronte incandescida. Acomodou-se como pôde, entre as pedras agrestes, sem coragem de eximir-se ao silêncio da Natureza amiga.</a:t>
            </a:r>
            <a:endParaRPr lang="pt-BR" sz="333300" b="1" dirty="0">
              <a:latin typeface="F1"/>
            </a:endParaRPr>
          </a:p>
        </p:txBody>
      </p:sp>
    </p:spTree>
    <p:extLst>
      <p:ext uri="{BB962C8B-B14F-4D97-AF65-F5344CB8AC3E}">
        <p14:creationId xmlns:p14="http://schemas.microsoft.com/office/powerpoint/2010/main" val="12842795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Não obstante prosseguir no curso de suas amargas reflexões, sentia-se mais calmo. Confiou ao Mestre as preocupações acerbas, pediu o remédio da sua misericórdia e procurou manter-se em repouso. Após a prece ardente, cessou de chorar, </a:t>
            </a:r>
            <a:r>
              <a:rPr lang="pt-BR" sz="3600" b="1" i="0" u="none" strike="noStrike" baseline="0" dirty="0" err="1">
                <a:latin typeface="F1"/>
              </a:rPr>
              <a:t>figurando-se-lhe</a:t>
            </a:r>
            <a:r>
              <a:rPr lang="pt-BR" sz="3600" b="1" i="0" u="none" strike="noStrike" baseline="0" dirty="0">
                <a:latin typeface="F1"/>
              </a:rPr>
              <a:t>  que uma força superior e invisível lhe balsamizava as chagas da alma opressa.</a:t>
            </a:r>
            <a:endParaRPr lang="pt-BR" sz="400000" b="1" dirty="0">
              <a:latin typeface="F1"/>
            </a:endParaRPr>
          </a:p>
        </p:txBody>
      </p:sp>
    </p:spTree>
    <p:extLst>
      <p:ext uri="{BB962C8B-B14F-4D97-AF65-F5344CB8AC3E}">
        <p14:creationId xmlns:p14="http://schemas.microsoft.com/office/powerpoint/2010/main" val="27097453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dirty="0">
                <a:latin typeface="F1"/>
              </a:rPr>
              <a:t>[...]</a:t>
            </a:r>
            <a:r>
              <a:rPr lang="pt-BR" sz="4000" b="1" i="0" u="none" strike="noStrike" baseline="0" dirty="0">
                <a:latin typeface="F1"/>
              </a:rPr>
              <a:t> Somente muito depois, quando as brisas leves da madrugada anunciavam o dia, o </a:t>
            </a:r>
            <a:r>
              <a:rPr lang="pt-BR" sz="4000" b="1" i="0" u="none" strike="noStrike" baseline="0" dirty="0" err="1">
                <a:latin typeface="F1"/>
              </a:rPr>
              <a:t>ex-doutor</a:t>
            </a:r>
            <a:r>
              <a:rPr lang="pt-BR" sz="4000" b="1" i="0" u="none" strike="noStrike" baseline="0" dirty="0">
                <a:latin typeface="F1"/>
              </a:rPr>
              <a:t> da Lei conseguiu conciliar o sono. Quando despertou, era manhã alta. Muito ao longe, Tarso havia retomado o seu movimento habitual.</a:t>
            </a:r>
            <a:endParaRPr lang="pt-BR" sz="400000" b="1" dirty="0">
              <a:latin typeface="F1"/>
            </a:endParaRPr>
          </a:p>
        </p:txBody>
      </p:sp>
    </p:spTree>
    <p:extLst>
      <p:ext uri="{BB962C8B-B14F-4D97-AF65-F5344CB8AC3E}">
        <p14:creationId xmlns:p14="http://schemas.microsoft.com/office/powerpoint/2010/main" val="13296776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Ergueu-se encorajado como nunca. O colóquio espiritual com Estevão e Abigail renovara-lhe as energias. Lembrou, instintivamente, a bolsa que o pai lhe havia mandado.</a:t>
            </a:r>
          </a:p>
          <a:p>
            <a:pPr algn="l"/>
            <a:r>
              <a:rPr lang="pt-BR" sz="3400" b="1" i="0" u="none" strike="noStrike" baseline="0" dirty="0">
                <a:latin typeface="F1"/>
              </a:rPr>
              <a:t>Retirou-a para calcular as possibilidades financeiras de que podia dispor para novos cometimentos. A dádiva paterna fora abundante e generosa. Contudo, não conseguia atinar, de pronto, com a decisão preferível.</a:t>
            </a:r>
            <a:endParaRPr lang="pt-BR" sz="3400" b="1" dirty="0">
              <a:latin typeface="F1"/>
            </a:endParaRPr>
          </a:p>
        </p:txBody>
      </p:sp>
    </p:spTree>
    <p:extLst>
      <p:ext uri="{BB962C8B-B14F-4D97-AF65-F5344CB8AC3E}">
        <p14:creationId xmlns:p14="http://schemas.microsoft.com/office/powerpoint/2010/main" val="35280649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Depois de muito refletir, decidiu adquirir um tear. Seria o recomeço da luta. A fim de consolidar as novas disposições interiores, julgou útil exercer em Tarso o mister de tecelão, visto que ali, na terra do seu berço, se ostentara como intelectual de valor e aplaudido atleta.</a:t>
            </a:r>
            <a:endParaRPr lang="pt-BR" sz="400000" b="1" dirty="0">
              <a:latin typeface="F1"/>
            </a:endParaRPr>
          </a:p>
        </p:txBody>
      </p:sp>
    </p:spTree>
    <p:extLst>
      <p:ext uri="{BB962C8B-B14F-4D97-AF65-F5344CB8AC3E}">
        <p14:creationId xmlns:p14="http://schemas.microsoft.com/office/powerpoint/2010/main" val="3084189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Dentro em pouco, era reconhecido pelos conterrâneos como humilde tapeceiro.</a:t>
            </a:r>
          </a:p>
          <a:p>
            <a:pPr algn="l"/>
            <a:r>
              <a:rPr lang="pt-BR" sz="3200" b="1" i="0" u="none" strike="noStrike" baseline="0" dirty="0">
                <a:latin typeface="F1"/>
              </a:rPr>
              <a:t>A notícia teve desagradável repercussão no lar antigo, motivando a mudança do velho Isaac, que, após deserdá-lo ostensivamente, transferiu-se para uma de suas propriedades à margem do Eufrates, onde esperou a morte junto de uma filha, incapaz de compreender o primogênito muito amado.</a:t>
            </a:r>
            <a:endParaRPr lang="pt-BR" sz="333300" b="1" dirty="0">
              <a:latin typeface="F1"/>
            </a:endParaRPr>
          </a:p>
        </p:txBody>
      </p:sp>
    </p:spTree>
    <p:extLst>
      <p:ext uri="{BB962C8B-B14F-4D97-AF65-F5344CB8AC3E}">
        <p14:creationId xmlns:p14="http://schemas.microsoft.com/office/powerpoint/2010/main" val="15225226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Assim, durante três anos, o solitário tecelão das vizinhanças do Tauro exemplificou a humildade e o trabalho, esperando devotadamente que Jesus o convocasse ao testemunho.</a:t>
            </a:r>
            <a:endParaRPr lang="pt-BR" sz="400000" b="1" dirty="0">
              <a:latin typeface="F1"/>
            </a:endParaRPr>
          </a:p>
        </p:txBody>
      </p:sp>
    </p:spTree>
    <p:extLst>
      <p:ext uri="{BB962C8B-B14F-4D97-AF65-F5344CB8AC3E}">
        <p14:creationId xmlns:p14="http://schemas.microsoft.com/office/powerpoint/2010/main" val="15764818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29820278"/>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48907</TotalTime>
  <Words>5023</Words>
  <Application>Microsoft Office PowerPoint</Application>
  <PresentationFormat>Widescreen</PresentationFormat>
  <Paragraphs>323</Paragraphs>
  <Slides>99</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99</vt:i4>
      </vt:variant>
    </vt:vector>
  </HeadingPairs>
  <TitlesOfParts>
    <vt:vector size="107" baseType="lpstr">
      <vt:lpstr>Arial</vt:lpstr>
      <vt:lpstr>ArialMT-Identity-H</vt:lpstr>
      <vt:lpstr>Century Gothic</vt:lpstr>
      <vt:lpstr>F0</vt:lpstr>
      <vt:lpstr>F1</vt:lpstr>
      <vt:lpstr>Tahoma</vt:lpstr>
      <vt:lpstr>Wingdings 3</vt:lpstr>
      <vt:lpstr>Cacho</vt:lpstr>
      <vt:lpstr>AS VIRTUDES E OS VÍCIOS DOS PERSONAGENS DOS ROMANCES DE EMMANUEL </vt:lpstr>
      <vt:lpstr>Apresentação do PowerPoint</vt:lpstr>
      <vt:lpstr>MÓDULO 8 – A TRANSFORMAÇÃO DE PAULO DE TARSO DE PERSEGUIDOR DOS CRISTÃOS A APÓSTOLO DO CRISTO</vt:lpstr>
      <vt:lpstr>ENCONTRO 4 – PAULO DE TARSO O APÓSTOLO DO CRISTO – 3ª. PARTE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VIRTUDES E OS VÍCIOS DOS PERSONAGENS DOS ROMANCES DE EMMANUEL</dc:title>
  <dc:creator>Alírio de Cerqueira</dc:creator>
  <cp:lastModifiedBy>Alirio Cerqueira Filho</cp:lastModifiedBy>
  <cp:revision>191</cp:revision>
  <dcterms:created xsi:type="dcterms:W3CDTF">2022-01-17T00:07:55Z</dcterms:created>
  <dcterms:modified xsi:type="dcterms:W3CDTF">2024-05-20T00:56:14Z</dcterms:modified>
</cp:coreProperties>
</file>