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728" r:id="rId3"/>
    <p:sldId id="1181" r:id="rId4"/>
    <p:sldId id="1839" r:id="rId5"/>
    <p:sldId id="3841" r:id="rId6"/>
    <p:sldId id="3842" r:id="rId7"/>
    <p:sldId id="3843" r:id="rId8"/>
    <p:sldId id="3844" r:id="rId9"/>
    <p:sldId id="3845" r:id="rId10"/>
    <p:sldId id="3846" r:id="rId11"/>
    <p:sldId id="3847" r:id="rId12"/>
    <p:sldId id="3848" r:id="rId13"/>
    <p:sldId id="3849" r:id="rId14"/>
    <p:sldId id="3850" r:id="rId15"/>
    <p:sldId id="3851" r:id="rId16"/>
    <p:sldId id="3852" r:id="rId17"/>
    <p:sldId id="3853" r:id="rId18"/>
    <p:sldId id="3854" r:id="rId19"/>
    <p:sldId id="3855" r:id="rId20"/>
    <p:sldId id="3856" r:id="rId21"/>
    <p:sldId id="3857" r:id="rId22"/>
    <p:sldId id="3858" r:id="rId23"/>
    <p:sldId id="3859" r:id="rId24"/>
    <p:sldId id="3860" r:id="rId25"/>
    <p:sldId id="3861" r:id="rId26"/>
    <p:sldId id="3862" r:id="rId27"/>
    <p:sldId id="3863" r:id="rId28"/>
    <p:sldId id="3864" r:id="rId29"/>
    <p:sldId id="3865" r:id="rId30"/>
    <p:sldId id="3866" r:id="rId31"/>
    <p:sldId id="3867" r:id="rId32"/>
    <p:sldId id="3868" r:id="rId33"/>
    <p:sldId id="3869" r:id="rId34"/>
    <p:sldId id="3870" r:id="rId35"/>
    <p:sldId id="3871" r:id="rId36"/>
    <p:sldId id="3872" r:id="rId37"/>
    <p:sldId id="3873" r:id="rId38"/>
    <p:sldId id="3874" r:id="rId39"/>
    <p:sldId id="3875" r:id="rId40"/>
    <p:sldId id="3876" r:id="rId41"/>
    <p:sldId id="3877" r:id="rId42"/>
    <p:sldId id="3878" r:id="rId43"/>
    <p:sldId id="3880" r:id="rId44"/>
    <p:sldId id="3879" r:id="rId45"/>
    <p:sldId id="3881" r:id="rId46"/>
    <p:sldId id="3882" r:id="rId47"/>
    <p:sldId id="3883" r:id="rId48"/>
    <p:sldId id="3884" r:id="rId49"/>
    <p:sldId id="3885" r:id="rId50"/>
    <p:sldId id="3886" r:id="rId51"/>
    <p:sldId id="3887" r:id="rId52"/>
    <p:sldId id="3888" r:id="rId53"/>
    <p:sldId id="3889" r:id="rId54"/>
    <p:sldId id="3890" r:id="rId55"/>
    <p:sldId id="3891" r:id="rId56"/>
    <p:sldId id="3892" r:id="rId57"/>
    <p:sldId id="3893" r:id="rId58"/>
    <p:sldId id="3894" r:id="rId59"/>
    <p:sldId id="3895" r:id="rId60"/>
    <p:sldId id="3896" r:id="rId61"/>
    <p:sldId id="3897" r:id="rId62"/>
    <p:sldId id="3898" r:id="rId63"/>
    <p:sldId id="3899" r:id="rId64"/>
    <p:sldId id="3900" r:id="rId65"/>
    <p:sldId id="3901" r:id="rId66"/>
    <p:sldId id="3902" r:id="rId67"/>
    <p:sldId id="3903" r:id="rId68"/>
    <p:sldId id="3904" r:id="rId69"/>
    <p:sldId id="3905" r:id="rId70"/>
    <p:sldId id="3906" r:id="rId71"/>
    <p:sldId id="3907" r:id="rId72"/>
    <p:sldId id="3908" r:id="rId73"/>
    <p:sldId id="3909" r:id="rId74"/>
    <p:sldId id="3910" r:id="rId75"/>
    <p:sldId id="3911" r:id="rId76"/>
    <p:sldId id="3912" r:id="rId77"/>
    <p:sldId id="3913" r:id="rId78"/>
    <p:sldId id="3914" r:id="rId79"/>
    <p:sldId id="3915" r:id="rId80"/>
    <p:sldId id="3916" r:id="rId81"/>
    <p:sldId id="3917" r:id="rId82"/>
    <p:sldId id="3918" r:id="rId83"/>
    <p:sldId id="3919" r:id="rId84"/>
    <p:sldId id="3920" r:id="rId85"/>
    <p:sldId id="3921" r:id="rId86"/>
    <p:sldId id="3922" r:id="rId87"/>
    <p:sldId id="3923" r:id="rId88"/>
    <p:sldId id="3924" r:id="rId89"/>
    <p:sldId id="3925" r:id="rId90"/>
    <p:sldId id="3926" r:id="rId91"/>
    <p:sldId id="3927" r:id="rId92"/>
    <p:sldId id="3928" r:id="rId93"/>
    <p:sldId id="3929" r:id="rId94"/>
    <p:sldId id="3930" r:id="rId95"/>
    <p:sldId id="3931" r:id="rId96"/>
    <p:sldId id="3932" r:id="rId97"/>
    <p:sldId id="3933" r:id="rId98"/>
    <p:sldId id="3934" r:id="rId99"/>
    <p:sldId id="3935" r:id="rId100"/>
    <p:sldId id="3936" r:id="rId101"/>
    <p:sldId id="3937" r:id="rId102"/>
    <p:sldId id="3938" r:id="rId103"/>
    <p:sldId id="3939" r:id="rId104"/>
    <p:sldId id="3940" r:id="rId105"/>
    <p:sldId id="3941" r:id="rId106"/>
    <p:sldId id="3942" r:id="rId107"/>
    <p:sldId id="3944" r:id="rId108"/>
    <p:sldId id="3943" r:id="rId109"/>
    <p:sldId id="3945" r:id="rId110"/>
    <p:sldId id="3946" r:id="rId111"/>
    <p:sldId id="3947" r:id="rId112"/>
    <p:sldId id="3948" r:id="rId113"/>
    <p:sldId id="3949" r:id="rId114"/>
    <p:sldId id="3950" r:id="rId115"/>
    <p:sldId id="3951" r:id="rId116"/>
    <p:sldId id="3952" r:id="rId117"/>
    <p:sldId id="3953" r:id="rId118"/>
    <p:sldId id="3954" r:id="rId119"/>
    <p:sldId id="3955" r:id="rId120"/>
    <p:sldId id="3956" r:id="rId121"/>
    <p:sldId id="3957" r:id="rId122"/>
    <p:sldId id="339"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81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451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07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14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34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88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560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4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55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80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599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522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1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7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33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441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671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AS VIRTUDES E OS VÍCIOS DOS PERSONAGENS DOS ROMANCES DE EMMANUEL</a:t>
            </a:r>
            <a:br>
              <a:rPr lang="pt-BR" altLang="pt-BR" sz="5400" b="1" i="1" dirty="0">
                <a:solidFill>
                  <a:srgbClr val="FFFF00"/>
                </a:solidFill>
                <a:latin typeface="Tahoma" panose="020B0604030504040204" pitchFamily="34" charset="0"/>
              </a:rPr>
            </a:b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29496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Comumente, segundo o hábito das primeiras células cristãs do primeiro século, ao memorar as alegrias de Jesus quando servia o repasto aos discípulos, fazia-se modesta distribuição de pão e água pura, em nome do Senhor. </a:t>
            </a:r>
          </a:p>
        </p:txBody>
      </p:sp>
    </p:spTree>
    <p:extLst>
      <p:ext uri="{BB962C8B-B14F-4D97-AF65-F5344CB8AC3E}">
        <p14:creationId xmlns:p14="http://schemas.microsoft.com/office/powerpoint/2010/main" val="2179036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Saulo compreendeu de pronto a ambiguidade daquelas expressões.</a:t>
            </a:r>
          </a:p>
          <a:p>
            <a:pPr algn="l"/>
            <a:r>
              <a:rPr lang="pt-BR" sz="3200" b="1" i="0" u="none" strike="noStrike" baseline="0" dirty="0">
                <a:latin typeface="F1"/>
              </a:rPr>
              <a:t>Sentindo dificuldade em fazer-se entendido, procurava o melhor meio de explicar-se com êxito, enquanto o amigo prosseguia:</a:t>
            </a:r>
          </a:p>
          <a:p>
            <a:pPr algn="l"/>
            <a:r>
              <a:rPr lang="pt-BR" sz="3200" b="1" i="0" u="none" strike="noStrike" baseline="0" dirty="0">
                <a:latin typeface="F1"/>
              </a:rPr>
              <a:t>— Mas que aspecto é este? Olha que mais pareces um beduíno do deserto... Dize-me: quanto tempo durou a enfermidade pertinaz?</a:t>
            </a:r>
            <a:endParaRPr lang="pt-BR" sz="333300" b="1" dirty="0">
              <a:latin typeface="F1"/>
            </a:endParaRPr>
          </a:p>
        </p:txBody>
      </p:sp>
    </p:spTree>
    <p:extLst>
      <p:ext uri="{BB962C8B-B14F-4D97-AF65-F5344CB8AC3E}">
        <p14:creationId xmlns:p14="http://schemas.microsoft.com/office/powerpoint/2010/main" val="10253034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Saulo encheu-se de coragem e acentuou:</a:t>
            </a:r>
          </a:p>
          <a:p>
            <a:pPr algn="l"/>
            <a:r>
              <a:rPr lang="pt-BR" sz="3600" b="1" i="0" u="none" strike="noStrike" baseline="0" dirty="0">
                <a:latin typeface="F1"/>
              </a:rPr>
              <a:t>— Mas, há engano com certeza, ou estarás mal informado, porque nunca estive doente.</a:t>
            </a:r>
          </a:p>
          <a:p>
            <a:pPr algn="l"/>
            <a:r>
              <a:rPr lang="pt-BR" sz="3600" b="1" i="0" u="none" strike="noStrike" baseline="0" dirty="0">
                <a:latin typeface="F1"/>
              </a:rPr>
              <a:t>— Impossível! — disse Alexandre visivelmente desapontado depois de tantas demonstrações afetuosas. — Jerusalém anda repleta de lendas a teu respeito.</a:t>
            </a:r>
            <a:endParaRPr lang="pt-BR" sz="400000" b="1" dirty="0">
              <a:latin typeface="F1"/>
            </a:endParaRPr>
          </a:p>
        </p:txBody>
      </p:sp>
    </p:spTree>
    <p:extLst>
      <p:ext uri="{BB962C8B-B14F-4D97-AF65-F5344CB8AC3E}">
        <p14:creationId xmlns:p14="http://schemas.microsoft.com/office/powerpoint/2010/main" val="12727698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Sadoc veio até aqui, há três anos, pedir providências enérgicas do Sinédrio para que se esclarecesse tua situação e, depois de longos debates, levou uma ordem de prisão contra ti. Desde essa época, lutei desesperadamente para que se modificassem as disposições da peça condenatória.</a:t>
            </a:r>
            <a:endParaRPr lang="pt-BR" sz="400000" b="1" dirty="0">
              <a:latin typeface="F1"/>
            </a:endParaRPr>
          </a:p>
        </p:txBody>
      </p:sp>
    </p:spTree>
    <p:extLst>
      <p:ext uri="{BB962C8B-B14F-4D97-AF65-F5344CB8AC3E}">
        <p14:creationId xmlns:p14="http://schemas.microsoft.com/office/powerpoint/2010/main" val="2067839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Provei que, se havias adotado uma atitude simpática para com a gente do “Caminho”, certo, essa decisão obedecia a fins que não estávamos habilitados a compreender de pronto, como, por exemplo, o de sondar melhor a extensão de suas atividades revolucionárias.</a:t>
            </a:r>
            <a:endParaRPr lang="pt-BR" sz="400000" b="1" dirty="0">
              <a:latin typeface="F1"/>
            </a:endParaRPr>
          </a:p>
        </p:txBody>
      </p:sp>
    </p:spTree>
    <p:extLst>
      <p:ext uri="{BB962C8B-B14F-4D97-AF65-F5344CB8AC3E}">
        <p14:creationId xmlns:p14="http://schemas.microsoft.com/office/powerpoint/2010/main" val="23572772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Saulo não pôde conter-se e revidou, antes que o amigo continuasse:</a:t>
            </a:r>
          </a:p>
          <a:p>
            <a:pPr algn="l"/>
            <a:r>
              <a:rPr lang="pt-BR" sz="4000" b="1" i="0" u="none" strike="noStrike" baseline="0" dirty="0">
                <a:latin typeface="F1"/>
              </a:rPr>
              <a:t>— Mas, nesse caso, seria um hipócrita refalsado e indigno do cargo e de mim mesmo.</a:t>
            </a:r>
          </a:p>
          <a:p>
            <a:pPr algn="l"/>
            <a:r>
              <a:rPr lang="pt-BR" sz="4000" b="1" i="0" u="none" strike="noStrike" baseline="0" dirty="0">
                <a:latin typeface="F1"/>
              </a:rPr>
              <a:t>O outro, contrafeito, carregou o sobrolho.</a:t>
            </a:r>
            <a:endParaRPr lang="pt-BR" sz="400000" b="1" dirty="0">
              <a:latin typeface="F1"/>
            </a:endParaRPr>
          </a:p>
        </p:txBody>
      </p:sp>
    </p:spTree>
    <p:extLst>
      <p:ext uri="{BB962C8B-B14F-4D97-AF65-F5344CB8AC3E}">
        <p14:creationId xmlns:p14="http://schemas.microsoft.com/office/powerpoint/2010/main" val="15905136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Aliás, ponderei todas as hipóteses e como não podia tomar-te por hipócrita — acentuou Alexandre procurando emendar a mão — consegui provar que tua atitude em Damasco provinha de transitória demência. Não era justo pensar de outro modo, mesmo porque, do contrário, serias também insincero, conosco, na esfera do farisaísmo.</a:t>
            </a:r>
            <a:endParaRPr lang="pt-BR" sz="400000" b="1" dirty="0">
              <a:latin typeface="F1"/>
            </a:endParaRPr>
          </a:p>
        </p:txBody>
      </p:sp>
    </p:spTree>
    <p:extLst>
      <p:ext uri="{BB962C8B-B14F-4D97-AF65-F5344CB8AC3E}">
        <p14:creationId xmlns:p14="http://schemas.microsoft.com/office/powerpoint/2010/main" val="37252709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a:t>
            </a:r>
            <a:r>
              <a:rPr lang="pt-BR" sz="4000" b="1" i="0" u="none" strike="noStrike" baseline="0" dirty="0" err="1">
                <a:latin typeface="F1"/>
              </a:rPr>
              <a:t>ex-rabino</a:t>
            </a:r>
            <a:r>
              <a:rPr lang="pt-BR" sz="4000" b="1" i="0" u="none" strike="noStrike" baseline="0" dirty="0">
                <a:latin typeface="F1"/>
              </a:rPr>
              <a:t> sentiu a delicadeza do impasse. Havia renovado as concepções religiosas, mas estava diante de um amigo. Quando muitos o abandonavam, aquele o recebia fraternalmente. Era necessário não magoá-lo. Todavia, era impossível mascarar a verdade.</a:t>
            </a:r>
            <a:endParaRPr lang="pt-BR" sz="400000" b="1" dirty="0">
              <a:latin typeface="F1"/>
            </a:endParaRPr>
          </a:p>
        </p:txBody>
      </p:sp>
    </p:spTree>
    <p:extLst>
      <p:ext uri="{BB962C8B-B14F-4D97-AF65-F5344CB8AC3E}">
        <p14:creationId xmlns:p14="http://schemas.microsoft.com/office/powerpoint/2010/main" val="2634291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Sentiu os olhos úmidos. </a:t>
            </a:r>
            <a:r>
              <a:rPr lang="pt-BR" sz="3600" b="1" i="0" u="none" strike="noStrike" baseline="0" dirty="0" err="1">
                <a:latin typeface="F1"/>
              </a:rPr>
              <a:t>Impunha-se-lhe</a:t>
            </a:r>
            <a:r>
              <a:rPr lang="pt-BR" sz="3600" b="1" i="0" u="none" strike="noStrike" baseline="0" dirty="0">
                <a:latin typeface="F1"/>
              </a:rPr>
              <a:t> testemunhar o Cristo, a qualquer preço, embora tivesse de perder as maiores afeições do mundo.</a:t>
            </a:r>
          </a:p>
          <a:p>
            <a:pPr algn="l"/>
            <a:r>
              <a:rPr lang="pt-BR" sz="3600" b="1" i="0" u="none" strike="noStrike" baseline="0" dirty="0">
                <a:latin typeface="F1"/>
              </a:rPr>
              <a:t>— Alexandre — disse humildemente —, é verdade que iniciei o grande movimento de perseguição ao “Caminho”; mas, agora, é indispensável confessar que me enganei. </a:t>
            </a:r>
            <a:endParaRPr lang="pt-BR" sz="400000" b="1" dirty="0">
              <a:latin typeface="F1"/>
            </a:endParaRPr>
          </a:p>
        </p:txBody>
      </p:sp>
    </p:spTree>
    <p:extLst>
      <p:ext uri="{BB962C8B-B14F-4D97-AF65-F5344CB8AC3E}">
        <p14:creationId xmlns:p14="http://schemas.microsoft.com/office/powerpoint/2010/main" val="28636693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Os Apóstolos galileus têm razão. Estamos no limiar de grandes transformações. Às portas de Damasco, Jesus me apareceu na sua gloriosa ressurreição e exortou-me ao serviço do seu Evangelho de amor.</a:t>
            </a:r>
            <a:endParaRPr lang="pt-BR" sz="400000" b="1" dirty="0">
              <a:latin typeface="F1"/>
            </a:endParaRPr>
          </a:p>
        </p:txBody>
      </p:sp>
    </p:spTree>
    <p:extLst>
      <p:ext uri="{BB962C8B-B14F-4D97-AF65-F5344CB8AC3E}">
        <p14:creationId xmlns:p14="http://schemas.microsoft.com/office/powerpoint/2010/main" val="2783896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A palavra saía-lhe tímida, lavada no desejo de não ferir as crenças do amigo, que, não obstante, deixava transparecer profunda decepção no rosto lívido.</a:t>
            </a:r>
            <a:endParaRPr lang="pt-BR" sz="400000" b="1" dirty="0">
              <a:latin typeface="F1"/>
            </a:endParaRPr>
          </a:p>
        </p:txBody>
      </p:sp>
    </p:spTree>
    <p:extLst>
      <p:ext uri="{BB962C8B-B14F-4D97-AF65-F5344CB8AC3E}">
        <p14:creationId xmlns:p14="http://schemas.microsoft.com/office/powerpoint/2010/main" val="128444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Saulo serviu-se do bolo simples, enternecidamente. Para sua alma, o cibo mesquinho tinha o sabor divino da fraternidade universal. A água clara e fresca da bilha grosseira soube-lhe a fluído de amor que partia de Jesus, comunicando-se a todos os seres.</a:t>
            </a:r>
          </a:p>
        </p:txBody>
      </p:sp>
    </p:spTree>
    <p:extLst>
      <p:ext uri="{BB962C8B-B14F-4D97-AF65-F5344CB8AC3E}">
        <p14:creationId xmlns:p14="http://schemas.microsoft.com/office/powerpoint/2010/main" val="33189581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Não digas tais absurdos! — exclamou irônico e sorridente — desgraçadamente, vejo que o mal continua minando-te as forças físicas e mentais. A Sinagoga de Damasco tinha razão. Se não te conhecesse da infância, dar-te-ia agora o título de blasfemo e desertor.</a:t>
            </a:r>
            <a:endParaRPr lang="pt-BR" sz="400000" b="1" dirty="0">
              <a:latin typeface="F1"/>
            </a:endParaRPr>
          </a:p>
        </p:txBody>
      </p:sp>
    </p:spTree>
    <p:extLst>
      <p:ext uri="{BB962C8B-B14F-4D97-AF65-F5344CB8AC3E}">
        <p14:creationId xmlns:p14="http://schemas.microsoft.com/office/powerpoint/2010/main" val="11009129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moço </a:t>
            </a:r>
            <a:r>
              <a:rPr lang="pt-BR" sz="3200" b="1" i="0" u="none" strike="noStrike" baseline="0" dirty="0" err="1">
                <a:latin typeface="F1"/>
              </a:rPr>
              <a:t>tarsense</a:t>
            </a:r>
            <a:r>
              <a:rPr lang="pt-BR" sz="3200" b="1" i="0" u="none" strike="noStrike" baseline="0" dirty="0">
                <a:latin typeface="F1"/>
              </a:rPr>
              <a:t>, não obstante a energia viril, estava desapontado.</a:t>
            </a:r>
          </a:p>
          <a:p>
            <a:pPr algn="l"/>
            <a:r>
              <a:rPr lang="pt-BR" sz="3200" b="1" i="0" u="none" strike="noStrike" baseline="0" dirty="0">
                <a:latin typeface="F1"/>
              </a:rPr>
              <a:t>— Aliás — prosseguiu o outro, assumindo ares de protetor —, desde o início de tua viagem não concordei com o mísero cortejo que levavas. Jonas e Demétrio são quase boçais, e Jacob vive de caduquices. Com semelhante companhia, qualquer perturbação da tua parte haveria de acarretar grandes desastres morais para a nossa posição.</a:t>
            </a:r>
            <a:endParaRPr lang="pt-BR" sz="333300" b="1" dirty="0">
              <a:latin typeface="F1"/>
            </a:endParaRPr>
          </a:p>
        </p:txBody>
      </p:sp>
    </p:spTree>
    <p:extLst>
      <p:ext uri="{BB962C8B-B14F-4D97-AF65-F5344CB8AC3E}">
        <p14:creationId xmlns:p14="http://schemas.microsoft.com/office/powerpoint/2010/main" val="9381002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 No entanto, Alexandre — dizia o </a:t>
            </a:r>
            <a:r>
              <a:rPr lang="pt-BR" sz="4400" b="1" i="0" u="none" strike="noStrike" baseline="0" dirty="0" err="1">
                <a:latin typeface="F1"/>
              </a:rPr>
              <a:t>ex-rabino</a:t>
            </a:r>
            <a:r>
              <a:rPr lang="pt-BR" sz="4400" b="1" i="0" u="none" strike="noStrike" baseline="0" dirty="0">
                <a:latin typeface="F1"/>
              </a:rPr>
              <a:t> um tanto humilhado —, devo insistir na verdade. vi com estes olhos o Messias de Nazaré; ouvi-lhe a palavra de viva voz.</a:t>
            </a:r>
            <a:endParaRPr lang="pt-BR" sz="400000" b="1" dirty="0">
              <a:latin typeface="F1"/>
            </a:endParaRPr>
          </a:p>
        </p:txBody>
      </p:sp>
    </p:spTree>
    <p:extLst>
      <p:ext uri="{BB962C8B-B14F-4D97-AF65-F5344CB8AC3E}">
        <p14:creationId xmlns:p14="http://schemas.microsoft.com/office/powerpoint/2010/main" val="31771890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Compreendendo os erros em que vivia, na minha defeituosa concepção da fé, demandei o deserto. Lá estive três anos em serviço rude e longas meditações. Minha convicção não é superficial. Creio, hoje, que Jesus é o Salvador, o Filho do Deus Vivo.</a:t>
            </a:r>
            <a:endParaRPr lang="pt-BR" sz="400000" b="1" dirty="0">
              <a:latin typeface="F1"/>
            </a:endParaRPr>
          </a:p>
        </p:txBody>
      </p:sp>
    </p:spTree>
    <p:extLst>
      <p:ext uri="{BB962C8B-B14F-4D97-AF65-F5344CB8AC3E}">
        <p14:creationId xmlns:p14="http://schemas.microsoft.com/office/powerpoint/2010/main" val="14535175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Pois tua enfermidade — repetia Alexandre altaneiro, modificando o diapasão da intimidade — transtornou a vida de toda a tua família. Envergonhados com as notícias chegadas da Síria, Jaques e Dalila mudaram-se de Jerusalém para a Cilícia. Quando soube da ordem de prisão lavrada pelo Sinédrio contra a tua pessoa, tua mãe faleceu em Tarso.</a:t>
            </a:r>
            <a:endParaRPr lang="pt-BR" sz="333300" b="1" dirty="0">
              <a:latin typeface="F1"/>
            </a:endParaRPr>
          </a:p>
        </p:txBody>
      </p:sp>
    </p:spTree>
    <p:extLst>
      <p:ext uri="{BB962C8B-B14F-4D97-AF65-F5344CB8AC3E}">
        <p14:creationId xmlns:p14="http://schemas.microsoft.com/office/powerpoint/2010/main" val="37417280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Teu pai, que te educou com esmero, esperando da tua inteligência os maiores galardões de nossa raça, vive acabrunhado e infeliz. Teus amigos, cansados de suportar as ironias do povo, em Jerusalém, vivem esquivos e humilhados depois de te procurarem em vão. Não te doerá a visão deste quadro? Uma dor como esta não bastará para refazer-te o equilíbrio mental?</a:t>
            </a:r>
            <a:endParaRPr lang="pt-BR" sz="400000" b="1" dirty="0">
              <a:latin typeface="F1"/>
            </a:endParaRPr>
          </a:p>
        </p:txBody>
      </p:sp>
    </p:spTree>
    <p:extLst>
      <p:ext uri="{BB962C8B-B14F-4D97-AF65-F5344CB8AC3E}">
        <p14:creationId xmlns:p14="http://schemas.microsoft.com/office/powerpoint/2010/main" val="10423857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t>
            </a:r>
            <a:r>
              <a:rPr lang="pt-BR" sz="3600" b="1" i="0" u="none" strike="noStrike" baseline="0" dirty="0" err="1">
                <a:latin typeface="F1"/>
              </a:rPr>
              <a:t>ex-doutor</a:t>
            </a:r>
            <a:r>
              <a:rPr lang="pt-BR" sz="3600" b="1" i="0" u="none" strike="noStrike" baseline="0" dirty="0">
                <a:latin typeface="F1"/>
              </a:rPr>
              <a:t> da Lei tinha o coração ralado de angústia. Tantos dias ansiosos, tantas amarguras vividas no intuito de lograr alguma compreensão e repouso junto dos seus, via, agora, era tudo ilusão e rumaria. A família desorganizada, a mãe morta, o pai infeliz; os amigos execravam-no; Jerusalém </a:t>
            </a:r>
            <a:r>
              <a:rPr lang="pt-BR" sz="3600" b="1" i="0" u="none" strike="noStrike" baseline="0" dirty="0" err="1">
                <a:latin typeface="F1"/>
              </a:rPr>
              <a:t>lançava-lhe</a:t>
            </a:r>
            <a:r>
              <a:rPr lang="pt-BR" sz="3600" b="1" i="0" u="none" strike="noStrike" baseline="0" dirty="0">
                <a:latin typeface="F1"/>
              </a:rPr>
              <a:t> ironias.</a:t>
            </a:r>
            <a:endParaRPr lang="pt-BR" sz="400000" b="1" dirty="0">
              <a:latin typeface="F1"/>
            </a:endParaRPr>
          </a:p>
        </p:txBody>
      </p:sp>
    </p:spTree>
    <p:extLst>
      <p:ext uri="{BB962C8B-B14F-4D97-AF65-F5344CB8AC3E}">
        <p14:creationId xmlns:p14="http://schemas.microsoft.com/office/powerpoint/2010/main" val="929808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Vendo-o em tal atitude, o amigo regozijava-se </a:t>
            </a:r>
            <a:r>
              <a:rPr lang="pt-BR" sz="3200" b="1" i="0" u="none" strike="noStrike" baseline="0" dirty="0" err="1">
                <a:latin typeface="F1"/>
              </a:rPr>
              <a:t>íntimamente</a:t>
            </a:r>
            <a:r>
              <a:rPr lang="pt-BR" sz="3200" b="1" i="0" u="none" strike="noStrike" baseline="0" dirty="0">
                <a:latin typeface="F1"/>
              </a:rPr>
              <a:t>, esperando ansioso o efeito de suas palavras.</a:t>
            </a:r>
          </a:p>
          <a:p>
            <a:pPr algn="l"/>
            <a:r>
              <a:rPr lang="pt-BR" sz="3200" b="1" i="0" u="none" strike="noStrike" baseline="0" dirty="0">
                <a:latin typeface="F1"/>
              </a:rPr>
              <a:t>Depois de concentrar-se um minuto, Saulo acentuou:</a:t>
            </a:r>
          </a:p>
          <a:p>
            <a:pPr algn="l"/>
            <a:r>
              <a:rPr lang="pt-BR" sz="3200" b="1" i="0" u="none" strike="noStrike" baseline="0" dirty="0">
                <a:latin typeface="F1"/>
              </a:rPr>
              <a:t>— Lamento ocorrências tão tristes e tomo a Deus por testemunha de que não cooperei intencionalmente para Isso. No entanto, mesmo aqueles que ainda não aceitaram o Evangelho deveriam compreender, segundo a antiga Lei, que não devemos ser orgulhosos.</a:t>
            </a:r>
            <a:endParaRPr lang="pt-BR" sz="400000" b="1" dirty="0">
              <a:latin typeface="F1"/>
            </a:endParaRPr>
          </a:p>
        </p:txBody>
      </p:sp>
    </p:spTree>
    <p:extLst>
      <p:ext uri="{BB962C8B-B14F-4D97-AF65-F5344CB8AC3E}">
        <p14:creationId xmlns:p14="http://schemas.microsoft.com/office/powerpoint/2010/main" val="34667256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Moisés, nada obstante a energia das recomendações, ensinou a bondade. Os profetas, que lhe sucederam, foram emissários de mensagens profundas para o nosso coração, que se perdia na iniquidade. Amós nos concitou a buscar Jeová para conseguirmos viver. Lastimo que os meus afeiçoados se julguem ofendidos; mas é preciso considerar que, antes de ouvir qualquer julgamento ocioso do mundo, devemos buscar os juízos de Deus.</a:t>
            </a:r>
            <a:endParaRPr lang="pt-BR" sz="400000" b="1" dirty="0">
              <a:latin typeface="F1"/>
            </a:endParaRPr>
          </a:p>
        </p:txBody>
      </p:sp>
    </p:spTree>
    <p:extLst>
      <p:ext uri="{BB962C8B-B14F-4D97-AF65-F5344CB8AC3E}">
        <p14:creationId xmlns:p14="http://schemas.microsoft.com/office/powerpoint/2010/main" val="17690333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Quer dizer que persistes nos teus erros? — perguntou Alexandre quase hostil.</a:t>
            </a:r>
          </a:p>
          <a:p>
            <a:pPr algn="l"/>
            <a:r>
              <a:rPr lang="pt-BR" sz="3200" b="1" i="0" u="none" strike="noStrike" baseline="0" dirty="0">
                <a:latin typeface="F1"/>
              </a:rPr>
              <a:t>— Não me sinto enganado. Dada a incompreensão geral — comentou o </a:t>
            </a:r>
            <a:r>
              <a:rPr lang="pt-BR" sz="3200" b="1" i="0" u="none" strike="noStrike" baseline="0" dirty="0" err="1">
                <a:latin typeface="F1"/>
              </a:rPr>
              <a:t>ex-rabino</a:t>
            </a:r>
            <a:r>
              <a:rPr lang="pt-BR" sz="3200" b="1" i="0" u="none" strike="noStrike" baseline="0" dirty="0">
                <a:latin typeface="F1"/>
              </a:rPr>
              <a:t> dignamente —, também me encontro em penosa situação; mas o Mestre não me faltará com o seu auxílio. Lembro-me dele e experimento grande conforto.</a:t>
            </a:r>
            <a:endParaRPr lang="pt-BR" sz="400000" b="1" dirty="0">
              <a:latin typeface="F1"/>
            </a:endParaRPr>
          </a:p>
        </p:txBody>
      </p:sp>
    </p:spTree>
    <p:extLst>
      <p:ext uri="{BB962C8B-B14F-4D97-AF65-F5344CB8AC3E}">
        <p14:creationId xmlns:p14="http://schemas.microsoft.com/office/powerpoint/2010/main" val="91795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Ao fim da reunião, Ananias orava fervorosamente. Depois de contar a visão de Saulo e a sua própria, nos comentários singelos daquela noite, pedia ao Salvador protegesse o novo servo em demanda a Palmira, a fim de meditar mais demoradamente na imensidão de suas misericórdias. </a:t>
            </a:r>
          </a:p>
        </p:txBody>
      </p:sp>
    </p:spTree>
    <p:extLst>
      <p:ext uri="{BB962C8B-B14F-4D97-AF65-F5344CB8AC3E}">
        <p14:creationId xmlns:p14="http://schemas.microsoft.com/office/powerpoint/2010/main" val="1721885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Os afetos da família e a consideração dos amigos eram no mundo minha única riqueza. Contudo, encontrei nas anotações de Levi o caso de um moço rico, que me ensina a proceder nesta hora. Desde a infância procurei cumprir rigorosamente meus deveres; mas, se é preciso lançar mão da riqueza que me resta, para alcançar a iluminação de Jesus, renunciarei à própria estima deste mundo!...</a:t>
            </a:r>
            <a:endParaRPr lang="pt-BR" sz="400000" b="1" dirty="0">
              <a:latin typeface="F1"/>
            </a:endParaRPr>
          </a:p>
        </p:txBody>
      </p:sp>
    </p:spTree>
    <p:extLst>
      <p:ext uri="{BB962C8B-B14F-4D97-AF65-F5344CB8AC3E}">
        <p14:creationId xmlns:p14="http://schemas.microsoft.com/office/powerpoint/2010/main" val="30632757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Os afetos da família e a consideração dos amigos eram no mundo minha única riqueza. Contudo, encontrei nas anotações de Levi o caso de um moço rico, que me ensina a proceder nesta hora. Desde a infância procurei cumprir rigorosamente meus deveres; mas, se é preciso lançar mão da riqueza que me resta, para alcançar a iluminação de Jesus, renunciarei à própria estima deste mundo!...</a:t>
            </a:r>
            <a:endParaRPr lang="pt-BR" sz="400000" b="1" dirty="0">
              <a:latin typeface="F1"/>
            </a:endParaRPr>
          </a:p>
        </p:txBody>
      </p:sp>
    </p:spTree>
    <p:extLst>
      <p:ext uri="{BB962C8B-B14F-4D97-AF65-F5344CB8AC3E}">
        <p14:creationId xmlns:p14="http://schemas.microsoft.com/office/powerpoint/2010/main" val="35121756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2982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dirty="0">
                <a:latin typeface="ArialMT-Identity-H"/>
              </a:rPr>
              <a:t>Ouvindo-lhe a rogativa que o calor da amizade revestia de amavio singular, Saulo chorou de reconhecimento e gratidão, comparando as emoções do rabino que fora, com as do servo de Jesus que agora queria ser.</a:t>
            </a:r>
          </a:p>
        </p:txBody>
      </p:sp>
    </p:spTree>
    <p:extLst>
      <p:ext uri="{BB962C8B-B14F-4D97-AF65-F5344CB8AC3E}">
        <p14:creationId xmlns:p14="http://schemas.microsoft.com/office/powerpoint/2010/main" val="41329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Nas reuniões suntuosas do Sinédrio, jamais ouvira um companheiro exorar ao Céu com aquela sinceridade superior. Entre os mais afeiçoados só encontrara elogios vãos, prontos a se transformarem em calúnias torpes, quando lhes não podia conceder favores materiais. Em toda parte, admiração superficial, filha do jogo dos interesses inferiores. Ali, a situação era outra.</a:t>
            </a:r>
          </a:p>
        </p:txBody>
      </p:sp>
    </p:spTree>
    <p:extLst>
      <p:ext uri="{BB962C8B-B14F-4D97-AF65-F5344CB8AC3E}">
        <p14:creationId xmlns:p14="http://schemas.microsoft.com/office/powerpoint/2010/main" val="87096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r>
              <a:rPr lang="pt-BR" sz="3200" b="1" dirty="0">
                <a:latin typeface="ArialMT-Identity-H"/>
              </a:rPr>
              <a:t>Nenhuma daquelas criaturas desfavorecidas da sorte viera pedir-lhe facilidades; todos pareciam satisfeitos ao serviço de Deus, que assim os congregava a termo de trabalhos exaustivos e penosos. E, por fim, ainda rogavam a Jesus lhe concedesse paz de espírito para o seu empreendimento.</a:t>
            </a:r>
          </a:p>
        </p:txBody>
      </p:sp>
    </p:spTree>
    <p:extLst>
      <p:ext uri="{BB962C8B-B14F-4D97-AF65-F5344CB8AC3E}">
        <p14:creationId xmlns:p14="http://schemas.microsoft.com/office/powerpoint/2010/main" val="25590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dirty="0">
                <a:latin typeface="ArialMT-Identity-H"/>
              </a:rPr>
              <a:t>Terminada a reunião, Saulo de Tarso tinha lágrimas nos olhos. Na igreja do “Caminho”, em Jerusalém, os Apóstolos galileus o trataram com especial deferência, atentos à sua posição social e política, senhor das regalias que as convenções do mundo lhe conferiam; mas os cristãos de Damasco impressionaram-no mais vivamente, arrebataram-lhe a alma, conquistando-a para uma afeição imorredoura, com aquele gesto de confiança e carinho, tratando-o como irmão.</a:t>
            </a:r>
          </a:p>
        </p:txBody>
      </p:sp>
    </p:spTree>
    <p:extLst>
      <p:ext uri="{BB962C8B-B14F-4D97-AF65-F5344CB8AC3E}">
        <p14:creationId xmlns:p14="http://schemas.microsoft.com/office/powerpoint/2010/main" val="130026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Um a um, apertaram-lhe a mão com votos de feliz viagem. Alguns velhos mais humildes beijaram-lhe as mãos. Tais provas de afeto davam-lhe novas forças. Se os amigos do judaísmo lhe desprezavam a palavra, acintosos e hostis, começava agora a encontrar no seu caminho os filhos do Calvário. Trabalharia por eles, consagraria ao seu consolo as energias da mocidade.</a:t>
            </a:r>
          </a:p>
        </p:txBody>
      </p:sp>
    </p:spTree>
    <p:extLst>
      <p:ext uri="{BB962C8B-B14F-4D97-AF65-F5344CB8AC3E}">
        <p14:creationId xmlns:p14="http://schemas.microsoft.com/office/powerpoint/2010/main" val="298591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Pela primeira vez na vida, revelou interesse pelo sorriso das criancinhas. Como se desejasse retribuir as demonstrações de carinho recebidas, tomou nos braços um menino doente. Diante da pobre mãe sorridente e agradecida, fez-lhe festas, </a:t>
            </a:r>
            <a:r>
              <a:rPr lang="pt-BR" sz="3200" b="1" dirty="0" err="1">
                <a:latin typeface="ArialMT-Identity-H"/>
              </a:rPr>
              <a:t>acariciou-lhe</a:t>
            </a:r>
            <a:r>
              <a:rPr lang="pt-BR" sz="3200" b="1" dirty="0">
                <a:latin typeface="ArialMT-Identity-H"/>
              </a:rPr>
              <a:t> os cabelos desajeitadamente. Entre os acúleos agressivos de sua alma apaixonada, começavam a desabrochar as flores de ternura e gratidão.</a:t>
            </a:r>
          </a:p>
        </p:txBody>
      </p:sp>
    </p:spTree>
    <p:extLst>
      <p:ext uri="{BB962C8B-B14F-4D97-AF65-F5344CB8AC3E}">
        <p14:creationId xmlns:p14="http://schemas.microsoft.com/office/powerpoint/2010/main" val="25361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Ananias estava satisfeito. Junto dos irmãos de mais confiança, acompanhou o neófito até à pensão de Judas. Aquele modesto grupo desconhecido percorreu as ruas banhadas de luar, estreitamente unido e reconfortando-se em comentários cristãos.</a:t>
            </a:r>
          </a:p>
        </p:txBody>
      </p:sp>
    </p:spTree>
    <p:extLst>
      <p:ext uri="{BB962C8B-B14F-4D97-AF65-F5344CB8AC3E}">
        <p14:creationId xmlns:p14="http://schemas.microsoft.com/office/powerpoint/2010/main" val="358877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Saulo admirava-se de haver encontrado tão depressa aquela chave de harmonia que lhe proporcionava segura confiança em todos. Teve a impressão de que nas genuínas comunidades do Cristo a amizade era diferente de tudo que lhe dava expressão nos agrupamentos mundanos.</a:t>
            </a:r>
          </a:p>
        </p:txBody>
      </p:sp>
    </p:spTree>
    <p:extLst>
      <p:ext uri="{BB962C8B-B14F-4D97-AF65-F5344CB8AC3E}">
        <p14:creationId xmlns:p14="http://schemas.microsoft.com/office/powerpoint/2010/main" val="63774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Na diversidade das lutas sociais o traço dominante das relações cifrava-se agora, a seus olhos, nas vantagens do interesse individual; ao passo que, na unidade de esforços da tarefa do Mestre, havia um cunho divino de confiança, como se os compromissos tivessem o ascendente divino, original.</a:t>
            </a:r>
          </a:p>
        </p:txBody>
      </p:sp>
    </p:spTree>
    <p:extLst>
      <p:ext uri="{BB962C8B-B14F-4D97-AF65-F5344CB8AC3E}">
        <p14:creationId xmlns:p14="http://schemas.microsoft.com/office/powerpoint/2010/main" val="52560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dirty="0">
                <a:latin typeface="ArialMT-Identity-H"/>
              </a:rPr>
              <a:t>Todos falavam, como nascidos no mesmo lar. Se expunham uma idéia digna de maior ponderação, faziam-no com serenidade e geral compreensão do dever; se versavam assuntos leves e simples, os comentários timbravam franca e confortadora alegria.</a:t>
            </a:r>
          </a:p>
        </p:txBody>
      </p:sp>
    </p:spTree>
    <p:extLst>
      <p:ext uri="{BB962C8B-B14F-4D97-AF65-F5344CB8AC3E}">
        <p14:creationId xmlns:p14="http://schemas.microsoft.com/office/powerpoint/2010/main" val="123165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Em nenhum deles notava a preocupação de parecer menos sincero na defesa dos seus pontos de vista; mas, ao invés, lhaneza de trato sem laivos de hipocrisia, porque, em regra, sentiam-se sob a tutela do Cristo, que, para a consciência de cada um, era o amigo invisível e presente, a quem ninguém deveria enganar.</a:t>
            </a:r>
          </a:p>
        </p:txBody>
      </p:sp>
    </p:spTree>
    <p:extLst>
      <p:ext uri="{BB962C8B-B14F-4D97-AF65-F5344CB8AC3E}">
        <p14:creationId xmlns:p14="http://schemas.microsoft.com/office/powerpoint/2010/main" val="182860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dirty="0">
                <a:latin typeface="ArialMT-Identity-H"/>
              </a:rPr>
              <a:t>Consolado e satisfeito de haver encontrado amigos na verdadeira acepção da palavra, Saulo chegou à estalagem de Judas, despedindo-se de todos profundamente comovido. Ele próprio surpreendia-se com o sabor de Intimidade com que as expressões lhe afloravam aos lábios. Agora compreendia que a palavra “irmão”, largamente usada entre os adeptos do “Caminho”, não era fútil e vã. Os companheiros de Ananias conquistaram-lhe o coração.</a:t>
            </a:r>
          </a:p>
          <a:p>
            <a:pPr algn="l"/>
            <a:r>
              <a:rPr lang="pt-BR" sz="3000" b="1" dirty="0">
                <a:latin typeface="ArialMT-Identity-H"/>
              </a:rPr>
              <a:t>Nunca mais esqueceria os irmãos de Damasco.</a:t>
            </a:r>
          </a:p>
        </p:txBody>
      </p:sp>
    </p:spTree>
    <p:extLst>
      <p:ext uri="{BB962C8B-B14F-4D97-AF65-F5344CB8AC3E}">
        <p14:creationId xmlns:p14="http://schemas.microsoft.com/office/powerpoint/2010/main" val="4166235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jornada se fez sem incidentes. Entretanto, em sua nova soledade, o moço </a:t>
            </a:r>
            <a:r>
              <a:rPr lang="pt-BR" sz="3600" b="1" i="0" u="none" strike="noStrike" baseline="0" dirty="0" err="1">
                <a:latin typeface="F1"/>
              </a:rPr>
              <a:t>tarsense</a:t>
            </a:r>
            <a:r>
              <a:rPr lang="pt-BR" sz="3600" b="1" i="0" u="none" strike="noStrike" baseline="0" dirty="0">
                <a:latin typeface="F1"/>
              </a:rPr>
              <a:t> reconhecia que forças invisíveis proviam-lhe a mente de grandiosas e consoladoras inspirações. Dentro da noite cheia de estrelas, tinha a impressão de ouvir uma voz carinhosa e sábia, a traduzir-se por apelos de infinito amor e de infinita esperança.</a:t>
            </a:r>
            <a:endParaRPr lang="pt-BR" sz="4800" b="1" dirty="0">
              <a:latin typeface="ArialMT-Identity-H"/>
            </a:endParaRPr>
          </a:p>
        </p:txBody>
      </p:sp>
    </p:spTree>
    <p:extLst>
      <p:ext uri="{BB962C8B-B14F-4D97-AF65-F5344CB8AC3E}">
        <p14:creationId xmlns:p14="http://schemas.microsoft.com/office/powerpoint/2010/main" val="236451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Desde o instante em que se desligara da companhia amorável de Áquila e sua mulher, quando se sentiu absolutamente só para os grandes empreendimentos do seu novo destino, encontrou energias interiores até então imprevistas, por desconhecidas.</a:t>
            </a:r>
            <a:endParaRPr lang="pt-BR" sz="8800" b="1" dirty="0">
              <a:latin typeface="ArialMT-Identity-H"/>
            </a:endParaRPr>
          </a:p>
        </p:txBody>
      </p:sp>
    </p:spTree>
    <p:extLst>
      <p:ext uri="{BB962C8B-B14F-4D97-AF65-F5344CB8AC3E}">
        <p14:creationId xmlns:p14="http://schemas.microsoft.com/office/powerpoint/2010/main" val="256456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Não podia definir aquele estado espiritual, mas o caso é que dali por diante, sob a direção de Jesus, Estevão conservava-se a seu lado como companheiro fiel.</a:t>
            </a:r>
            <a:endParaRPr lang="pt-BR" sz="28700" b="1" dirty="0">
              <a:latin typeface="ArialMT-Identity-H"/>
            </a:endParaRPr>
          </a:p>
        </p:txBody>
      </p:sp>
    </p:spTree>
    <p:extLst>
      <p:ext uri="{BB962C8B-B14F-4D97-AF65-F5344CB8AC3E}">
        <p14:creationId xmlns:p14="http://schemas.microsoft.com/office/powerpoint/2010/main" val="197962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Aquelas exortações, aquelas vozes brandas e amigas que o assistiram em todo o curso apostolar e atribuídas diretamente ao Salvador, provinham do generoso mártir do “Caminho”, que o seguiu espiritualmente durante trinta anos, renovando-lhe constantemente as forças para execução das tarefas redentoras do Evangelho.</a:t>
            </a:r>
            <a:endParaRPr lang="pt-BR" sz="71400" b="1" dirty="0">
              <a:latin typeface="ArialMT-Identity-H"/>
            </a:endParaRPr>
          </a:p>
        </p:txBody>
      </p:sp>
    </p:spTree>
    <p:extLst>
      <p:ext uri="{BB962C8B-B14F-4D97-AF65-F5344CB8AC3E}">
        <p14:creationId xmlns:p14="http://schemas.microsoft.com/office/powerpoint/2010/main" val="371210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Jesus quis, dessarte, que a primeira vítima das perseguições de Jerusalém ficasse para sempre irmanada ao primeiro algoz dos prosélitos de sua doutrina de vida e redenção.</a:t>
            </a:r>
            <a:endParaRPr lang="pt-BR" sz="255800" b="1" dirty="0">
              <a:latin typeface="ArialMT-Identity-H"/>
            </a:endParaRPr>
          </a:p>
        </p:txBody>
      </p:sp>
    </p:spTree>
    <p:extLst>
      <p:ext uri="{BB962C8B-B14F-4D97-AF65-F5344CB8AC3E}">
        <p14:creationId xmlns:p14="http://schemas.microsoft.com/office/powerpoint/2010/main" val="127126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a:xfrm>
            <a:off x="2589213" y="3303494"/>
            <a:ext cx="8915399" cy="2262781"/>
          </a:xfrm>
        </p:spPr>
        <p:txBody>
          <a:bodyPr>
            <a:normAutofit fontScale="90000"/>
          </a:bodyPr>
          <a:lstStyle/>
          <a:p>
            <a:pPr algn="ctr"/>
            <a:r>
              <a:rPr lang="pt-BR" altLang="pt-BR" sz="5400" b="1" dirty="0">
                <a:solidFill>
                  <a:srgbClr val="002060"/>
                </a:solidFill>
                <a:latin typeface="Tahoma" panose="020B0604030504040204" pitchFamily="34" charset="0"/>
              </a:rPr>
              <a:t>MÓDULO 8 – </a:t>
            </a:r>
            <a:r>
              <a:rPr lang="pt-BR" b="1" dirty="0">
                <a:solidFill>
                  <a:srgbClr val="002060"/>
                </a:solidFill>
                <a:latin typeface="Tahoma" panose="020B0604030504040204" pitchFamily="34" charset="0"/>
              </a:rPr>
              <a:t>A TRANSFORMAÇÃO DE PAULO DE TARSO DE PERSEGUIDOR DOS CRISTÃOS A APÓSTOLO DO CRISTO</a:t>
            </a:r>
          </a:p>
        </p:txBody>
      </p:sp>
      <p:pic>
        <p:nvPicPr>
          <p:cNvPr id="3" name="Imagem 2">
            <a:extLst>
              <a:ext uri="{FF2B5EF4-FFF2-40B4-BE49-F238E27FC236}">
                <a16:creationId xmlns:a16="http://schemas.microsoft.com/office/drawing/2014/main" id="{52CF62C6-8BEA-E952-D165-42E61B9E8F2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405239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Ao invés dos sentimentos de remorso e perplexidade em face do passado culposo; da saudade e desalento que, às vezes, lhe ameaçavam o coração, sentia agora radiosas promessas no espírito renovado, sem poder explicar a sagrada origem de tão profundas esperanças. Não obstante as singulares alterações fisionômicas que a vida, o regime e o clima do deserto lhe produziram, entrou em Damasco com alegria sincera na alma agora devotada, absolutamente, ao serviço de Jesus.</a:t>
            </a:r>
            <a:endParaRPr lang="pt-BR" sz="400000" b="1" dirty="0">
              <a:latin typeface="ArialMT-Identity-H"/>
            </a:endParaRPr>
          </a:p>
        </p:txBody>
      </p:sp>
    </p:spTree>
    <p:extLst>
      <p:ext uri="{BB962C8B-B14F-4D97-AF65-F5344CB8AC3E}">
        <p14:creationId xmlns:p14="http://schemas.microsoft.com/office/powerpoint/2010/main" val="102324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Com júbilo indefinível abraçou o velho Ananias, pondo-o ao corrente de suas edificações espirituais. O respeitável ancião retribuiu-lhe o carinho com imensa bondade. Dessa vez, o </a:t>
            </a:r>
            <a:r>
              <a:rPr lang="pt-BR" sz="3600" b="1" i="0" u="none" strike="noStrike" baseline="0" dirty="0" err="1">
                <a:latin typeface="F1"/>
              </a:rPr>
              <a:t>ex-rabino</a:t>
            </a:r>
            <a:r>
              <a:rPr lang="pt-BR" sz="3600" b="1" i="0" u="none" strike="noStrike" baseline="0" dirty="0">
                <a:latin typeface="F1"/>
              </a:rPr>
              <a:t> não precisou insular-se numa pensão entre desconhecidos, porque os irmãos do “Caminho” lhe ofereceram franca e amorosa hospitalidade.</a:t>
            </a:r>
            <a:endParaRPr lang="pt-BR" sz="400000" b="1" dirty="0">
              <a:latin typeface="ArialMT-Identity-H"/>
            </a:endParaRPr>
          </a:p>
        </p:txBody>
      </p:sp>
    </p:spTree>
    <p:extLst>
      <p:ext uri="{BB962C8B-B14F-4D97-AF65-F5344CB8AC3E}">
        <p14:creationId xmlns:p14="http://schemas.microsoft.com/office/powerpoint/2010/main" val="77374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Diariamente, repetia a emoção confortadora da primeira reunião a que comparecera, antes de recolher-se ao deserto. A pequena assembléia fraternal congregava-se todas as noites, trocando idéias novas sobre os ensinamentos do Cristo, comentando os acontecimentos mundanos à luz do Evangelho, permutando objetivos e conclusões.</a:t>
            </a:r>
            <a:endParaRPr lang="pt-BR" sz="400000" b="1" dirty="0">
              <a:latin typeface="ArialMT-Identity-H"/>
            </a:endParaRPr>
          </a:p>
        </p:txBody>
      </p:sp>
    </p:spTree>
    <p:extLst>
      <p:ext uri="{BB962C8B-B14F-4D97-AF65-F5344CB8AC3E}">
        <p14:creationId xmlns:p14="http://schemas.microsoft.com/office/powerpoint/2010/main" val="130804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Saulo foi informado de todas as novidades atinentes à doutrina, experimentando os primeiros efeitos do choque entre os judeus e os amigos do Cristo, a propósito da circuncisão. Seu temperamento apaixonado percebeu a extensão da tarefa que lhe estava reservada.</a:t>
            </a:r>
            <a:endParaRPr lang="pt-BR" sz="400000" b="1" dirty="0">
              <a:latin typeface="ArialMT-Identity-H"/>
            </a:endParaRPr>
          </a:p>
        </p:txBody>
      </p:sp>
    </p:spTree>
    <p:extLst>
      <p:ext uri="{BB962C8B-B14F-4D97-AF65-F5344CB8AC3E}">
        <p14:creationId xmlns:p14="http://schemas.microsoft.com/office/powerpoint/2010/main" val="2453661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Os fariseus formalistas, da sinagoga, não mais se insurgiam contra as atividades do “Caminho”, desde que o seguidor de Jesus fosse, antes de tudo, fiel observador dos princípios de Moisés. Somente Ananias e alguns poucos perceberam a sutileza dos casuístas que provocavam deliberadamente a confusão em todos os setores, atrasando a marcha vitoriosa da Boa Nova redentora.</a:t>
            </a:r>
            <a:endParaRPr lang="pt-BR" sz="400000" b="1" dirty="0">
              <a:latin typeface="ArialMT-Identity-H"/>
            </a:endParaRPr>
          </a:p>
        </p:txBody>
      </p:sp>
    </p:spTree>
    <p:extLst>
      <p:ext uri="{BB962C8B-B14F-4D97-AF65-F5344CB8AC3E}">
        <p14:creationId xmlns:p14="http://schemas.microsoft.com/office/powerpoint/2010/main" val="1137128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a:t>
            </a:r>
            <a:r>
              <a:rPr lang="pt-BR" sz="3200" b="1" i="0" u="none" strike="noStrike" baseline="0" dirty="0" err="1">
                <a:latin typeface="F1"/>
              </a:rPr>
              <a:t>ex-doutor</a:t>
            </a:r>
            <a:r>
              <a:rPr lang="pt-BR" sz="3200" b="1" i="0" u="none" strike="noStrike" baseline="0" dirty="0">
                <a:latin typeface="F1"/>
              </a:rPr>
              <a:t> da Lei reconheceu que, na sua ausência, o processo de perseguição tomara-se mais perigoso e mais imperceptível, porquanto, às características cruéis, mas francas, do movimento inicial, sucediam as manifestações de hipocrisia farisaica, que, a pretexto de contemporização e benignidade, mergulhariam a personalidade de Jesus e a grandeza de suas lições divinas em criminoso e deliberado olvido.</a:t>
            </a:r>
            <a:endParaRPr lang="pt-BR" sz="400000" b="1" dirty="0">
              <a:latin typeface="ArialMT-Identity-H"/>
            </a:endParaRPr>
          </a:p>
        </p:txBody>
      </p:sp>
    </p:spTree>
    <p:extLst>
      <p:ext uri="{BB962C8B-B14F-4D97-AF65-F5344CB8AC3E}">
        <p14:creationId xmlns:p14="http://schemas.microsoft.com/office/powerpoint/2010/main" val="3465728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Coerente com as novas disposições do foro íntimo, não pretendia voltar à sinagoga de Damasco, para não parecer um mestre pretensioso a pugnar pela salvação de outrem, antes de cuidar do aperfeiçoamento próprio; mas, diante do que via e coligia com alto senso psicológico, compreendeu que era útil arrostar todas as consequências e demonstrar as disparidades do formalismo farisaico com o Evangelho: o que era a circuncisão e o que era a nova fé. </a:t>
            </a:r>
            <a:endParaRPr lang="pt-BR" sz="400000" b="1" dirty="0">
              <a:latin typeface="ArialMT-Identity-H"/>
            </a:endParaRPr>
          </a:p>
        </p:txBody>
      </p:sp>
    </p:spTree>
    <p:extLst>
      <p:ext uri="{BB962C8B-B14F-4D97-AF65-F5344CB8AC3E}">
        <p14:creationId xmlns:p14="http://schemas.microsoft.com/office/powerpoint/2010/main" val="3735269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Expondo a Ananias o projeto de fomentar a discussão em torno do assunto, o velhinho generoso estimulou-lhe os propósitos de restabelecer a verdade em seus legítimos fundamentos.</a:t>
            </a:r>
            <a:endParaRPr lang="pt-BR" sz="400000" b="1" dirty="0">
              <a:latin typeface="ArialMT-Identity-H"/>
            </a:endParaRPr>
          </a:p>
        </p:txBody>
      </p:sp>
    </p:spTree>
    <p:extLst>
      <p:ext uri="{BB962C8B-B14F-4D97-AF65-F5344CB8AC3E}">
        <p14:creationId xmlns:p14="http://schemas.microsoft.com/office/powerpoint/2010/main" val="420334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Para esse fim, no segundo sábado de sua permanência na cidade, o vigoroso pregador compareceu à sinagoga. Ninguém reconheceu o rabino de Tarso na sua túnica rafada, na epiderme tostada de sol, no rosto descarnado, no brilho mais vivo dos olhos profundos.</a:t>
            </a:r>
            <a:endParaRPr lang="pt-BR" sz="400000" b="1" dirty="0">
              <a:latin typeface="ArialMT-Identity-H"/>
            </a:endParaRPr>
          </a:p>
        </p:txBody>
      </p:sp>
    </p:spTree>
    <p:extLst>
      <p:ext uri="{BB962C8B-B14F-4D97-AF65-F5344CB8AC3E}">
        <p14:creationId xmlns:p14="http://schemas.microsoft.com/office/powerpoint/2010/main" val="60346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Terminada a leitura e a exposição regulamentares, franqueada a palavra aos sinceros estudiosos da religião, eis que o desconhecido galga a tribuna dos mestres de Israel e, buscando interessar a numerosa assistência, falou primeiramente do caráter sagrado da Lei de Moisés, detendo-se, apaixonado, nas promessas maravilhosas e sábias de Isaías, até que penetrou o estudo dos profetas.</a:t>
            </a:r>
            <a:endParaRPr lang="pt-BR" sz="400000" b="1" dirty="0">
              <a:latin typeface="ArialMT-Identity-H"/>
            </a:endParaRPr>
          </a:p>
        </p:txBody>
      </p:sp>
    </p:spTree>
    <p:extLst>
      <p:ext uri="{BB962C8B-B14F-4D97-AF65-F5344CB8AC3E}">
        <p14:creationId xmlns:p14="http://schemas.microsoft.com/office/powerpoint/2010/main" val="15286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ENCONTRO 3 – PAULO DE TARSO O APÓSTOLO </a:t>
            </a:r>
            <a:r>
              <a:rPr lang="pt-BR" altLang="pt-BR" b="1" dirty="0">
                <a:solidFill>
                  <a:srgbClr val="002060"/>
                </a:solidFill>
                <a:latin typeface="Tahoma" panose="020B0604030504040204" pitchFamily="34" charset="0"/>
              </a:rPr>
              <a:t>DO CRISTO – 2ª. PARTE</a:t>
            </a: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6313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Os presentes escutavam-no com profunda atenção. Alguns se esforçavam por identificar aquela voz que lhes não parecia estranha. A pregação vibrante suscitava ilações de grande alcance e beleza. Imensa luz espiritual transbordava dos raptos altiloquentes.</a:t>
            </a:r>
            <a:endParaRPr lang="pt-BR" sz="400000" b="1" dirty="0">
              <a:latin typeface="ArialMT-Identity-H"/>
            </a:endParaRPr>
          </a:p>
        </p:txBody>
      </p:sp>
    </p:spTree>
    <p:extLst>
      <p:ext uri="{BB962C8B-B14F-4D97-AF65-F5344CB8AC3E}">
        <p14:creationId xmlns:p14="http://schemas.microsoft.com/office/powerpoint/2010/main" val="1526896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Foi aí que o </a:t>
            </a:r>
            <a:r>
              <a:rPr lang="pt-BR" sz="4000" b="1" i="0" u="none" strike="noStrike" baseline="0" dirty="0" err="1">
                <a:latin typeface="F1"/>
              </a:rPr>
              <a:t>ex-rabino</a:t>
            </a:r>
            <a:r>
              <a:rPr lang="pt-BR" sz="4000" b="1" i="0" u="none" strike="noStrike" baseline="0" dirty="0">
                <a:latin typeface="F1"/>
              </a:rPr>
              <a:t>, conhecendo o poder magnético já exercido sobre o vultoso auditório, começou a falar do Messias Nazareno comparando sua vida, feitos e ensinamentos, com os textos que o anunciavam nas sagradas escrituras.</a:t>
            </a:r>
            <a:endParaRPr lang="pt-BR" sz="400000" b="1" dirty="0">
              <a:latin typeface="ArialMT-Identity-H"/>
            </a:endParaRPr>
          </a:p>
        </p:txBody>
      </p:sp>
    </p:spTree>
    <p:extLst>
      <p:ext uri="{BB962C8B-B14F-4D97-AF65-F5344CB8AC3E}">
        <p14:creationId xmlns:p14="http://schemas.microsoft.com/office/powerpoint/2010/main" val="1092408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Quando abordava o problema da circuncisão, eis que a assembléia rompe em furiosa gritaria.</a:t>
            </a:r>
          </a:p>
          <a:p>
            <a:pPr algn="l"/>
            <a:r>
              <a:rPr lang="pt-BR" sz="3600" b="1" i="0" u="none" strike="noStrike" baseline="0" dirty="0">
                <a:latin typeface="F1"/>
              </a:rPr>
              <a:t>— É ele!... É o traidor!... clamavam os mais audaciosos, depois de identificar o </a:t>
            </a:r>
            <a:r>
              <a:rPr lang="pt-BR" sz="3600" b="1" i="0" u="none" strike="noStrike" baseline="0" dirty="0" err="1">
                <a:latin typeface="F1"/>
              </a:rPr>
              <a:t>ex-doutor</a:t>
            </a:r>
            <a:r>
              <a:rPr lang="pt-BR" sz="3600" b="1" i="0" u="none" strike="noStrike" baseline="0" dirty="0">
                <a:latin typeface="F1"/>
              </a:rPr>
              <a:t> de Jerusalém. — Pedra ao blasfemo!... É o bandido da seita do “Caminho”!...</a:t>
            </a:r>
            <a:endParaRPr lang="pt-BR" sz="400000" b="1" dirty="0">
              <a:latin typeface="ArialMT-Identity-H"/>
            </a:endParaRPr>
          </a:p>
        </p:txBody>
      </p:sp>
    </p:spTree>
    <p:extLst>
      <p:ext uri="{BB962C8B-B14F-4D97-AF65-F5344CB8AC3E}">
        <p14:creationId xmlns:p14="http://schemas.microsoft.com/office/powerpoint/2010/main" val="1479612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Os chefes do serviço religioso, por sua vez, reconheceram o antigo companheiro, agora considerado trânsfuga da Lei, a quem se deviam impor castigos rudes e cruéis.</a:t>
            </a:r>
            <a:endParaRPr lang="pt-BR" sz="400000" b="1" dirty="0">
              <a:latin typeface="ArialMT-Identity-H"/>
            </a:endParaRPr>
          </a:p>
        </p:txBody>
      </p:sp>
    </p:spTree>
    <p:extLst>
      <p:ext uri="{BB962C8B-B14F-4D97-AF65-F5344CB8AC3E}">
        <p14:creationId xmlns:p14="http://schemas.microsoft.com/office/powerpoint/2010/main" val="1994020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Saulo assistia à repetição da mesma cena de quando se fazia ouvir na seleta reunião, com a presença dos levitas de Chipre. Enfrentou impassível a situação, até que as autoridades religiosas conseguissem acalmar os ânimos turbulentos.</a:t>
            </a:r>
            <a:endParaRPr lang="pt-BR" sz="400000" b="1" dirty="0">
              <a:latin typeface="ArialMT-Identity-H"/>
            </a:endParaRPr>
          </a:p>
        </p:txBody>
      </p:sp>
    </p:spTree>
    <p:extLst>
      <p:ext uri="{BB962C8B-B14F-4D97-AF65-F5344CB8AC3E}">
        <p14:creationId xmlns:p14="http://schemas.microsoft.com/office/powerpoint/2010/main" val="694394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Após as fases mais agudas do tumulto, o </a:t>
            </a:r>
            <a:r>
              <a:rPr lang="pt-BR" sz="4400" b="1" i="0" u="none" strike="noStrike" baseline="0" dirty="0" err="1">
                <a:latin typeface="F1"/>
              </a:rPr>
              <a:t>arqui-sinagogo</a:t>
            </a:r>
            <a:r>
              <a:rPr lang="pt-BR" sz="4400" b="1" i="0" u="none" strike="noStrike" baseline="0" dirty="0">
                <a:latin typeface="F1"/>
              </a:rPr>
              <a:t>, tomando posição, determinou que o orador descesse da tribuna para responder ao seu interrogatório.</a:t>
            </a:r>
            <a:endParaRPr lang="pt-BR" sz="400000" b="1" dirty="0">
              <a:latin typeface="ArialMT-Identity-H"/>
            </a:endParaRPr>
          </a:p>
        </p:txBody>
      </p:sp>
    </p:spTree>
    <p:extLst>
      <p:ext uri="{BB962C8B-B14F-4D97-AF65-F5344CB8AC3E}">
        <p14:creationId xmlns:p14="http://schemas.microsoft.com/office/powerpoint/2010/main" val="2397300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O convertido de Damasco compreendeu de relance toda a calma de que necessitava para sair-se com êxito daquela difícil aventura, e obedeceu de pronto, sem protestar.</a:t>
            </a:r>
            <a:endParaRPr lang="pt-BR" sz="333300" b="1" dirty="0">
              <a:latin typeface="ArialMT-Identity-H"/>
            </a:endParaRPr>
          </a:p>
        </p:txBody>
      </p:sp>
    </p:spTree>
    <p:extLst>
      <p:ext uri="{BB962C8B-B14F-4D97-AF65-F5344CB8AC3E}">
        <p14:creationId xmlns:p14="http://schemas.microsoft.com/office/powerpoint/2010/main" val="3360062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Sois Saulo de Tarso, antigo rabino em Jerusalém? — perguntou a autoridade com ênfase.</a:t>
            </a:r>
          </a:p>
          <a:p>
            <a:pPr algn="l"/>
            <a:r>
              <a:rPr lang="pt-BR" sz="3600" b="1" i="0" u="none" strike="noStrike" baseline="0" dirty="0">
                <a:latin typeface="F1"/>
              </a:rPr>
              <a:t>— Sim, pela graça do Cristo Jesus! — respondeu em tom firme e resoluto.</a:t>
            </a:r>
          </a:p>
          <a:p>
            <a:pPr algn="l"/>
            <a:r>
              <a:rPr lang="pt-BR" sz="3600" b="1" i="0" u="none" strike="noStrike" baseline="0" dirty="0">
                <a:latin typeface="F1"/>
              </a:rPr>
              <a:t>— Não vem ao caso referências quaisquer ao carpinteiro de Nazaré! </a:t>
            </a:r>
            <a:endParaRPr lang="pt-BR" sz="3600" b="1" i="0" u="none" strike="noStrike" baseline="0" dirty="0">
              <a:latin typeface="F0"/>
            </a:endParaRPr>
          </a:p>
        </p:txBody>
      </p:sp>
    </p:spTree>
    <p:extLst>
      <p:ext uri="{BB962C8B-B14F-4D97-AF65-F5344CB8AC3E}">
        <p14:creationId xmlns:p14="http://schemas.microsoft.com/office/powerpoint/2010/main" val="1668909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Interessa-nos, tão-só, a vossa prisão imediata, de acordo com as instruções recebidas do Templo — explicou o judeu em atitude solene.</a:t>
            </a:r>
          </a:p>
          <a:p>
            <a:pPr algn="l"/>
            <a:r>
              <a:rPr lang="pt-BR" sz="3600" b="1" i="0" u="none" strike="noStrike" baseline="0" dirty="0">
                <a:latin typeface="F1"/>
              </a:rPr>
              <a:t>— Minha prisão? — interrogou Saulo admirado.</a:t>
            </a:r>
          </a:p>
          <a:p>
            <a:pPr algn="l"/>
            <a:r>
              <a:rPr lang="pt-BR" sz="3600" b="1" i="0" u="none" strike="noStrike" baseline="0" dirty="0">
                <a:latin typeface="F1"/>
              </a:rPr>
              <a:t>— Sim.</a:t>
            </a:r>
          </a:p>
          <a:p>
            <a:pPr algn="l"/>
            <a:r>
              <a:rPr lang="pt-BR" sz="3600" b="1" i="0" u="none" strike="noStrike" baseline="0" dirty="0">
                <a:latin typeface="F1"/>
              </a:rPr>
              <a:t>— Não vos reconheço o direito de efetuá-la — esclareceu o pregador.</a:t>
            </a:r>
          </a:p>
        </p:txBody>
      </p:sp>
    </p:spTree>
    <p:extLst>
      <p:ext uri="{BB962C8B-B14F-4D97-AF65-F5344CB8AC3E}">
        <p14:creationId xmlns:p14="http://schemas.microsoft.com/office/powerpoint/2010/main" val="1656394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Diante daquela atitude enérgica, houve um movimento de admiração geral.</a:t>
            </a:r>
          </a:p>
          <a:p>
            <a:pPr algn="l"/>
            <a:r>
              <a:rPr lang="pt-BR" sz="3200" b="1" i="0" u="none" strike="noStrike" baseline="0" dirty="0">
                <a:latin typeface="F1"/>
              </a:rPr>
              <a:t>— Por que relutais? O que só vos cumpre é obedecer.</a:t>
            </a:r>
          </a:p>
          <a:p>
            <a:pPr algn="l"/>
            <a:r>
              <a:rPr lang="pt-BR" sz="3200" b="1" dirty="0">
                <a:latin typeface="F1"/>
              </a:rPr>
              <a:t>Saulo de Tarso fixou-o com decisão, explicando:</a:t>
            </a:r>
          </a:p>
          <a:p>
            <a:pPr algn="l"/>
            <a:r>
              <a:rPr lang="pt-BR" sz="3200" b="1" dirty="0">
                <a:latin typeface="F1"/>
              </a:rPr>
              <a:t>— Nego-me porque, não obstante haver modificado minha concepção religiosa, sou doutor da Lei e, além disso, quanto à situação política, sou cidadão romano e não posso atender a ordens verbais de prisão.</a:t>
            </a:r>
          </a:p>
        </p:txBody>
      </p:sp>
    </p:spTree>
    <p:extLst>
      <p:ext uri="{BB962C8B-B14F-4D97-AF65-F5344CB8AC3E}">
        <p14:creationId xmlns:p14="http://schemas.microsoft.com/office/powerpoint/2010/main" val="182378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Damasco não tinha propriamente uma igreja; entretanto, contava numerosos crentes irmanados pelo ideal religioso do “Caminho”. O núcleo de orações era em casa de uma lavadeira humilde, companheira de fé, que alugava a sala para poder acudir a um filho paralítico.</a:t>
            </a:r>
          </a:p>
        </p:txBody>
      </p:sp>
    </p:spTree>
    <p:extLst>
      <p:ext uri="{BB962C8B-B14F-4D97-AF65-F5344CB8AC3E}">
        <p14:creationId xmlns:p14="http://schemas.microsoft.com/office/powerpoint/2010/main" val="3847463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F1"/>
              </a:rPr>
              <a:t>— Mas estais preso em nome do Sinédrio.</a:t>
            </a:r>
          </a:p>
          <a:p>
            <a:pPr algn="l"/>
            <a:r>
              <a:rPr lang="pt-BR" sz="3200" b="1" dirty="0">
                <a:latin typeface="F1"/>
              </a:rPr>
              <a:t>— Onde o mandado?</a:t>
            </a:r>
          </a:p>
          <a:p>
            <a:pPr algn="l"/>
            <a:r>
              <a:rPr lang="pt-BR" sz="3200" b="1" i="0" u="none" strike="noStrike" baseline="0" dirty="0">
                <a:latin typeface="F1"/>
              </a:rPr>
              <a:t>A pergunta imprevista desnorteou a autoridade. Havia mais de dois anos, chegara de Jerusalém o documento oficial, mas ninguém podia prever aquela eventualidade. A ordem fora arquivada cuidadosamente, mas não podia ser exibida de pronto, como exigiam as circunstâncias.</a:t>
            </a:r>
            <a:endParaRPr lang="pt-BR" sz="4800" b="1" dirty="0">
              <a:latin typeface="F1"/>
            </a:endParaRPr>
          </a:p>
        </p:txBody>
      </p:sp>
    </p:spTree>
    <p:extLst>
      <p:ext uri="{BB962C8B-B14F-4D97-AF65-F5344CB8AC3E}">
        <p14:creationId xmlns:p14="http://schemas.microsoft.com/office/powerpoint/2010/main" val="1702643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O pergaminho será apresentado dentro de poucas horas — acrescentou o chefe da sinagoga um tanto indeciso.</a:t>
            </a:r>
          </a:p>
          <a:p>
            <a:pPr algn="l"/>
            <a:r>
              <a:rPr lang="pt-BR" sz="3600" b="1" i="0" u="none" strike="noStrike" baseline="0" dirty="0">
                <a:latin typeface="F1"/>
              </a:rPr>
              <a:t>E como a justificar-se, acrescentava:</a:t>
            </a:r>
          </a:p>
          <a:p>
            <a:pPr algn="l"/>
            <a:r>
              <a:rPr lang="pt-BR" sz="3600" b="1" i="0" u="none" strike="noStrike" baseline="0" dirty="0">
                <a:latin typeface="F1"/>
              </a:rPr>
              <a:t>— Desde o escândalo da vossa última pregação em Damasco, temos ordem de Jerusalém para vos prender.</a:t>
            </a:r>
            <a:endParaRPr lang="pt-BR" sz="8000" b="1" dirty="0">
              <a:latin typeface="F1"/>
            </a:endParaRPr>
          </a:p>
        </p:txBody>
      </p:sp>
    </p:spTree>
    <p:extLst>
      <p:ext uri="{BB962C8B-B14F-4D97-AF65-F5344CB8AC3E}">
        <p14:creationId xmlns:p14="http://schemas.microsoft.com/office/powerpoint/2010/main" val="4133411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Saulo fixou-o com energia, e, voltando-se para a assembléia, que lhe observava a coragem moral, tomada de pasmo e admiração, disse alto e bom som:</a:t>
            </a:r>
          </a:p>
          <a:p>
            <a:pPr algn="l"/>
            <a:r>
              <a:rPr lang="pt-BR" sz="3600" b="1" i="0" u="none" strike="noStrike" baseline="0" dirty="0">
                <a:latin typeface="F1"/>
              </a:rPr>
              <a:t>— Varões de Israel, trouxe ao vosso coração o que possuía de melhor, mas rejeitais a verdade trocando-a pelas formalidades exteriores. Não vos condeno. Lastimo-vos, porque também fui assim como vós outros.</a:t>
            </a:r>
            <a:endParaRPr lang="pt-BR" sz="16600" b="1" dirty="0">
              <a:latin typeface="F1"/>
            </a:endParaRPr>
          </a:p>
        </p:txBody>
      </p:sp>
    </p:spTree>
    <p:extLst>
      <p:ext uri="{BB962C8B-B14F-4D97-AF65-F5344CB8AC3E}">
        <p14:creationId xmlns:p14="http://schemas.microsoft.com/office/powerpoint/2010/main" val="1855538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Entretanto, chegada a minha hora, não recusei o auxílio generoso que o céu me oferecia. Lançais-me acusações, vituperais minhas atuais convicções religiosas; mas, qual de vós estaria disposto a discutir comigo? Onde o sincero lutador do campo espiritual que deseje sondar, em minha companhia, as santas escrituras?</a:t>
            </a:r>
            <a:endParaRPr lang="pt-BR" sz="41300" b="1" dirty="0">
              <a:latin typeface="F1"/>
            </a:endParaRPr>
          </a:p>
        </p:txBody>
      </p:sp>
    </p:spTree>
    <p:extLst>
      <p:ext uri="{BB962C8B-B14F-4D97-AF65-F5344CB8AC3E}">
        <p14:creationId xmlns:p14="http://schemas.microsoft.com/office/powerpoint/2010/main" val="4100906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Profundo silêncio seguiu-se ao repto.</a:t>
            </a:r>
          </a:p>
          <a:p>
            <a:pPr algn="l"/>
            <a:r>
              <a:rPr lang="pt-BR" sz="3600" b="1" i="0" u="none" strike="noStrike" baseline="0" dirty="0">
                <a:latin typeface="F1"/>
              </a:rPr>
              <a:t>— Ninguém? — perguntou o ardoroso artífice da nova fé, com um sorriso de triunfo.</a:t>
            </a:r>
          </a:p>
          <a:p>
            <a:pPr algn="l"/>
            <a:r>
              <a:rPr lang="pt-BR" sz="3600" b="1" i="0" u="none" strike="noStrike" baseline="0" dirty="0">
                <a:latin typeface="F1"/>
              </a:rPr>
              <a:t>Conheço-vos, porque também palmilhei esses caminhos. Entretanto, convenhamos em que o farisaísmo nos perdeu, atirando nossas esperanças mais sagradas num oceano de hipocrisias.</a:t>
            </a:r>
            <a:endParaRPr lang="pt-BR" sz="102800" b="1" dirty="0">
              <a:latin typeface="F1"/>
            </a:endParaRPr>
          </a:p>
        </p:txBody>
      </p:sp>
    </p:spTree>
    <p:extLst>
      <p:ext uri="{BB962C8B-B14F-4D97-AF65-F5344CB8AC3E}">
        <p14:creationId xmlns:p14="http://schemas.microsoft.com/office/powerpoint/2010/main" val="3075051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Venerais Moisés na sinagoga; tendes excessivo cuidado com as fórmulas exteriores, mas qual a feição da vossa vida doméstica? Quantas dores ocultais sob a túnica brilhante! Quantas feridas dissimulais com palavras falaciosas! Como eu, devíeis sentir imenso tédio de tantas máscaras ignóbeis!</a:t>
            </a:r>
            <a:endParaRPr lang="pt-BR" sz="255800" b="1" dirty="0">
              <a:latin typeface="F1"/>
            </a:endParaRPr>
          </a:p>
        </p:txBody>
      </p:sp>
    </p:spTree>
    <p:extLst>
      <p:ext uri="{BB962C8B-B14F-4D97-AF65-F5344CB8AC3E}">
        <p14:creationId xmlns:p14="http://schemas.microsoft.com/office/powerpoint/2010/main" val="264345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 fôssemos apontar os feitos criminosos que se praticam à sombra da Lei, não teríamos açoites para castigar os culpados; nem o número exato das maldições indispensáveis à pintura de semelhantes abominações! Padeci de vossas úlceras, envenenei-me também nas vossas trevas e vinha trazer-vos o remédio imprescindível.</a:t>
            </a:r>
            <a:endParaRPr lang="pt-BR" sz="400000" b="1" dirty="0">
              <a:latin typeface="F1"/>
            </a:endParaRPr>
          </a:p>
        </p:txBody>
      </p:sp>
    </p:spTree>
    <p:extLst>
      <p:ext uri="{BB962C8B-B14F-4D97-AF65-F5344CB8AC3E}">
        <p14:creationId xmlns:p14="http://schemas.microsoft.com/office/powerpoint/2010/main" val="217549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Recusais-me a cooperação fraterna; entretanto, em vão recalcitrais perante os processos regeneradores, porque somente Jesus poderá salvar-nos! Trouxe-vos o Evangelho, ofereço-vos a porta de redenção para nossas velhas mazelas e inda quereis compensar meus esforços com o cárcere e a maldição? Recuso</a:t>
            </a:r>
            <a:r>
              <a:rPr lang="pt-BR" sz="3200" b="1" dirty="0">
                <a:latin typeface="F0"/>
              </a:rPr>
              <a:t> </a:t>
            </a:r>
            <a:r>
              <a:rPr lang="pt-BR" sz="3200" b="1" i="0" u="none" strike="noStrike" baseline="0" dirty="0">
                <a:latin typeface="F1"/>
              </a:rPr>
              <a:t>me a receber semelhantes valores em troca de minha iniciativa espontânea!...</a:t>
            </a:r>
            <a:endParaRPr lang="pt-BR" sz="333300" b="1" dirty="0">
              <a:latin typeface="F1"/>
            </a:endParaRPr>
          </a:p>
        </p:txBody>
      </p:sp>
    </p:spTree>
    <p:extLst>
      <p:ext uri="{BB962C8B-B14F-4D97-AF65-F5344CB8AC3E}">
        <p14:creationId xmlns:p14="http://schemas.microsoft.com/office/powerpoint/2010/main" val="2843717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Não podereis prender-me, porque a palavra de Deus não está algemada. Se a rejeitais, outros me compreenderão. Não é justo abandonar-me aos vossos caprichos, quando o serviço, a fazer, me pede dedicação e boa-vontade.</a:t>
            </a:r>
            <a:endParaRPr lang="pt-BR" sz="400000" b="1" dirty="0">
              <a:latin typeface="F1"/>
            </a:endParaRPr>
          </a:p>
        </p:txBody>
      </p:sp>
    </p:spTree>
    <p:extLst>
      <p:ext uri="{BB962C8B-B14F-4D97-AF65-F5344CB8AC3E}">
        <p14:creationId xmlns:p14="http://schemas.microsoft.com/office/powerpoint/2010/main" val="1456115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Os próprios diretores da reunião pareciam dominados por forças magnéticas, poderosas e indefiníveis. O moço </a:t>
            </a:r>
            <a:r>
              <a:rPr lang="pt-BR" sz="4000" b="1" i="0" u="none" strike="noStrike" baseline="0" dirty="0" err="1">
                <a:latin typeface="F1"/>
              </a:rPr>
              <a:t>tarsense</a:t>
            </a:r>
            <a:r>
              <a:rPr lang="pt-BR" sz="4000" b="1" i="0" u="none" strike="noStrike" baseline="0" dirty="0">
                <a:latin typeface="F1"/>
              </a:rPr>
              <a:t> passeou o olhar dominador sobre todos os presentes, revelando a rigidez do seu ânimo poderoso.</a:t>
            </a:r>
            <a:endParaRPr lang="pt-BR" sz="400000" b="1" dirty="0">
              <a:latin typeface="F1"/>
            </a:endParaRPr>
          </a:p>
        </p:txBody>
      </p:sp>
    </p:spTree>
    <p:extLst>
      <p:ext uri="{BB962C8B-B14F-4D97-AF65-F5344CB8AC3E}">
        <p14:creationId xmlns:p14="http://schemas.microsoft.com/office/powerpoint/2010/main" val="205056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Profundamente admirado, o moço </a:t>
            </a:r>
            <a:r>
              <a:rPr lang="pt-BR" sz="3200" b="1" dirty="0" err="1">
                <a:latin typeface="ArialMT-Identity-H"/>
              </a:rPr>
              <a:t>tarsense</a:t>
            </a:r>
            <a:r>
              <a:rPr lang="pt-BR" sz="3200" b="1" dirty="0">
                <a:latin typeface="ArialMT-Identity-H"/>
              </a:rPr>
              <a:t> enxergou ali a miniatura do quadro observado pela primeira vez, quando tivera a curiosidade invencível de assistir às célebres pregações de Estevão em Jerusalém. Em torno da mesa rústica, juntavam-se míseras criaturas da plebe, que ele sempre mantivera separada da sua esfera social.</a:t>
            </a:r>
          </a:p>
        </p:txBody>
      </p:sp>
    </p:spTree>
    <p:extLst>
      <p:ext uri="{BB962C8B-B14F-4D97-AF65-F5344CB8AC3E}">
        <p14:creationId xmlns:p14="http://schemas.microsoft.com/office/powerpoint/2010/main" val="3507276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Vosso silêncio fala mais que as palavras — concluiu quase com audácia.</a:t>
            </a:r>
          </a:p>
          <a:p>
            <a:pPr algn="l"/>
            <a:r>
              <a:rPr lang="pt-BR" sz="4000" b="1" i="0" u="none" strike="noStrike" baseline="0" dirty="0">
                <a:latin typeface="F1"/>
              </a:rPr>
              <a:t>— Jesus não vos permite a prisão do servo humilde e fiel. Que a sua bênção vos ilumine o espírito na verdadeira compreensão das realidades da vida.</a:t>
            </a:r>
            <a:endParaRPr lang="pt-BR" sz="400000" b="1" dirty="0">
              <a:latin typeface="F1"/>
            </a:endParaRPr>
          </a:p>
        </p:txBody>
      </p:sp>
    </p:spTree>
    <p:extLst>
      <p:ext uri="{BB962C8B-B14F-4D97-AF65-F5344CB8AC3E}">
        <p14:creationId xmlns:p14="http://schemas.microsoft.com/office/powerpoint/2010/main" val="2084457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Assim dizendo, caminhou resoluto para a porta de saída, enquanto o olhar assombrado da assembléia lhe acompanhava o vulto, até que, a passo firme, desapareceu em uma das ruas estreitas que desembocavam na grande praça.</a:t>
            </a:r>
            <a:endParaRPr lang="pt-BR" sz="400000" b="1" dirty="0">
              <a:latin typeface="F1"/>
            </a:endParaRPr>
          </a:p>
        </p:txBody>
      </p:sp>
    </p:spTree>
    <p:extLst>
      <p:ext uri="{BB962C8B-B14F-4D97-AF65-F5344CB8AC3E}">
        <p14:creationId xmlns:p14="http://schemas.microsoft.com/office/powerpoint/2010/main" val="2522822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Como se despertasse, após o audacioso desafio, a reunião degenerou em acaloradas discussões. O </a:t>
            </a:r>
            <a:r>
              <a:rPr lang="pt-BR" sz="3600" b="1" i="0" u="none" strike="noStrike" baseline="0" dirty="0" err="1">
                <a:latin typeface="F1"/>
              </a:rPr>
              <a:t>arqui-sinagogo</a:t>
            </a:r>
            <a:r>
              <a:rPr lang="pt-BR" sz="3600" b="1" i="0" u="none" strike="noStrike" baseline="0" dirty="0">
                <a:latin typeface="F1"/>
              </a:rPr>
              <a:t>, que parecia sumamente impressionado com as declarações do </a:t>
            </a:r>
            <a:r>
              <a:rPr lang="pt-BR" sz="3600" b="1" i="0" u="none" strike="noStrike" baseline="0" dirty="0" err="1">
                <a:latin typeface="F1"/>
              </a:rPr>
              <a:t>ex-rabino</a:t>
            </a:r>
            <a:r>
              <a:rPr lang="pt-BR" sz="3600" b="1" i="0" u="none" strike="noStrike" baseline="0" dirty="0">
                <a:latin typeface="F1"/>
              </a:rPr>
              <a:t>, não ocultava a indecisão, relutando entre as verdades amargas de Saulo e a ordem de prisão imediata.</a:t>
            </a:r>
            <a:endParaRPr lang="pt-BR" sz="333300" b="1" dirty="0">
              <a:latin typeface="F1"/>
            </a:endParaRPr>
          </a:p>
        </p:txBody>
      </p:sp>
    </p:spTree>
    <p:extLst>
      <p:ext uri="{BB962C8B-B14F-4D97-AF65-F5344CB8AC3E}">
        <p14:creationId xmlns:p14="http://schemas.microsoft.com/office/powerpoint/2010/main" val="2805123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Os companheiros mais enérgicos procuraram levantar-lhe o espírito de autoridade. Era preciso prender o atrevido orador a qualquer preço. Os mais decididos puseram-se à procura imediata do pergaminho de Jerusalém e, logo que o encontraram, resolveram pedir auxílio às autoridades civis, promovendo diligências.</a:t>
            </a:r>
            <a:endParaRPr lang="pt-BR" sz="400000" b="1" dirty="0">
              <a:latin typeface="F1"/>
            </a:endParaRPr>
          </a:p>
        </p:txBody>
      </p:sp>
    </p:spTree>
    <p:extLst>
      <p:ext uri="{BB962C8B-B14F-4D97-AF65-F5344CB8AC3E}">
        <p14:creationId xmlns:p14="http://schemas.microsoft.com/office/powerpoint/2010/main" val="1572093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Daí a três horas, todas as medidas para a prisão do audacioso pregador estavam assentadas. Os primeiros contingentes foram movimentados às portas da cidade. Em cada uma postou-se pequeno grupo de fariseus, secundados por dois soldados, a fim de burlarem qualquer tentativa de evasão.</a:t>
            </a:r>
            <a:endParaRPr lang="pt-BR" sz="333300" b="1" dirty="0">
              <a:latin typeface="F1"/>
            </a:endParaRPr>
          </a:p>
        </p:txBody>
      </p:sp>
    </p:spTree>
    <p:extLst>
      <p:ext uri="{BB962C8B-B14F-4D97-AF65-F5344CB8AC3E}">
        <p14:creationId xmlns:p14="http://schemas.microsoft.com/office/powerpoint/2010/main" val="3632195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Em seguida, iniciaram a devassa em bloco, na residência de todas as pessoas suspeitas de simpatia e relações com os discípulos do Nazareno. </a:t>
            </a:r>
          </a:p>
          <a:p>
            <a:pPr algn="l"/>
            <a:r>
              <a:rPr lang="pt-BR" sz="3600" b="1" i="0" u="none" strike="noStrike" baseline="0" dirty="0">
                <a:latin typeface="F1"/>
              </a:rPr>
              <a:t>Saulo, por sua vez, afastando-se da sinagoga, procurou avistar-se com Ananias, ansioso da sua palavra amorosa e conselheira.</a:t>
            </a:r>
            <a:endParaRPr lang="pt-BR" sz="333300" b="1" dirty="0">
              <a:latin typeface="F1"/>
            </a:endParaRPr>
          </a:p>
        </p:txBody>
      </p:sp>
    </p:spTree>
    <p:extLst>
      <p:ext uri="{BB962C8B-B14F-4D97-AF65-F5344CB8AC3E}">
        <p14:creationId xmlns:p14="http://schemas.microsoft.com/office/powerpoint/2010/main" val="3164268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sábio velhinho ouviu a narração do acontecido, </a:t>
            </a:r>
            <a:r>
              <a:rPr lang="pt-BR" sz="4000" b="1" i="0" u="none" strike="noStrike" baseline="0" dirty="0" err="1">
                <a:latin typeface="F1"/>
              </a:rPr>
              <a:t>aprovando-lhe</a:t>
            </a:r>
            <a:r>
              <a:rPr lang="pt-BR" sz="4000" b="1" i="0" u="none" strike="noStrike" baseline="0" dirty="0">
                <a:latin typeface="F1"/>
              </a:rPr>
              <a:t> as atitudes.</a:t>
            </a:r>
          </a:p>
          <a:p>
            <a:pPr algn="l"/>
            <a:r>
              <a:rPr lang="pt-BR" sz="4000" b="1" i="0" u="none" strike="noStrike" baseline="0" dirty="0">
                <a:latin typeface="F1"/>
              </a:rPr>
              <a:t>— Sei que o Mestre — dizia o moço por fim —condenou as contendas e jamais andou entre os discutidores; mas, também, jamais contemporizou com o mal.</a:t>
            </a:r>
            <a:endParaRPr lang="pt-BR" sz="400000" b="1" dirty="0">
              <a:latin typeface="F1"/>
            </a:endParaRPr>
          </a:p>
        </p:txBody>
      </p:sp>
    </p:spTree>
    <p:extLst>
      <p:ext uri="{BB962C8B-B14F-4D97-AF65-F5344CB8AC3E}">
        <p14:creationId xmlns:p14="http://schemas.microsoft.com/office/powerpoint/2010/main" val="3647828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Estou pronto a reparar meu passado de culpas. Afrontarei as incompreensões de Jerusalém, a fim de patentear minha transformação radical. Pedirei perdão aos ofendidos pela insensatez da minha ignorância, mas, de modo algum poderei fugir ao ensejo de afirmar-me sincero e verdadeiro. Acaso serviria ao Mestre, humilhando-me diante das explorações inferiores? Jesus lutou quanto possível e seus discípulos não poderão proceder de outro modo.</a:t>
            </a:r>
            <a:endParaRPr lang="pt-BR" sz="400000" b="1" dirty="0">
              <a:latin typeface="F1"/>
            </a:endParaRPr>
          </a:p>
        </p:txBody>
      </p:sp>
    </p:spTree>
    <p:extLst>
      <p:ext uri="{BB962C8B-B14F-4D97-AF65-F5344CB8AC3E}">
        <p14:creationId xmlns:p14="http://schemas.microsoft.com/office/powerpoint/2010/main" val="692637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bondoso ancião acompanhava-lhe as palavras com sinais afirmativos. Depois de confortá-lo com a sua aprovação, recomendou-lhe a maior prudência. Seria razoável afastar-se quanto antes dali, do seu tugúrio. Os judeus de Damasco conheciam a parte que tivera na sua cura.</a:t>
            </a:r>
            <a:endParaRPr lang="pt-BR" sz="400000" b="1" dirty="0">
              <a:latin typeface="F1"/>
            </a:endParaRPr>
          </a:p>
        </p:txBody>
      </p:sp>
    </p:spTree>
    <p:extLst>
      <p:ext uri="{BB962C8B-B14F-4D97-AF65-F5344CB8AC3E}">
        <p14:creationId xmlns:p14="http://schemas.microsoft.com/office/powerpoint/2010/main" val="3077711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Por causa disso, muita vez lhes suportara as injúrias e remoques. Certo, procurá-lo-iam, ali, para prendê-lo. Assim, era de opinião que se recolhesse à casa da </a:t>
            </a:r>
            <a:r>
              <a:rPr lang="pt-BR" sz="3600" b="1" i="0" u="none" strike="noStrike" baseline="0" dirty="0" err="1">
                <a:latin typeface="F1"/>
              </a:rPr>
              <a:t>consóror</a:t>
            </a:r>
            <a:r>
              <a:rPr lang="pt-BR" sz="3600" b="1" i="0" u="none" strike="noStrike" baseline="0" dirty="0">
                <a:latin typeface="F1"/>
              </a:rPr>
              <a:t> lavadeira, onde costumavam orar e estudar o Evangelho. Ela saberia acolhê-lo com bondade.</a:t>
            </a:r>
          </a:p>
          <a:p>
            <a:pPr algn="l"/>
            <a:r>
              <a:rPr lang="pt-BR" sz="3600" b="1" i="0" u="none" strike="noStrike" baseline="0" dirty="0">
                <a:latin typeface="F1"/>
              </a:rPr>
              <a:t>Saulo atendeu ao conselho sem hesitar.</a:t>
            </a:r>
            <a:endParaRPr lang="pt-BR" sz="400000" b="1" dirty="0">
              <a:latin typeface="F1"/>
            </a:endParaRPr>
          </a:p>
        </p:txBody>
      </p:sp>
    </p:spTree>
    <p:extLst>
      <p:ext uri="{BB962C8B-B14F-4D97-AF65-F5344CB8AC3E}">
        <p14:creationId xmlns:p14="http://schemas.microsoft.com/office/powerpoint/2010/main" val="321340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Mulheres analfabetas com crianças ao colo, velhos pedreiros rudes, lavadeiras que não conseguiam conjugar duas palavras certas. Anciães de mãos trêmulas, amparando-se a cajados fortes, doentes misérrimos que exibiam a marca de enfermidades dolorosas. A cerimônia parecia ainda mais simples que as de Simão Pedro e seus companheiros galileus. Ananias chefiava e presidia o ato.</a:t>
            </a:r>
          </a:p>
        </p:txBody>
      </p:sp>
    </p:spTree>
    <p:extLst>
      <p:ext uri="{BB962C8B-B14F-4D97-AF65-F5344CB8AC3E}">
        <p14:creationId xmlns:p14="http://schemas.microsoft.com/office/powerpoint/2010/main" val="37623840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Daí a três horas, o velho Ananias era procurado e interpelado. Atenta a sua conduta discreta, foi recolhido ao cárcere para ulteriores averiguações. O fato é que, inquirido pela autoridade religiosa, apenas respondia:</a:t>
            </a:r>
          </a:p>
          <a:p>
            <a:pPr algn="l"/>
            <a:r>
              <a:rPr lang="pt-BR" sz="3600" b="1" i="0" u="none" strike="noStrike" baseline="0" dirty="0">
                <a:latin typeface="F1"/>
              </a:rPr>
              <a:t>— Saulo deve estar com Jesus.</a:t>
            </a:r>
            <a:endParaRPr lang="pt-BR" sz="400000" b="1" dirty="0">
              <a:latin typeface="F1"/>
            </a:endParaRPr>
          </a:p>
        </p:txBody>
      </p:sp>
    </p:spTree>
    <p:extLst>
      <p:ext uri="{BB962C8B-B14F-4D97-AF65-F5344CB8AC3E}">
        <p14:creationId xmlns:p14="http://schemas.microsoft.com/office/powerpoint/2010/main" val="4074451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Nos seus escrúpulos de consciência, o generoso velhinho entendia que, desse modo, não mentia aos homens nem comprometia um amigo fiel. Depois de preso e incomunicável 24 horas, deram-lhe liberdade após receber castigos dolorosos. A aplicação de vinte bastonadas deixara-lhe o rosto e as mãos gravemente feridos.</a:t>
            </a:r>
            <a:endParaRPr lang="pt-BR" sz="400000" b="1" dirty="0">
              <a:latin typeface="F1"/>
            </a:endParaRPr>
          </a:p>
        </p:txBody>
      </p:sp>
    </p:spTree>
    <p:extLst>
      <p:ext uri="{BB962C8B-B14F-4D97-AF65-F5344CB8AC3E}">
        <p14:creationId xmlns:p14="http://schemas.microsoft.com/office/powerpoint/2010/main" val="3276265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Contudo, logo que se viu livre, esperou a noite e, cautamente, encaminhou-se à choupana humilde onde se realizavam as prédicas do “Caminho”. Reencontrando-se com o amigo, expôs-lhe o plano que vinha remediar a situação.</a:t>
            </a:r>
          </a:p>
          <a:p>
            <a:pPr algn="l"/>
            <a:r>
              <a:rPr lang="pt-BR" sz="3600" b="1" i="0" u="none" strike="noStrike" baseline="0" dirty="0">
                <a:latin typeface="F1"/>
              </a:rPr>
              <a:t>— Quando criança — exclamou Ananias prazeroso — assisti à fuga de um homem sobre os muros de Jerusalém.</a:t>
            </a:r>
            <a:endParaRPr lang="pt-BR" sz="400000" b="1" dirty="0">
              <a:latin typeface="F1"/>
            </a:endParaRPr>
          </a:p>
        </p:txBody>
      </p:sp>
    </p:spTree>
    <p:extLst>
      <p:ext uri="{BB962C8B-B14F-4D97-AF65-F5344CB8AC3E}">
        <p14:creationId xmlns:p14="http://schemas.microsoft.com/office/powerpoint/2010/main" val="844068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 como se recapitulasse os pormenores do fato, na memória cansada, perguntou: </a:t>
            </a:r>
          </a:p>
          <a:p>
            <a:pPr algn="l"/>
            <a:r>
              <a:rPr lang="pt-BR" sz="3600" b="1" i="0" u="none" strike="noStrike" baseline="0" dirty="0">
                <a:latin typeface="F1"/>
              </a:rPr>
              <a:t>— Saulo, terias medo de fugir num cesto de vime?</a:t>
            </a:r>
          </a:p>
          <a:p>
            <a:pPr algn="l"/>
            <a:r>
              <a:rPr lang="pt-BR" sz="3600" b="1" i="0" u="none" strike="noStrike" baseline="0" dirty="0">
                <a:latin typeface="F1"/>
              </a:rPr>
              <a:t>— Por quê? — disse o moço sorridente. — Moisés não começou a vida num cesto sobre as águas?</a:t>
            </a:r>
            <a:endParaRPr lang="pt-BR" sz="400000" b="1" dirty="0">
              <a:latin typeface="F1"/>
            </a:endParaRPr>
          </a:p>
        </p:txBody>
      </p:sp>
    </p:spTree>
    <p:extLst>
      <p:ext uri="{BB962C8B-B14F-4D97-AF65-F5344CB8AC3E}">
        <p14:creationId xmlns:p14="http://schemas.microsoft.com/office/powerpoint/2010/main" val="1651881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velho achou graça na alusão e esclareceu o projeto. Não muito longe dali, havia grandes árvores junto dos muros da cidade. Alçariam o fugitivo num grande cesto, e depois, com insignificantes movimentos, ele poderia descer do outro lado, em condições de encetar a viagem para Jerusalém, conforme pretendia.</a:t>
            </a:r>
            <a:endParaRPr lang="pt-BR" sz="333300" b="1" dirty="0">
              <a:latin typeface="F1"/>
            </a:endParaRPr>
          </a:p>
        </p:txBody>
      </p:sp>
    </p:spTree>
    <p:extLst>
      <p:ext uri="{BB962C8B-B14F-4D97-AF65-F5344CB8AC3E}">
        <p14:creationId xmlns:p14="http://schemas.microsoft.com/office/powerpoint/2010/main" val="2808277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t>
            </a:r>
            <a:r>
              <a:rPr lang="pt-BR" sz="3600" b="1" i="0" u="none" strike="noStrike" baseline="0" dirty="0" err="1">
                <a:latin typeface="F1"/>
              </a:rPr>
              <a:t>ex-rabino</a:t>
            </a:r>
            <a:r>
              <a:rPr lang="pt-BR" sz="3600" b="1" i="0" u="none" strike="noStrike" baseline="0" dirty="0">
                <a:latin typeface="F1"/>
              </a:rPr>
              <a:t> experimentou imensa alegria. Na mesma hora, a dona da casa foi buscar o concurso dos três irmãos de mais confiança. E quando o céu se fez mais sombrio, depois das primeiras horas da meia-noite, um pequeno grupo se reunia junto a muralha, em ponto mais distante do centro da cidade. Saulo beijou as mãos de Ananias, quase com lágrimas.</a:t>
            </a:r>
            <a:endParaRPr lang="pt-BR" sz="400000" b="1" dirty="0">
              <a:latin typeface="F1"/>
            </a:endParaRPr>
          </a:p>
        </p:txBody>
      </p:sp>
    </p:spTree>
    <p:extLst>
      <p:ext uri="{BB962C8B-B14F-4D97-AF65-F5344CB8AC3E}">
        <p14:creationId xmlns:p14="http://schemas.microsoft.com/office/powerpoint/2010/main" val="1821074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Despediu-se em voz baixa dos amigos, enquanto um lhe entregava volumoso pacote de bolos de cevada. Na copa da árvore frondosa e escura, o mais jovem esperava o sinal. O moço </a:t>
            </a:r>
            <a:r>
              <a:rPr lang="pt-BR" sz="3600" b="1" i="0" u="none" strike="noStrike" baseline="0" dirty="0" err="1">
                <a:latin typeface="F1"/>
              </a:rPr>
              <a:t>tarsense</a:t>
            </a:r>
            <a:r>
              <a:rPr lang="pt-BR" sz="3600" b="1" i="0" u="none" strike="noStrike" baseline="0" dirty="0">
                <a:latin typeface="F1"/>
              </a:rPr>
              <a:t> entrou na sua embarcação improvisada e a evasão se deu no âmbito silencioso da noite.</a:t>
            </a:r>
            <a:endParaRPr lang="pt-BR" sz="400000" b="1" dirty="0">
              <a:latin typeface="F1"/>
            </a:endParaRPr>
          </a:p>
        </p:txBody>
      </p:sp>
    </p:spTree>
    <p:extLst>
      <p:ext uri="{BB962C8B-B14F-4D97-AF65-F5344CB8AC3E}">
        <p14:creationId xmlns:p14="http://schemas.microsoft.com/office/powerpoint/2010/main" val="2720406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Do outro lado, saiu lesto do cesto, deixando-se empolgar por estranhos pensamentos.</a:t>
            </a:r>
          </a:p>
          <a:p>
            <a:pPr algn="l"/>
            <a:r>
              <a:rPr lang="pt-BR" sz="3600" b="1" i="0" u="none" strike="noStrike" baseline="0" dirty="0">
                <a:latin typeface="F1"/>
              </a:rPr>
              <a:t>Seria justo fugir assim? Não havia cometido crime algum. Não seria covarde deixar de comparecer perante a autoridade civil para os esclarecimentos necessários?</a:t>
            </a:r>
            <a:endParaRPr lang="pt-BR" sz="400000" b="1" dirty="0">
              <a:latin typeface="F1"/>
            </a:endParaRPr>
          </a:p>
        </p:txBody>
      </p:sp>
    </p:spTree>
    <p:extLst>
      <p:ext uri="{BB962C8B-B14F-4D97-AF65-F5344CB8AC3E}">
        <p14:creationId xmlns:p14="http://schemas.microsoft.com/office/powerpoint/2010/main" val="1384297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Ao mesmo tempo, considerava que sua conduta não provinha de sentimentos pueris e inferiores, pois ia a Jerusalém desassombrado, buscaria avistar-se com os antigos companheiros, falar-lhes-ia abertamente, concluindo que também não seria razoável entregar-se inerme ao fanatismo tirânico da Sinagoga de Damasco.</a:t>
            </a:r>
            <a:endParaRPr lang="pt-BR" sz="400000" b="1" dirty="0">
              <a:latin typeface="F1"/>
            </a:endParaRPr>
          </a:p>
        </p:txBody>
      </p:sp>
    </p:spTree>
    <p:extLst>
      <p:ext uri="{BB962C8B-B14F-4D97-AF65-F5344CB8AC3E}">
        <p14:creationId xmlns:p14="http://schemas.microsoft.com/office/powerpoint/2010/main" val="2151808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Aos primeiros raios de sol, o fugitivo ia longe. Levava consigo os bolos de cevada como única provisão, e o Evangelho presenteado por </a:t>
            </a:r>
            <a:r>
              <a:rPr lang="pt-BR" sz="4400" b="1" i="0" u="none" strike="noStrike" baseline="0" dirty="0" err="1">
                <a:latin typeface="F1"/>
              </a:rPr>
              <a:t>Gamaliel</a:t>
            </a:r>
            <a:r>
              <a:rPr lang="pt-BR" sz="4400" b="1" i="0" u="none" strike="noStrike" baseline="0" dirty="0">
                <a:latin typeface="F1"/>
              </a:rPr>
              <a:t> como lembrança de tanto tempo de solidão e de luta.</a:t>
            </a:r>
            <a:endParaRPr lang="pt-BR" sz="400000" b="1" dirty="0">
              <a:latin typeface="F1"/>
            </a:endParaRPr>
          </a:p>
        </p:txBody>
      </p:sp>
    </p:spTree>
    <p:extLst>
      <p:ext uri="{BB962C8B-B14F-4D97-AF65-F5344CB8AC3E}">
        <p14:creationId xmlns:p14="http://schemas.microsoft.com/office/powerpoint/2010/main" val="75156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Sentando-se à mesa, qual patriarca no seio da família, rogou as bênçãos de Jesus para a boa-vontade de todos. Em seguida, fez a leitura dos ensinos de Jesus, respigando algumas sentenças do Mestre Divino nos pergaminhos esparsos. </a:t>
            </a:r>
          </a:p>
        </p:txBody>
      </p:sp>
    </p:spTree>
    <p:extLst>
      <p:ext uri="{BB962C8B-B14F-4D97-AF65-F5344CB8AC3E}">
        <p14:creationId xmlns:p14="http://schemas.microsoft.com/office/powerpoint/2010/main" val="28440795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jornada foi assaz difícil e penosa. O cansaço obrigava-o a paradas constantes. Mais de uma vez recorreu à caridade alheia, no trajeto penoso. Com auxílio de camelos, cavalos ou dromedários, a viagem de Damasco a Jerusalém não exigia menos de uma semana de marchas exaustivas. Saulo, porém, ia a pé.</a:t>
            </a:r>
            <a:endParaRPr lang="pt-BR" sz="400000" b="1" dirty="0">
              <a:latin typeface="F1"/>
            </a:endParaRPr>
          </a:p>
        </p:txBody>
      </p:sp>
    </p:spTree>
    <p:extLst>
      <p:ext uri="{BB962C8B-B14F-4D97-AF65-F5344CB8AC3E}">
        <p14:creationId xmlns:p14="http://schemas.microsoft.com/office/powerpoint/2010/main" val="13990980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Poderia talvez valer-se do concurso definitivo de alguma caravana, onde conseguisse os recursos imprescindíveis, mas preferiu familiarizar a vontade poderosa com os obstáculos mais duros. Quando a fadiga lhe sugeria o desejo de aguardar a cooperação eventual de outrem, buscava vencer o desânimo, punha-se novamente de pé, apoiava-se em cajados improvisados.</a:t>
            </a:r>
            <a:endParaRPr lang="pt-BR" sz="3400" b="1" dirty="0">
              <a:latin typeface="F1"/>
            </a:endParaRPr>
          </a:p>
        </p:txBody>
      </p:sp>
    </p:spTree>
    <p:extLst>
      <p:ext uri="{BB962C8B-B14F-4D97-AF65-F5344CB8AC3E}">
        <p14:creationId xmlns:p14="http://schemas.microsoft.com/office/powerpoint/2010/main" val="3780202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Depois de suaves recordações no local em que tivera a visão gloriosa do Messias ressuscitado, voltou a experimentar carinhosas emoções ao penetrar na Palestina, atravessando vagarosamente extensas regiões da Galiléia. Fazia questão de conhecer o teatro das primeiras lutas do Mestre, identificar-se com as paisagens mais queridas, visitar Cafarnaum e Nazaré, ouvir a palavra dos filhos da região.</a:t>
            </a:r>
            <a:endParaRPr lang="pt-BR" sz="3400" b="1" dirty="0">
              <a:latin typeface="F1"/>
            </a:endParaRPr>
          </a:p>
        </p:txBody>
      </p:sp>
    </p:spTree>
    <p:extLst>
      <p:ext uri="{BB962C8B-B14F-4D97-AF65-F5344CB8AC3E}">
        <p14:creationId xmlns:p14="http://schemas.microsoft.com/office/powerpoint/2010/main" val="262456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Naquele tempo, já o ardoroso Apóstolo dos gentios desejava inteirar-se de todos os fatos referentes à vida de Jesus, ansiava por coordená-los com segurança, de maneira a legar aos irmãos em Humanidade o melhor repositório de informações sobre o Emissário Divino.</a:t>
            </a:r>
            <a:endParaRPr lang="pt-BR" sz="6000" b="1" dirty="0">
              <a:latin typeface="F1"/>
            </a:endParaRPr>
          </a:p>
        </p:txBody>
      </p:sp>
    </p:spTree>
    <p:extLst>
      <p:ext uri="{BB962C8B-B14F-4D97-AF65-F5344CB8AC3E}">
        <p14:creationId xmlns:p14="http://schemas.microsoft.com/office/powerpoint/2010/main" val="1802043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Quando chegou a Cafarnaum, um crepúsculo de ouro entornava maravilhas de luz na bucólica paisagem. O </a:t>
            </a:r>
            <a:r>
              <a:rPr lang="pt-BR" sz="3200" b="1" i="0" u="none" strike="noStrike" baseline="0" dirty="0" err="1">
                <a:latin typeface="F1"/>
              </a:rPr>
              <a:t>ex-rabino</a:t>
            </a:r>
            <a:r>
              <a:rPr lang="pt-BR" sz="3200" b="1" i="0" u="none" strike="noStrike" baseline="0" dirty="0">
                <a:latin typeface="F1"/>
              </a:rPr>
              <a:t> desceu religiosamente às margens do lago. Embebeu-se na contemplação das águas marulhosas. Pensando em Jesus, no poder do seu amor, chorou, dominado por singular emoção. Queria ter sido pescador humilde para captar os ensinamentos sublimes na fonte de suas palavras generosas e imortais.</a:t>
            </a:r>
            <a:endParaRPr lang="pt-BR" sz="8800" b="1" dirty="0">
              <a:latin typeface="F1"/>
            </a:endParaRPr>
          </a:p>
        </p:txBody>
      </p:sp>
    </p:spTree>
    <p:extLst>
      <p:ext uri="{BB962C8B-B14F-4D97-AF65-F5344CB8AC3E}">
        <p14:creationId xmlns:p14="http://schemas.microsoft.com/office/powerpoint/2010/main" val="15995660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Por dois dias ali permaneceu em suave embevecimento. Sem revelar-se, procurou Levi, que o recebeu de boa-vontade. Mostrou-lhe sua dedicação e conhecimento do Evangelho, falou da oportunidade de suas anotações. O filho de Alfeu alegrou-se ao contágio daquela palavra inteligente e confortadora. Saulo viveu em Cafarnaum horas deliciosas para o seu espírito emotivo.</a:t>
            </a:r>
            <a:endParaRPr lang="pt-BR" sz="3400" b="1" dirty="0">
              <a:latin typeface="F1"/>
            </a:endParaRPr>
          </a:p>
        </p:txBody>
      </p:sp>
    </p:spTree>
    <p:extLst>
      <p:ext uri="{BB962C8B-B14F-4D97-AF65-F5344CB8AC3E}">
        <p14:creationId xmlns:p14="http://schemas.microsoft.com/office/powerpoint/2010/main" val="594944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Fora o local das pregações do Mestre; mais adiante, a casinha de Simão Pedro; além, a coletoria onde o Mestre fora chamar Levi para o desempenho de importante papel entre os apóstolos. Abraçou homens fortes, da localidade, que tinham sido cegos e leprosos, curados pelas mãos misericordiosas do Messias; foi a </a:t>
            </a:r>
            <a:r>
              <a:rPr lang="pt-BR" sz="3600" b="1" i="0" u="none" strike="noStrike" baseline="0" dirty="0" err="1">
                <a:latin typeface="F1"/>
              </a:rPr>
              <a:t>Dalmanuta</a:t>
            </a:r>
            <a:r>
              <a:rPr lang="pt-BR" sz="3600" b="1" i="0" u="none" strike="noStrike" baseline="0" dirty="0">
                <a:latin typeface="F1"/>
              </a:rPr>
              <a:t>, onde conheceu Madalena. </a:t>
            </a:r>
            <a:endParaRPr lang="pt-BR" sz="5400" b="1" dirty="0">
              <a:latin typeface="F1"/>
            </a:endParaRPr>
          </a:p>
        </p:txBody>
      </p:sp>
    </p:spTree>
    <p:extLst>
      <p:ext uri="{BB962C8B-B14F-4D97-AF65-F5344CB8AC3E}">
        <p14:creationId xmlns:p14="http://schemas.microsoft.com/office/powerpoint/2010/main" val="35512339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Daí a dias, depois de repousar em Nazaré, ei-lo às portas da cidade santa dos israelitas, extenuado de fadiga, das caminhadas penosas, das noites de vigília cujos sofrimentos muita vez lhe pareceram sem-fim.</a:t>
            </a:r>
          </a:p>
          <a:p>
            <a:pPr algn="l"/>
            <a:r>
              <a:rPr lang="pt-BR" sz="3600" b="1" i="0" u="none" strike="noStrike" baseline="0" dirty="0">
                <a:latin typeface="F1"/>
              </a:rPr>
              <a:t>Em Jerusalém, todavia, aguardavam-no outras surpresas não menos dolorosas.</a:t>
            </a:r>
            <a:endParaRPr lang="pt-BR" sz="8800" b="1" dirty="0">
              <a:latin typeface="F1"/>
            </a:endParaRPr>
          </a:p>
        </p:txBody>
      </p:sp>
    </p:spTree>
    <p:extLst>
      <p:ext uri="{BB962C8B-B14F-4D97-AF65-F5344CB8AC3E}">
        <p14:creationId xmlns:p14="http://schemas.microsoft.com/office/powerpoint/2010/main" val="1153983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Estava empolgado por ansiosas interrogações. Não mais tivera notícia dos pais, dos amigos, da irmã carinhosa, dos familiares sempre vivos na sua retentiva. Como o receberiam os companheiros mais sinceros? Não poderia esperar amáveis recepções do Sinédrio. O episódio de Damasco dava-lhe a perceber o estado de ânimo dos membros do Tribunal.</a:t>
            </a:r>
            <a:endParaRPr lang="pt-BR" sz="19900" b="1" dirty="0">
              <a:latin typeface="F1"/>
            </a:endParaRPr>
          </a:p>
        </p:txBody>
      </p:sp>
    </p:spTree>
    <p:extLst>
      <p:ext uri="{BB962C8B-B14F-4D97-AF65-F5344CB8AC3E}">
        <p14:creationId xmlns:p14="http://schemas.microsoft.com/office/powerpoint/2010/main" val="12296113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Certo, fora sumariamente expulso do cenáculo mais conspícuo da raça. Em compensação, fora admitido pelo Cristo no cenáculo infinito das verdades eternas.</a:t>
            </a:r>
            <a:endParaRPr lang="pt-BR" sz="59500" b="1" dirty="0">
              <a:latin typeface="F1"/>
            </a:endParaRPr>
          </a:p>
        </p:txBody>
      </p:sp>
    </p:spTree>
    <p:extLst>
      <p:ext uri="{BB962C8B-B14F-4D97-AF65-F5344CB8AC3E}">
        <p14:creationId xmlns:p14="http://schemas.microsoft.com/office/powerpoint/2010/main" val="181352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Depois de comentar a página lida, ilustrando-a com a exposição de fatos significativos, do seu conhecimento, ou da sua experiência pessoal, o velho discípulo do Evangelho deixava o lugar, percorria as filas de bancos e impunha as mãos sobre os doentes e necessitados.</a:t>
            </a:r>
          </a:p>
        </p:txBody>
      </p:sp>
    </p:spTree>
    <p:extLst>
      <p:ext uri="{BB962C8B-B14F-4D97-AF65-F5344CB8AC3E}">
        <p14:creationId xmlns:p14="http://schemas.microsoft.com/office/powerpoint/2010/main" val="1065870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Dominado por essas reflexões, atravessou a porta da cidade, recordando o tempo em que, numa biga veloz, saía, noutro local, buscando a casa de Zacarias, na direção de </a:t>
            </a:r>
            <a:r>
              <a:rPr lang="pt-BR" sz="3200" b="1" i="0" u="none" strike="noStrike" baseline="0" dirty="0" err="1">
                <a:latin typeface="F1"/>
              </a:rPr>
              <a:t>Jope</a:t>
            </a:r>
            <a:r>
              <a:rPr lang="pt-BR" sz="3200" b="1" i="0" u="none" strike="noStrike" baseline="0" dirty="0">
                <a:latin typeface="F1"/>
              </a:rPr>
              <a:t>. As reminiscências das horas mais venturosas da mocidade encheram-lhe os olhos de pranto. Os transeuntes de Jerusalém estavam longe de imaginar quem era aquele homem magro e pálido, barba grande e olhos encovados, que passava arrastando-se de fadiga.</a:t>
            </a:r>
            <a:endParaRPr lang="pt-BR" sz="123400" b="1" dirty="0">
              <a:latin typeface="F1"/>
            </a:endParaRPr>
          </a:p>
        </p:txBody>
      </p:sp>
    </p:spTree>
    <p:extLst>
      <p:ext uri="{BB962C8B-B14F-4D97-AF65-F5344CB8AC3E}">
        <p14:creationId xmlns:p14="http://schemas.microsoft.com/office/powerpoint/2010/main" val="6861128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Após grande esforço, atingiu um prédio residencial do seu conhecimento, O coração palpitou-lhe apressado. Como simples mendigo, bateu à porta, em ansiosa expectativa.</a:t>
            </a:r>
          </a:p>
          <a:p>
            <a:pPr algn="l"/>
            <a:r>
              <a:rPr lang="pt-BR" sz="3600" b="1" i="0" u="none" strike="noStrike" baseline="0" dirty="0">
                <a:latin typeface="F1"/>
              </a:rPr>
              <a:t>Um homem de semblante severo atendeu secamente.</a:t>
            </a:r>
          </a:p>
          <a:p>
            <a:pPr algn="l"/>
            <a:r>
              <a:rPr lang="pt-BR" sz="3600" b="1" i="0" u="none" strike="noStrike" baseline="0" dirty="0">
                <a:latin typeface="F1"/>
              </a:rPr>
              <a:t>— Podeis informar, por favor — disse com humildade —, se ainda aqui reside uma senhora chamada Dalila?</a:t>
            </a:r>
            <a:endParaRPr lang="pt-BR" sz="123400" b="1" dirty="0">
              <a:latin typeface="F1"/>
            </a:endParaRPr>
          </a:p>
        </p:txBody>
      </p:sp>
    </p:spTree>
    <p:extLst>
      <p:ext uri="{BB962C8B-B14F-4D97-AF65-F5344CB8AC3E}">
        <p14:creationId xmlns:p14="http://schemas.microsoft.com/office/powerpoint/2010/main" val="1624162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 Não —, respondeu o outro, ríspido.</a:t>
            </a:r>
          </a:p>
          <a:p>
            <a:pPr algn="l"/>
            <a:r>
              <a:rPr lang="pt-BR" sz="4400" b="1" i="0" u="none" strike="noStrike" baseline="0" dirty="0">
                <a:latin typeface="F1"/>
              </a:rPr>
              <a:t>Aquele olhar duro não ensejava novas perguntas, mas, ainda assim, aventurou:</a:t>
            </a:r>
          </a:p>
          <a:p>
            <a:pPr algn="l"/>
            <a:r>
              <a:rPr lang="pt-BR" sz="4400" b="1" i="0" u="none" strike="noStrike" baseline="0" dirty="0">
                <a:latin typeface="F1"/>
              </a:rPr>
              <a:t>— Poderíeis dizer, por obséquio, para onde se mudou?</a:t>
            </a:r>
            <a:endParaRPr lang="pt-BR" sz="400000" b="1" dirty="0">
              <a:latin typeface="F1"/>
            </a:endParaRPr>
          </a:p>
        </p:txBody>
      </p:sp>
    </p:spTree>
    <p:extLst>
      <p:ext uri="{BB962C8B-B14F-4D97-AF65-F5344CB8AC3E}">
        <p14:creationId xmlns:p14="http://schemas.microsoft.com/office/powerpoint/2010/main" val="2867225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Ora esta! — replicou o dono da casa irritadiço — dar-se-á que tenha de prestar contas a um mendigo? Daqui a pouco o senhor me perguntará se comprei esta casa; depois me pedirá o preço, exigirá datas, reclamará novas informações sobre os antigos moradores, tomará meu tempo com mil interrogações ociosas.</a:t>
            </a:r>
            <a:endParaRPr lang="pt-BR" sz="400000" b="1" dirty="0">
              <a:latin typeface="F1"/>
            </a:endParaRPr>
          </a:p>
        </p:txBody>
      </p:sp>
    </p:spTree>
    <p:extLst>
      <p:ext uri="{BB962C8B-B14F-4D97-AF65-F5344CB8AC3E}">
        <p14:creationId xmlns:p14="http://schemas.microsoft.com/office/powerpoint/2010/main" val="713168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 fixando em Saulo os olhos impassíveis, rematou de chofre:</a:t>
            </a:r>
          </a:p>
          <a:p>
            <a:pPr algn="l"/>
            <a:r>
              <a:rPr lang="pt-BR" sz="3600" b="1" i="0" u="none" strike="noStrike" baseline="0" dirty="0">
                <a:latin typeface="F1"/>
              </a:rPr>
              <a:t>— Nada sei, está ouvindo? Ponha-se na rua!...</a:t>
            </a:r>
          </a:p>
          <a:p>
            <a:pPr algn="l"/>
            <a:r>
              <a:rPr lang="pt-BR" sz="3600" b="1" i="0" u="none" strike="noStrike" baseline="0" dirty="0">
                <a:latin typeface="F1"/>
              </a:rPr>
              <a:t>O fugitivo de Damasco voltou serenamente para a via pública, enquanto o homenzinho dava expansão aos nervos doentes, batendo a porta com estrondo.</a:t>
            </a:r>
            <a:endParaRPr lang="pt-BR" sz="400000" b="1" dirty="0">
              <a:latin typeface="F1"/>
            </a:endParaRPr>
          </a:p>
        </p:txBody>
      </p:sp>
    </p:spTree>
    <p:extLst>
      <p:ext uri="{BB962C8B-B14F-4D97-AF65-F5344CB8AC3E}">
        <p14:creationId xmlns:p14="http://schemas.microsoft.com/office/powerpoint/2010/main" val="2116251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t>
            </a:r>
            <a:r>
              <a:rPr lang="pt-BR" sz="3600" b="1" i="0" u="none" strike="noStrike" baseline="0" dirty="0" err="1">
                <a:latin typeface="F1"/>
              </a:rPr>
              <a:t>ex-discípulo</a:t>
            </a:r>
            <a:r>
              <a:rPr lang="pt-BR" sz="3600" b="1" i="0" u="none" strike="noStrike" baseline="0" dirty="0">
                <a:latin typeface="F1"/>
              </a:rPr>
              <a:t> de </a:t>
            </a:r>
            <a:r>
              <a:rPr lang="pt-BR" sz="3600" b="1" i="0" u="none" strike="noStrike" baseline="0" dirty="0" err="1">
                <a:latin typeface="F1"/>
              </a:rPr>
              <a:t>Gamaliel</a:t>
            </a:r>
            <a:r>
              <a:rPr lang="pt-BR" sz="3600" b="1" i="0" u="none" strike="noStrike" baseline="0" dirty="0">
                <a:latin typeface="F1"/>
              </a:rPr>
              <a:t> refletiu na realidade amarga daquela primeira recepção simbólica. Jerusalém, certamente, nunca mais poderia conhecê-lo. Não obstante a impressão dolorosa, não se deixaria empolgar pelo desânimo. Resolveu procurar Alexandre, parente de Caifás e seu companheiro de atividades no Sinédrio e no Templo.</a:t>
            </a:r>
            <a:endParaRPr lang="pt-BR" sz="400000" b="1" dirty="0">
              <a:latin typeface="F1"/>
            </a:endParaRPr>
          </a:p>
        </p:txBody>
      </p:sp>
    </p:spTree>
    <p:extLst>
      <p:ext uri="{BB962C8B-B14F-4D97-AF65-F5344CB8AC3E}">
        <p14:creationId xmlns:p14="http://schemas.microsoft.com/office/powerpoint/2010/main" val="3678336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Cansadíssimo, bateu-lhe à porta, com minguadas esperanças. Um servo da casa, depois da primeira pergunta, vinha trazer-lhe a alvissareira notícia de que o amo não se demoraria a atender. Com efeito, daí a pouco, Alexandre recebia o desconhecido com indisfarçável surpresa.</a:t>
            </a:r>
            <a:endParaRPr lang="pt-BR" sz="400000" b="1" dirty="0">
              <a:latin typeface="F1"/>
            </a:endParaRPr>
          </a:p>
        </p:txBody>
      </p:sp>
    </p:spTree>
    <p:extLst>
      <p:ext uri="{BB962C8B-B14F-4D97-AF65-F5344CB8AC3E}">
        <p14:creationId xmlns:p14="http://schemas.microsoft.com/office/powerpoint/2010/main" val="19529954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Satisfeito por conseguir a atenção de um velho amigo, Saulo adiantou-se, cumprimentando-o com efusão.</a:t>
            </a:r>
          </a:p>
          <a:p>
            <a:pPr algn="l"/>
            <a:r>
              <a:rPr lang="pt-BR" sz="3600" b="1" i="0" u="none" strike="noStrike" baseline="0" dirty="0">
                <a:latin typeface="F1"/>
              </a:rPr>
              <a:t>O israelita ilustre não conseguiu ocultar o desapontamento e sentenciou com alguma generosidade nas palavras:</a:t>
            </a:r>
          </a:p>
          <a:p>
            <a:pPr algn="l"/>
            <a:r>
              <a:rPr lang="pt-BR" sz="3600" b="1" i="0" u="none" strike="noStrike" baseline="0" dirty="0">
                <a:latin typeface="F1"/>
              </a:rPr>
              <a:t>— Amigo, a que vindes a esta casa?</a:t>
            </a:r>
            <a:endParaRPr lang="pt-BR" sz="400000" b="1" dirty="0">
              <a:latin typeface="F1"/>
            </a:endParaRPr>
          </a:p>
        </p:txBody>
      </p:sp>
    </p:spTree>
    <p:extLst>
      <p:ext uri="{BB962C8B-B14F-4D97-AF65-F5344CB8AC3E}">
        <p14:creationId xmlns:p14="http://schemas.microsoft.com/office/powerpoint/2010/main" val="10427538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Será possível que me não reconheças? — interrogou bem-humorado, apesar da imensa fadiga.</a:t>
            </a:r>
          </a:p>
          <a:p>
            <a:pPr algn="l"/>
            <a:r>
              <a:rPr lang="pt-BR" sz="3600" b="1" i="0" u="none" strike="noStrike" baseline="0" dirty="0">
                <a:latin typeface="F1"/>
              </a:rPr>
              <a:t>— Vossa fisionomia não me é de todo estranha, entretanto...</a:t>
            </a:r>
          </a:p>
          <a:p>
            <a:pPr algn="l"/>
            <a:r>
              <a:rPr lang="pt-BR" sz="3600" b="1" i="0" u="none" strike="noStrike" baseline="0" dirty="0">
                <a:latin typeface="F1"/>
              </a:rPr>
              <a:t>— Alexandre! — exclamou por fim, prazenteiro —não te recordas mais de Saulo?</a:t>
            </a:r>
            <a:endParaRPr lang="pt-BR" sz="333300" b="1" dirty="0">
              <a:latin typeface="F1"/>
            </a:endParaRPr>
          </a:p>
        </p:txBody>
      </p:sp>
    </p:spTree>
    <p:extLst>
      <p:ext uri="{BB962C8B-B14F-4D97-AF65-F5344CB8AC3E}">
        <p14:creationId xmlns:p14="http://schemas.microsoft.com/office/powerpoint/2010/main" val="1575986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Um grande abraço foi a resposta do amigo, que perguntava solícito, modificando o tratamento:</a:t>
            </a:r>
          </a:p>
          <a:p>
            <a:pPr algn="l"/>
            <a:r>
              <a:rPr lang="pt-BR" sz="4000" b="1" i="0" u="none" strike="noStrike" baseline="0" dirty="0">
                <a:latin typeface="F1"/>
              </a:rPr>
              <a:t>— Muito bem! Até que enfim! Graças a Deus vejo que estás curado! Não me enganei esperando que voltasses! Grande é o poder do Deus de Moisés!</a:t>
            </a:r>
            <a:endParaRPr lang="pt-BR" sz="400000" b="1" dirty="0">
              <a:latin typeface="F1"/>
            </a:endParaRPr>
          </a:p>
        </p:txBody>
      </p:sp>
    </p:spTree>
    <p:extLst>
      <p:ext uri="{BB962C8B-B14F-4D97-AF65-F5344CB8AC3E}">
        <p14:creationId xmlns:p14="http://schemas.microsoft.com/office/powerpoint/2010/main" val="1594398919"/>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47650</TotalTime>
  <Words>6204</Words>
  <Application>Microsoft Office PowerPoint</Application>
  <PresentationFormat>Widescreen</PresentationFormat>
  <Paragraphs>403</Paragraphs>
  <Slides>122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122</vt:i4>
      </vt:variant>
    </vt:vector>
  </HeadingPairs>
  <TitlesOfParts>
    <vt:vector size="130" baseType="lpstr">
      <vt:lpstr>Arial</vt:lpstr>
      <vt:lpstr>ArialMT-Identity-H</vt:lpstr>
      <vt:lpstr>Century Gothic</vt:lpstr>
      <vt:lpstr>F0</vt:lpstr>
      <vt:lpstr>F1</vt:lpstr>
      <vt:lpstr>Tahoma</vt:lpstr>
      <vt:lpstr>Wingdings 3</vt:lpstr>
      <vt:lpstr>Cacho</vt:lpstr>
      <vt:lpstr>AS VIRTUDES E OS VÍCIOS DOS PERSONAGENS DOS ROMANCES DE EMMANUEL </vt:lpstr>
      <vt:lpstr>Apresentação do PowerPoint</vt:lpstr>
      <vt:lpstr>MÓDULO 8 – A TRANSFORMAÇÃO DE PAULO DE TARSO DE PERSEGUIDOR DOS CRISTÃOS A APÓSTOLO DO CRISTO</vt:lpstr>
      <vt:lpstr>ENCONTRO 3 – PAULO DE TARSO O APÓSTOLO DO CRISTO – 2ª. PARTE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VIRTUDES E OS VÍCIOS DOS PERSONAGENS DOS ROMANCES DE EMMANUEL</dc:title>
  <dc:creator>Alírio de Cerqueira</dc:creator>
  <cp:lastModifiedBy>Alirio Cerqueira Filho</cp:lastModifiedBy>
  <cp:revision>188</cp:revision>
  <dcterms:created xsi:type="dcterms:W3CDTF">2022-01-17T00:07:55Z</dcterms:created>
  <dcterms:modified xsi:type="dcterms:W3CDTF">2024-05-13T03:01:03Z</dcterms:modified>
</cp:coreProperties>
</file>