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1181" r:id="rId4"/>
    <p:sldId id="1839" r:id="rId5"/>
    <p:sldId id="2390" r:id="rId6"/>
    <p:sldId id="2391" r:id="rId7"/>
    <p:sldId id="2392" r:id="rId8"/>
    <p:sldId id="2393" r:id="rId9"/>
    <p:sldId id="2394" r:id="rId10"/>
    <p:sldId id="2395" r:id="rId11"/>
    <p:sldId id="2396" r:id="rId12"/>
    <p:sldId id="2397" r:id="rId13"/>
    <p:sldId id="2398" r:id="rId14"/>
    <p:sldId id="2399" r:id="rId15"/>
    <p:sldId id="2400" r:id="rId16"/>
    <p:sldId id="2402" r:id="rId17"/>
    <p:sldId id="2401" r:id="rId18"/>
    <p:sldId id="2403" r:id="rId19"/>
    <p:sldId id="2404" r:id="rId20"/>
    <p:sldId id="2405" r:id="rId21"/>
    <p:sldId id="2406" r:id="rId22"/>
    <p:sldId id="2407" r:id="rId23"/>
    <p:sldId id="2408" r:id="rId24"/>
    <p:sldId id="2409" r:id="rId25"/>
    <p:sldId id="2410" r:id="rId26"/>
    <p:sldId id="2411" r:id="rId27"/>
    <p:sldId id="2412" r:id="rId28"/>
    <p:sldId id="2413" r:id="rId29"/>
    <p:sldId id="2414" r:id="rId30"/>
    <p:sldId id="2415" r:id="rId31"/>
    <p:sldId id="2416" r:id="rId32"/>
    <p:sldId id="2417" r:id="rId33"/>
    <p:sldId id="2418" r:id="rId34"/>
    <p:sldId id="2419" r:id="rId35"/>
    <p:sldId id="2420" r:id="rId36"/>
    <p:sldId id="2421" r:id="rId37"/>
    <p:sldId id="2422" r:id="rId38"/>
    <p:sldId id="2423" r:id="rId39"/>
    <p:sldId id="2424" r:id="rId40"/>
    <p:sldId id="2425" r:id="rId41"/>
    <p:sldId id="2427" r:id="rId42"/>
    <p:sldId id="2426" r:id="rId43"/>
    <p:sldId id="2428" r:id="rId44"/>
    <p:sldId id="2429" r:id="rId45"/>
    <p:sldId id="2430" r:id="rId46"/>
    <p:sldId id="2431" r:id="rId47"/>
    <p:sldId id="2432" r:id="rId48"/>
    <p:sldId id="2433" r:id="rId49"/>
    <p:sldId id="2434" r:id="rId50"/>
    <p:sldId id="2435" r:id="rId51"/>
    <p:sldId id="2436" r:id="rId52"/>
    <p:sldId id="2437" r:id="rId53"/>
    <p:sldId id="2438" r:id="rId54"/>
    <p:sldId id="2439" r:id="rId55"/>
    <p:sldId id="2440" r:id="rId56"/>
    <p:sldId id="2441" r:id="rId57"/>
    <p:sldId id="2442" r:id="rId58"/>
    <p:sldId id="2443" r:id="rId59"/>
    <p:sldId id="2444" r:id="rId60"/>
    <p:sldId id="2445" r:id="rId61"/>
    <p:sldId id="2446" r:id="rId62"/>
    <p:sldId id="2447" r:id="rId63"/>
    <p:sldId id="2448" r:id="rId64"/>
    <p:sldId id="2449" r:id="rId65"/>
    <p:sldId id="2450" r:id="rId66"/>
    <p:sldId id="2451" r:id="rId67"/>
    <p:sldId id="2452" r:id="rId68"/>
    <p:sldId id="2453" r:id="rId69"/>
    <p:sldId id="2454" r:id="rId70"/>
    <p:sldId id="2455" r:id="rId71"/>
    <p:sldId id="2456" r:id="rId72"/>
    <p:sldId id="2457" r:id="rId73"/>
    <p:sldId id="2458" r:id="rId74"/>
    <p:sldId id="2459" r:id="rId75"/>
    <p:sldId id="2460" r:id="rId76"/>
    <p:sldId id="2461" r:id="rId77"/>
    <p:sldId id="2462" r:id="rId78"/>
    <p:sldId id="2463" r:id="rId79"/>
    <p:sldId id="2464" r:id="rId80"/>
    <p:sldId id="2465" r:id="rId81"/>
    <p:sldId id="2466" r:id="rId82"/>
    <p:sldId id="2467" r:id="rId83"/>
    <p:sldId id="2468" r:id="rId84"/>
    <p:sldId id="2469" r:id="rId85"/>
    <p:sldId id="2470" r:id="rId86"/>
    <p:sldId id="2471" r:id="rId87"/>
    <p:sldId id="2473" r:id="rId88"/>
    <p:sldId id="2472" r:id="rId89"/>
    <p:sldId id="2474" r:id="rId90"/>
    <p:sldId id="2475" r:id="rId91"/>
    <p:sldId id="2476" r:id="rId92"/>
    <p:sldId id="2477" r:id="rId93"/>
    <p:sldId id="2478" r:id="rId94"/>
    <p:sldId id="2479" r:id="rId95"/>
    <p:sldId id="2480" r:id="rId96"/>
    <p:sldId id="2481" r:id="rId97"/>
    <p:sldId id="2482" r:id="rId98"/>
    <p:sldId id="2483" r:id="rId99"/>
    <p:sldId id="2484" r:id="rId100"/>
    <p:sldId id="2485" r:id="rId101"/>
    <p:sldId id="2486" r:id="rId102"/>
    <p:sldId id="2487" r:id="rId103"/>
    <p:sldId id="2488" r:id="rId104"/>
    <p:sldId id="339" r:id="rId10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Contudo, não posso deixar de reprimir o orador, cujos lábios, a meu ver, destilam poderoso veneno no espírito volúvel das massas sem consciência perfeita dos princípios esposados. Aos primeiros importa esclarecer, mas o segundo precisa ser anulado, visto não se lhe conhecerem os fins, quiçá criminosos e revolucionários.</a:t>
            </a:r>
          </a:p>
        </p:txBody>
      </p:sp>
    </p:spTree>
    <p:extLst>
      <p:ext uri="{BB962C8B-B14F-4D97-AF65-F5344CB8AC3E}">
        <p14:creationId xmlns:p14="http://schemas.microsoft.com/office/powerpoint/2010/main" val="371050093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Saulo estava impressionado com aquela clareza de raciocínio. Mas a conversação exigira da enferma maior esforço e conseqüente fadiga. A respiração tornara-se difícil, e não tardou que o sangue lhe borbotasse do peito em prolongada hemoptise.</a:t>
            </a:r>
          </a:p>
        </p:txBody>
      </p:sp>
    </p:spTree>
    <p:extLst>
      <p:ext uri="{BB962C8B-B14F-4D97-AF65-F5344CB8AC3E}">
        <p14:creationId xmlns:p14="http://schemas.microsoft.com/office/powerpoint/2010/main" val="378989640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Aquele sofrimento, adornado de ternura e humildade, comovia e exasperava profundamente o noivo. Compreendeu que seria impiedoso atacar perante a noiva aquele Jesus que lhe cumpria perseguir até ao fim. Não queria crer que a sua Abigail estivesse nas vésperas da morte. Preferia encarar o futuro com otimismo.</a:t>
            </a:r>
          </a:p>
        </p:txBody>
      </p:sp>
    </p:spTree>
    <p:extLst>
      <p:ext uri="{BB962C8B-B14F-4D97-AF65-F5344CB8AC3E}">
        <p14:creationId xmlns:p14="http://schemas.microsoft.com/office/powerpoint/2010/main" val="4569256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Restabelecida, fá-la-ia voltar aos seus antigos pontos de vista. Não toleraria a intromissão do Cristo no santuário doméstico. No esforço introspectivo, entretanto, concluiu que precisava dar uma trégua aos seus pensamentos antagônicos, para cogitar dos problemas essenciais da sua própria tranquilidade.</a:t>
            </a:r>
          </a:p>
        </p:txBody>
      </p:sp>
    </p:spTree>
    <p:extLst>
      <p:ext uri="{BB962C8B-B14F-4D97-AF65-F5344CB8AC3E}">
        <p14:creationId xmlns:p14="http://schemas.microsoft.com/office/powerpoint/2010/main" val="17550346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 jovem enferma, após a crise que durara minutos longos e tristes, tinha os grandes olhos serenos e lúcidos. Contemplando-a naquela doce atitude de suprema resignação, Saulo de Tarso experimentou enternecedoras comoções íntimas. Seu temperamento arrebatado entregava-se facilmente às impressões extremadas.</a:t>
            </a:r>
          </a:p>
        </p:txBody>
      </p:sp>
    </p:spTree>
    <p:extLst>
      <p:ext uri="{BB962C8B-B14F-4D97-AF65-F5344CB8AC3E}">
        <p14:creationId xmlns:p14="http://schemas.microsoft.com/office/powerpoint/2010/main" val="12921899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Abigail, tudo está consumado e tudo terminou, também, entre nós.</a:t>
            </a:r>
          </a:p>
          <a:p>
            <a:pPr algn="l"/>
            <a:r>
              <a:rPr lang="pt-BR" sz="3600" b="1" dirty="0">
                <a:latin typeface="ArialMT-Identity-H"/>
              </a:rPr>
              <a:t>A pobre criatura voltou-se com assombro. Então não lhe bastavam os golpes recebidos? Seria possível que o noivo amado não tivesse uma palavra de conciliação generosa naquela hora difícil da sua vida?</a:t>
            </a:r>
          </a:p>
        </p:txBody>
      </p:sp>
    </p:spTree>
    <p:extLst>
      <p:ext uri="{BB962C8B-B14F-4D97-AF65-F5344CB8AC3E}">
        <p14:creationId xmlns:p14="http://schemas.microsoft.com/office/powerpoint/2010/main" val="3137885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Receberia a humilhação mais fria com a morte de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 e ainda por cima o abandono? Consternada por tudo que viera encontrar em Jerusalém, entendeu que precisava utilizar todas as energias, para não cair nas provas ríspidas que lhe haviam sido reservadas.</a:t>
            </a:r>
          </a:p>
        </p:txBody>
      </p:sp>
    </p:spTree>
    <p:extLst>
      <p:ext uri="{BB962C8B-B14F-4D97-AF65-F5344CB8AC3E}">
        <p14:creationId xmlns:p14="http://schemas.microsoft.com/office/powerpoint/2010/main" val="330592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 viu logo que, no orgulho de Saulo, não encontraria consolação. Num momento, chegou às mais latas conclusões, quanto ao papel que lhe competia em tão embaraçosas conjunturas. Sem recorrer à sensibilidade feminina, cobrou ânimo e falou com dignidade e nobreza:</a:t>
            </a:r>
          </a:p>
        </p:txBody>
      </p:sp>
    </p:spTree>
    <p:extLst>
      <p:ext uri="{BB962C8B-B14F-4D97-AF65-F5344CB8AC3E}">
        <p14:creationId xmlns:p14="http://schemas.microsoft.com/office/powerpoint/2010/main" val="83956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Tudo terminado entre nós, por quê? O sofrimento não deveria escorraçar o amor sincero.</a:t>
            </a:r>
          </a:p>
          <a:p>
            <a:pPr algn="l"/>
            <a:r>
              <a:rPr lang="pt-BR" sz="3600" b="1" dirty="0">
                <a:latin typeface="ArialMT-Identity-H"/>
              </a:rPr>
              <a:t>— Não me compreendes? — replicou o orgulhoso rapaz... — Nossa união tornou-se inexequível. Não poderei desposar a irmã de um inimigo de maldita memória, para mim.</a:t>
            </a:r>
          </a:p>
        </p:txBody>
      </p:sp>
    </p:spTree>
    <p:extLst>
      <p:ext uri="{BB962C8B-B14F-4D97-AF65-F5344CB8AC3E}">
        <p14:creationId xmlns:p14="http://schemas.microsoft.com/office/powerpoint/2010/main" val="404811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Fui infeliz escolhendo esta ocasião para tua visita a Jerusalém. Sinto-me envergonhado não só diante da mulher com quem nunca mais poderei unir-me pelo matrimônio, como perante os parentes e amigos, pela situação amarga que as circunstâncias interpuseram no meu caminho...</a:t>
            </a:r>
          </a:p>
        </p:txBody>
      </p:sp>
    </p:spTree>
    <p:extLst>
      <p:ext uri="{BB962C8B-B14F-4D97-AF65-F5344CB8AC3E}">
        <p14:creationId xmlns:p14="http://schemas.microsoft.com/office/powerpoint/2010/main" val="3146901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Abigail estava pálida e penosamente surpreendida.</a:t>
            </a:r>
          </a:p>
          <a:p>
            <a:pPr algn="l"/>
            <a:r>
              <a:rPr lang="pt-BR" sz="4000" b="1" dirty="0">
                <a:latin typeface="ArialMT-Identity-H"/>
              </a:rPr>
              <a:t>— Saulo... Saulo... não te envergonhes perante meu coração.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 morreu estimando-te.</a:t>
            </a:r>
          </a:p>
        </p:txBody>
      </p:sp>
    </p:spTree>
    <p:extLst>
      <p:ext uri="{BB962C8B-B14F-4D97-AF65-F5344CB8AC3E}">
        <p14:creationId xmlns:p14="http://schemas.microsoft.com/office/powerpoint/2010/main" val="2021904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Seu cadáver nos escuta — acentuava com doloroso acento. — Não posso obrigar-te a desposar-me, mas não transformes nossa afeição em ódio surdo... Sê meu amigo!... Ser-te-ei eternamente grata pelos meses de ventura que me deste. Voltarei amanhã para casa de Ruth...</a:t>
            </a:r>
          </a:p>
        </p:txBody>
      </p:sp>
    </p:spTree>
    <p:extLst>
      <p:ext uri="{BB962C8B-B14F-4D97-AF65-F5344CB8AC3E}">
        <p14:creationId xmlns:p14="http://schemas.microsoft.com/office/powerpoint/2010/main" val="1451106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Não te envergonharás de mim! A ninguém direi que </a:t>
            </a:r>
            <a:r>
              <a:rPr lang="pt-BR" sz="4400" b="1" dirty="0" err="1">
                <a:latin typeface="ArialMT-Identity-H"/>
              </a:rPr>
              <a:t>Jeziel</a:t>
            </a:r>
            <a:r>
              <a:rPr lang="pt-BR" sz="4400" b="1" dirty="0">
                <a:latin typeface="ArialMT-Identity-H"/>
              </a:rPr>
              <a:t> era meu irmão, nem mesmo a Zacarias! Não quero que algum amigo nosso te considere um carrasco.</a:t>
            </a:r>
          </a:p>
        </p:txBody>
      </p:sp>
    </p:spTree>
    <p:extLst>
      <p:ext uri="{BB962C8B-B14F-4D97-AF65-F5344CB8AC3E}">
        <p14:creationId xmlns:p14="http://schemas.microsoft.com/office/powerpoint/2010/main" val="651609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Observando-a naquela generosidade humilde, o moço de Tarso teve ímpetos de estreitá-la ao coração, como se o fizera a uma criança. Quis avançar, apertá-la contra o peito, cobrir-lhe de beijos a fronte bondosa e inocente.</a:t>
            </a:r>
          </a:p>
        </p:txBody>
      </p:sp>
    </p:spTree>
    <p:extLst>
      <p:ext uri="{BB962C8B-B14F-4D97-AF65-F5344CB8AC3E}">
        <p14:creationId xmlns:p14="http://schemas.microsoft.com/office/powerpoint/2010/main" val="329755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Súbito, porém, vieram-lhe à mente os seus títulos e atribuições; via Jerusalém revoltada, </a:t>
            </a:r>
            <a:r>
              <a:rPr lang="pt-BR" sz="3600" b="1" dirty="0" err="1">
                <a:latin typeface="ArialMT-Identity-H"/>
              </a:rPr>
              <a:t>tisnando-lhe</a:t>
            </a:r>
            <a:r>
              <a:rPr lang="pt-BR" sz="3600" b="1" dirty="0">
                <a:latin typeface="ArialMT-Identity-H"/>
              </a:rPr>
              <a:t> a reputação de amargas ironias. O futuro rabino não poderia ser vencido; o doutor da Lei rígida, e implacável, devia sufocar o homem para sempre.</a:t>
            </a:r>
          </a:p>
        </p:txBody>
      </p:sp>
    </p:spTree>
    <p:extLst>
      <p:ext uri="{BB962C8B-B14F-4D97-AF65-F5344CB8AC3E}">
        <p14:creationId xmlns:p14="http://schemas.microsoft.com/office/powerpoint/2010/main" val="476472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Mostrando-se impassível, replicou em tom áspero:</a:t>
            </a:r>
          </a:p>
          <a:p>
            <a:pPr algn="l"/>
            <a:r>
              <a:rPr lang="pt-BR" sz="3200" b="1" dirty="0">
                <a:latin typeface="ArialMT-Identity-H"/>
              </a:rPr>
              <a:t>— Aceito o teu silêncio em torno das lamentáveis ocorrências deste dia; voltarás amanhã para casa de Ruth, mas não deves esperar a continuação das minhas visitas, nem mesmo por cortesia injustificável, porque, na sinceridade dos de nossa raça, os que não são amigos são inimigos.</a:t>
            </a:r>
          </a:p>
        </p:txBody>
      </p:sp>
    </p:spTree>
    <p:extLst>
      <p:ext uri="{BB962C8B-B14F-4D97-AF65-F5344CB8AC3E}">
        <p14:creationId xmlns:p14="http://schemas.microsoft.com/office/powerpoint/2010/main" val="53649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 irmã de </a:t>
            </a:r>
            <a:r>
              <a:rPr lang="pt-BR" sz="3600" b="1" dirty="0" err="1">
                <a:latin typeface="ArialMT-Identity-H"/>
              </a:rPr>
              <a:t>Jeziel</a:t>
            </a:r>
            <a:r>
              <a:rPr lang="pt-BR" sz="3600" b="1" dirty="0">
                <a:latin typeface="ArialMT-Identity-H"/>
              </a:rPr>
              <a:t> recebia aquelas explicações com espanto profundo.</a:t>
            </a:r>
          </a:p>
          <a:p>
            <a:pPr algn="l"/>
            <a:r>
              <a:rPr lang="pt-BR" sz="3600" b="1" dirty="0">
                <a:latin typeface="ArialMT-Identity-H"/>
              </a:rPr>
              <a:t>— Então, abandonas-me inteiramente, assim? —perguntou entre lágrimas.</a:t>
            </a:r>
          </a:p>
          <a:p>
            <a:pPr algn="l"/>
            <a:r>
              <a:rPr lang="pt-BR" sz="3600" b="1" dirty="0">
                <a:latin typeface="ArialMT-Identity-H"/>
              </a:rPr>
              <a:t>— Não estás desamparada — murmurou inflexivelmente —, tens os teus amigos da estrada de </a:t>
            </a:r>
            <a:r>
              <a:rPr lang="pt-BR" sz="3600" b="1" dirty="0" err="1">
                <a:latin typeface="ArialMT-Identity-H"/>
              </a:rPr>
              <a:t>Jope</a:t>
            </a:r>
            <a:r>
              <a:rPr lang="pt-BR" sz="3600" b="1" dirty="0">
                <a:latin typeface="ArialMT-Identity-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18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Mas, afinal, por que odiaste tanto a meu irmão? Ele foi sempre bondoso.. Em Corinto nunca ofendeu a ninguém.</a:t>
            </a:r>
          </a:p>
          <a:p>
            <a:pPr algn="l"/>
            <a:r>
              <a:rPr lang="pt-BR" sz="3600" b="1" dirty="0">
                <a:latin typeface="ArialMT-Identity-H"/>
              </a:rPr>
              <a:t>Era pregador do malfadado carpinteiro de Nazaré — esclareceu, contrafeito e ríspido —; além disso, humilhou-me diante da cidade inteira.</a:t>
            </a:r>
          </a:p>
        </p:txBody>
      </p:sp>
    </p:spTree>
    <p:extLst>
      <p:ext uri="{BB962C8B-B14F-4D97-AF65-F5344CB8AC3E}">
        <p14:creationId xmlns:p14="http://schemas.microsoft.com/office/powerpoint/2010/main" val="3322745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Abigail, compelida pela severidade das respostas, calou-se inteiramente.</a:t>
            </a:r>
          </a:p>
          <a:p>
            <a:pPr algn="l"/>
            <a:r>
              <a:rPr lang="pt-BR" sz="3600" b="1" dirty="0">
                <a:latin typeface="ArialMT-Identity-H"/>
              </a:rPr>
              <a:t>Que poder teria o Nazareno para atrair tantas dedicações e provocar tantos ódios? Até ali, não se interessara pela figura do famoso carpinteiro, que morrera na cruz, como malfeitor; mas o irmão lhe dissera ter encontrado nele o Messias.</a:t>
            </a:r>
          </a:p>
        </p:txBody>
      </p:sp>
    </p:spTree>
    <p:extLst>
      <p:ext uri="{BB962C8B-B14F-4D97-AF65-F5344CB8AC3E}">
        <p14:creationId xmlns:p14="http://schemas.microsoft.com/office/powerpoint/2010/main" val="2820425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Para seduzir um caráter cristalino, como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, o Cristo não poderia ser um homem vulgar. Lembrava o passado do irmão para considerar que, no caso da rebeldia paterna, conseguira manter-se acima dos próprios laços do sangue para admoestar o genitor, amorosamente.</a:t>
            </a:r>
          </a:p>
        </p:txBody>
      </p:sp>
    </p:spTree>
    <p:extLst>
      <p:ext uri="{BB962C8B-B14F-4D97-AF65-F5344CB8AC3E}">
        <p14:creationId xmlns:p14="http://schemas.microsoft.com/office/powerpoint/2010/main" val="507122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Se tivera forças para analisar os atos paternos com o preciso discernimento, era preciso que aquele Jesus fosse muito grande, para que a ele se consagrasse, oferecendo-lhe a própria vida ao recobrar a liberdade.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, a seu ver, não se enganaria.</a:t>
            </a:r>
          </a:p>
        </p:txBody>
      </p:sp>
    </p:spTree>
    <p:extLst>
      <p:ext uri="{BB962C8B-B14F-4D97-AF65-F5344CB8AC3E}">
        <p14:creationId xmlns:p14="http://schemas.microsoft.com/office/powerpoint/2010/main" val="69231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Conhecendo-lhe a índole, do berço, não era possível que se deixasse iludir em suas convicções religiosas. Sentia-se, agora, atraída para aquele Jesus desconhecido e odiado injustamente. </a:t>
            </a:r>
          </a:p>
        </p:txBody>
      </p:sp>
    </p:spTree>
    <p:extLst>
      <p:ext uri="{BB962C8B-B14F-4D97-AF65-F5344CB8AC3E}">
        <p14:creationId xmlns:p14="http://schemas.microsoft.com/office/powerpoint/2010/main" val="340583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Ele ensinara o irmão a bem-querer os próprios verdugos. Que lhe não reservaria, pois, ao seu coração sedento de carinho e de paz? As últimas palavras de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 exerciam sobre ela uma influência profunda.</a:t>
            </a:r>
          </a:p>
        </p:txBody>
      </p:sp>
    </p:spTree>
    <p:extLst>
      <p:ext uri="{BB962C8B-B14F-4D97-AF65-F5344CB8AC3E}">
        <p14:creationId xmlns:p14="http://schemas.microsoft.com/office/powerpoint/2010/main" val="1249582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Abismada em profundas cogitações, notou que Saulo abrira a porta, chamando alguns auxiliares, que se precipitaram por cumprir-lhe as ordens. Em poucos minutos os despojos de Estevão eram removidos, enquanto amigos numerosos cercavam o jovem par, expansivamente loquazes e satisfeitos.</a:t>
            </a:r>
          </a:p>
        </p:txBody>
      </p:sp>
    </p:spTree>
    <p:extLst>
      <p:ext uri="{BB962C8B-B14F-4D97-AF65-F5344CB8AC3E}">
        <p14:creationId xmlns:p14="http://schemas.microsoft.com/office/powerpoint/2010/main" val="264519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30349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MÓDULO 6 – AS VIRTUDES DE ABIGAIL EM PAULO E ESTÊVÃO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39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Que é isto — perguntou um deles a Abigail —, ao </a:t>
            </a:r>
            <a:r>
              <a:rPr lang="pt-BR" sz="4000" b="1" dirty="0" err="1">
                <a:latin typeface="ArialMT-Identity-H"/>
              </a:rPr>
              <a:t>notar-lhe</a:t>
            </a:r>
            <a:r>
              <a:rPr lang="pt-BR" sz="4000" b="1" dirty="0">
                <a:latin typeface="ArialMT-Identity-H"/>
              </a:rPr>
              <a:t> a túnica manchada de sangue.</a:t>
            </a:r>
          </a:p>
          <a:p>
            <a:pPr algn="l"/>
            <a:r>
              <a:rPr lang="pt-BR" sz="4000" b="1" dirty="0">
                <a:latin typeface="ArialMT-Identity-H"/>
              </a:rPr>
              <a:t>— O sentenciado era israelita — atalhou o moço </a:t>
            </a:r>
            <a:r>
              <a:rPr lang="pt-BR" sz="4000" b="1" dirty="0" err="1">
                <a:latin typeface="ArialMT-Identity-H"/>
              </a:rPr>
              <a:t>tarsense</a:t>
            </a:r>
            <a:r>
              <a:rPr lang="pt-BR" sz="4000" b="1" dirty="0">
                <a:latin typeface="ArialMT-Identity-H"/>
              </a:rPr>
              <a:t>, desejoso de antecipar explicações — e, como tal, amparamo-lo na hora extrema.</a:t>
            </a:r>
          </a:p>
        </p:txBody>
      </p:sp>
    </p:spTree>
    <p:extLst>
      <p:ext uri="{BB962C8B-B14F-4D97-AF65-F5344CB8AC3E}">
        <p14:creationId xmlns:p14="http://schemas.microsoft.com/office/powerpoint/2010/main" val="433373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Um olhar mais severo deu a entender à jovem quanto devia conter as emoções próprias, longe e acima das ocorrências verídicas. </a:t>
            </a:r>
          </a:p>
        </p:txBody>
      </p:sp>
    </p:spTree>
    <p:extLst>
      <p:ext uri="{BB962C8B-B14F-4D97-AF65-F5344CB8AC3E}">
        <p14:creationId xmlns:p14="http://schemas.microsoft.com/office/powerpoint/2010/main" val="3612917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Alegando necessidade de trocar as vestes ensanguentadas, Abigail retirara-se logo após a entrevista de </a:t>
            </a:r>
            <a:r>
              <a:rPr lang="pt-BR" sz="4000" b="1" dirty="0" err="1">
                <a:latin typeface="ArialMT-Identity-H"/>
              </a:rPr>
              <a:t>Gamaliel</a:t>
            </a:r>
            <a:r>
              <a:rPr lang="pt-BR" sz="4000" b="1" dirty="0">
                <a:latin typeface="ArialMT-Identity-H"/>
              </a:rPr>
              <a:t>.</a:t>
            </a:r>
          </a:p>
          <a:p>
            <a:pPr algn="l"/>
            <a:r>
              <a:rPr lang="pt-BR" sz="4000" b="1" dirty="0">
                <a:latin typeface="ArialMT-Identity-H"/>
              </a:rPr>
              <a:t>Na casa de Dalila, entretanto, a pobrezinha foi acometida de febre alta, penalizando e alarmando a todos os que lá se encontravam.</a:t>
            </a:r>
          </a:p>
        </p:txBody>
      </p:sp>
    </p:spTree>
    <p:extLst>
      <p:ext uri="{BB962C8B-B14F-4D97-AF65-F5344CB8AC3E}">
        <p14:creationId xmlns:p14="http://schemas.microsoft.com/office/powerpoint/2010/main" val="2215307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Ao cair da noite, Saulo regressava ao lar da irmã, onde lhe comunicaram o estado da enferma.</a:t>
            </a:r>
          </a:p>
          <a:p>
            <a:pPr algn="l"/>
            <a:r>
              <a:rPr lang="pt-BR" sz="4000" b="1" dirty="0">
                <a:latin typeface="ArialMT-Identity-H"/>
              </a:rPr>
              <a:t>Resolvido a imprimir novos rumos à sua vida, procurou sufocar a própria emoção para encarar os fatos com a naturalidade possível.</a:t>
            </a:r>
          </a:p>
        </p:txBody>
      </p:sp>
    </p:spTree>
    <p:extLst>
      <p:ext uri="{BB962C8B-B14F-4D97-AF65-F5344CB8AC3E}">
        <p14:creationId xmlns:p14="http://schemas.microsoft.com/office/powerpoint/2010/main" val="1009177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Em lágrimas, a jovem de Corinto pediu que a reconduzissem à casa de Zacarias, receando a marcha da enfermidade. Em vão, Dalila e os parentes procuraram intervir com recursos afetuosos. </a:t>
            </a:r>
          </a:p>
        </p:txBody>
      </p:sp>
    </p:spTree>
    <p:extLst>
      <p:ext uri="{BB962C8B-B14F-4D97-AF65-F5344CB8AC3E}">
        <p14:creationId xmlns:p14="http://schemas.microsoft.com/office/powerpoint/2010/main" val="2378252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súplica de Abigail ao espírito enérgico de Saulo foi exposta comovedoramente e, dentro da severidade que lhe caracterizava as atitudes, o </a:t>
            </a:r>
            <a:r>
              <a:rPr lang="pt-BR" sz="4000" b="1" dirty="0" err="1">
                <a:latin typeface="ArialMT-Identity-H"/>
              </a:rPr>
              <a:t>ex-discípulo</a:t>
            </a:r>
            <a:r>
              <a:rPr lang="pt-BR" sz="4000" b="1" dirty="0">
                <a:latin typeface="ArialMT-Identity-H"/>
              </a:rPr>
              <a:t> de </a:t>
            </a:r>
            <a:r>
              <a:rPr lang="pt-BR" sz="4000" b="1" dirty="0" err="1">
                <a:latin typeface="ArialMT-Identity-H"/>
              </a:rPr>
              <a:t>Gamaliel</a:t>
            </a:r>
            <a:r>
              <a:rPr lang="pt-BR" sz="4000" b="1" dirty="0">
                <a:latin typeface="ArialMT-Identity-H"/>
              </a:rPr>
              <a:t> tomou todas as providências para satisfazê-la.</a:t>
            </a:r>
          </a:p>
        </p:txBody>
      </p:sp>
    </p:spTree>
    <p:extLst>
      <p:ext uri="{BB962C8B-B14F-4D97-AF65-F5344CB8AC3E}">
        <p14:creationId xmlns:p14="http://schemas.microsoft.com/office/powerpoint/2010/main" val="4256712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E à noitinha, com muito cuidado, modesta carreta saía de Jerusalém pela estrada de </a:t>
            </a:r>
            <a:r>
              <a:rPr lang="pt-BR" sz="3200" b="1" dirty="0" err="1">
                <a:latin typeface="ArialMT-Identity-H"/>
              </a:rPr>
              <a:t>Jope</a:t>
            </a:r>
            <a:r>
              <a:rPr lang="pt-BR" sz="3200" b="1" dirty="0">
                <a:latin typeface="ArialMT-Identity-H"/>
              </a:rPr>
              <a:t>.</a:t>
            </a:r>
          </a:p>
          <a:p>
            <a:pPr algn="l"/>
            <a:r>
              <a:rPr lang="pt-BR" sz="3200" b="1" dirty="0">
                <a:latin typeface="ArialMT-Identity-H"/>
              </a:rPr>
              <a:t>Ruth recebeu a jovem nos braços, emocionada e aflita. Ela e o marido recordaram, então, que, somente com a morte do pai, Abigail tivera febre tão alta, acompanhada de abatimento tão profundo. De cenho carregado, Saulo os ouvia, esforçando-se por dissimular a emoção.</a:t>
            </a:r>
          </a:p>
        </p:txBody>
      </p:sp>
    </p:spTree>
    <p:extLst>
      <p:ext uri="{BB962C8B-B14F-4D97-AF65-F5344CB8AC3E}">
        <p14:creationId xmlns:p14="http://schemas.microsoft.com/office/powerpoint/2010/main" val="295245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 enquanto os amigos da jovem procuravam assisti-la carinhosamente, o futuro rabino, sucumbido num bulcão de ideias antagônicas, dirigia-se para Jerusalém, com intenção de não mais voltar a </a:t>
            </a:r>
            <a:r>
              <a:rPr lang="pt-BR" sz="4000" b="1" dirty="0" err="1">
                <a:latin typeface="ArialMT-Identity-H"/>
              </a:rPr>
              <a:t>Jope</a:t>
            </a:r>
            <a:r>
              <a:rPr lang="pt-BR" sz="4000" b="1" dirty="0">
                <a:latin typeface="ArialMT-Identity-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571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[...]Oito meses de lutas incessantes passaram sobre a morte de Estevão, quando o moço </a:t>
            </a:r>
            <a:r>
              <a:rPr lang="pt-BR" sz="3600" b="1" dirty="0" err="1">
                <a:latin typeface="ArialMT-Identity-H"/>
              </a:rPr>
              <a:t>tarsense</a:t>
            </a:r>
            <a:r>
              <a:rPr lang="pt-BR" sz="3600" b="1" dirty="0">
                <a:latin typeface="ArialMT-Identity-H"/>
              </a:rPr>
              <a:t>, capitulando ante a saudade e o amor que lhe dominavam a alma, resolveu rever a paisagem florida da estrada de </a:t>
            </a:r>
            <a:r>
              <a:rPr lang="pt-BR" sz="3600" b="1" dirty="0" err="1">
                <a:latin typeface="ArialMT-Identity-H"/>
              </a:rPr>
              <a:t>Jope</a:t>
            </a:r>
            <a:r>
              <a:rPr lang="pt-BR" sz="3600" b="1" dirty="0">
                <a:latin typeface="ArialMT-Identity-H"/>
              </a:rPr>
              <a:t>, onde por certo reconquistaria o afeto de Abigail, de maneira a reorganizarem todos os projetos de um futuro ditoso.</a:t>
            </a:r>
          </a:p>
        </p:txBody>
      </p:sp>
    </p:spTree>
    <p:extLst>
      <p:ext uri="{BB962C8B-B14F-4D97-AF65-F5344CB8AC3E}">
        <p14:creationId xmlns:p14="http://schemas.microsoft.com/office/powerpoint/2010/main" val="6018970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Tomou o carro minúsculo com o coração opresso. Quantas hesitações não vencera para retornar à antiga situação, humilhando a vaidade de homem convencionalista e inflexível! A luz crepuscular enchia a Natureza de reflexos de ouro fulgurante. Aquele céu muito azul, a verdura agreste, as brisas caridosas da tarde, eram os mesmos. Sentia-se reviver.</a:t>
            </a:r>
          </a:p>
        </p:txBody>
      </p:sp>
    </p:spTree>
    <p:extLst>
      <p:ext uri="{BB962C8B-B14F-4D97-AF65-F5344CB8AC3E}">
        <p14:creationId xmlns:p14="http://schemas.microsoft.com/office/powerpoint/2010/main" val="166296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ENCONTRO 2 – AS VIRTUDES DE ABIGAIL – 2ª. parte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35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Sonhos e esperanças continuavam, também, intangíveis. E refletia na melhor maneira de reaver a dedicação da mulher escolhida, sem humilhação para sua vaidade. Contar-lhe-ia sua desesperação, diria das suas insônias, da continuidade do imenso amor que nenhuma circunstância conseguira destruir.</a:t>
            </a:r>
          </a:p>
        </p:txBody>
      </p:sp>
    </p:spTree>
    <p:extLst>
      <p:ext uri="{BB962C8B-B14F-4D97-AF65-F5344CB8AC3E}">
        <p14:creationId xmlns:p14="http://schemas.microsoft.com/office/powerpoint/2010/main" val="32288146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Embora mantivesse firme o propósito de omitir toda e qualquer alusão ao carpinteiro de Nazaré, falaria a Abigail do remorso por não lhe haver estendido mãos amigas no instante em que todas as esperanças de sua alma feminina se haviam abalado, ante o imprevisto da morte dolorosa do irmão, em circunstâncias tão amargas. </a:t>
            </a:r>
          </a:p>
        </p:txBody>
      </p:sp>
    </p:spTree>
    <p:extLst>
      <p:ext uri="{BB962C8B-B14F-4D97-AF65-F5344CB8AC3E}">
        <p14:creationId xmlns:p14="http://schemas.microsoft.com/office/powerpoint/2010/main" val="27762262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Esclareceria os detalhes de seus sentimentos. Havia de referir-se à recordação indelével da sua prece angustiosa e ardente, quando Estevão penetrava os umbrais da morte.</a:t>
            </a:r>
          </a:p>
        </p:txBody>
      </p:sp>
    </p:spTree>
    <p:extLst>
      <p:ext uri="{BB962C8B-B14F-4D97-AF65-F5344CB8AC3E}">
        <p14:creationId xmlns:p14="http://schemas.microsoft.com/office/powerpoint/2010/main" val="30588511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 err="1">
                <a:latin typeface="ArialMT-Identity-H"/>
              </a:rPr>
              <a:t>Atraí-la-ia</a:t>
            </a:r>
            <a:r>
              <a:rPr lang="pt-BR" sz="4000" b="1" dirty="0">
                <a:latin typeface="ArialMT-Identity-H"/>
              </a:rPr>
              <a:t> ao coração que jamais a esquecera, beijar-lhe-ia os cabelos, formularia novos projetos de amor e felicidade. Mergulhado em tais pensamentos, atingiu a porta de entrada, identificando as roseiras em flor.</a:t>
            </a:r>
          </a:p>
        </p:txBody>
      </p:sp>
    </p:spTree>
    <p:extLst>
      <p:ext uri="{BB962C8B-B14F-4D97-AF65-F5344CB8AC3E}">
        <p14:creationId xmlns:p14="http://schemas.microsoft.com/office/powerpoint/2010/main" val="28619683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coração batia-lhe descompassado, quando Zacarias surgiu com grande surpresa. Um abraço demorado assinalou o reencontro. Abigail foi objeto de sua primeira interrogação. Com estranheza notou que Zacarias entristeceu.</a:t>
            </a:r>
          </a:p>
        </p:txBody>
      </p:sp>
    </p:spTree>
    <p:extLst>
      <p:ext uri="{BB962C8B-B14F-4D97-AF65-F5344CB8AC3E}">
        <p14:creationId xmlns:p14="http://schemas.microsoft.com/office/powerpoint/2010/main" val="707618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Pensei que algum de teus amigos já te houvesse levado a desagradável notícia - começou dizendo, enquanto o jovem buscava ouvi-lo ansioso. — Abigail, há mais de quatro meses, adoeceu dos pulmões e, para falar com franqueza, não temos qualquer esperança.</a:t>
            </a:r>
          </a:p>
        </p:txBody>
      </p:sp>
    </p:spTree>
    <p:extLst>
      <p:ext uri="{BB962C8B-B14F-4D97-AF65-F5344CB8AC3E}">
        <p14:creationId xmlns:p14="http://schemas.microsoft.com/office/powerpoint/2010/main" val="12461226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Saulo fizera-se lívido.</a:t>
            </a:r>
          </a:p>
          <a:p>
            <a:pPr algn="l"/>
            <a:r>
              <a:rPr lang="pt-BR" sz="3600" b="1" dirty="0">
                <a:latin typeface="ArialMT-Identity-H"/>
              </a:rPr>
              <a:t>— Logo depois que voltou precipitadamente de Jerusalém, esteve mais de um mês entre a vida e a morte. Em vão nos esforçamos, eu e Ruth, para restituir-lhe o viço e as cores da juventude. A pobrezinha entrou a definhar e, em pouco tempo, acamou-se abatida.</a:t>
            </a:r>
          </a:p>
        </p:txBody>
      </p:sp>
    </p:spTree>
    <p:extLst>
      <p:ext uri="{BB962C8B-B14F-4D97-AF65-F5344CB8AC3E}">
        <p14:creationId xmlns:p14="http://schemas.microsoft.com/office/powerpoint/2010/main" val="2401069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Solicitei tua presença, com ansiedade, a fim de resolvermos o possível em seu benefício, mas não apareceste. Parecia-me que um ambiente novo lhe proporcionaria o restabelecimento da saúde, mas, faltaram-me os recursos para uma iniciativa mais ampla, tal como se impunha.</a:t>
            </a:r>
          </a:p>
        </p:txBody>
      </p:sp>
    </p:spTree>
    <p:extLst>
      <p:ext uri="{BB962C8B-B14F-4D97-AF65-F5344CB8AC3E}">
        <p14:creationId xmlns:p14="http://schemas.microsoft.com/office/powerpoint/2010/main" val="35570117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— Mas, Abigail fez alguma queixa a meu respeito? — perguntou Saulo, aflito.</a:t>
            </a:r>
          </a:p>
          <a:p>
            <a:pPr algn="l"/>
            <a:r>
              <a:rPr lang="pt-BR" sz="3200" b="1" dirty="0">
                <a:latin typeface="ArialMT-Identity-H"/>
              </a:rPr>
              <a:t>— De modo algum. Aliás, o regresso inesperado de Jerusalém, a enfermidade súbita e teu injustificável afastamento desta casa eram de molde a causar-nos dúvidas e receios; mas logo se verificaram melhoras positivas, após o período mais agudo da febre, e ela nos tranquilizou a respeito.</a:t>
            </a:r>
          </a:p>
        </p:txBody>
      </p:sp>
    </p:spTree>
    <p:extLst>
      <p:ext uri="{BB962C8B-B14F-4D97-AF65-F5344CB8AC3E}">
        <p14:creationId xmlns:p14="http://schemas.microsoft.com/office/powerpoint/2010/main" val="23850636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Explicou a necessidade da tua ausência, disse estar ciente dos teus muitos afazeres e encargos políticos; referiu-se com gratidão ao acolhimento que lhe dispensaram teus parentes e, quando Ruth, para confortá-la, qualifica de ingrato o teu procedimento, Abigail é sempre a primeira a defender-te.</a:t>
            </a:r>
          </a:p>
        </p:txBody>
      </p:sp>
    </p:spTree>
    <p:extLst>
      <p:ext uri="{BB962C8B-B14F-4D97-AF65-F5344CB8AC3E}">
        <p14:creationId xmlns:p14="http://schemas.microsoft.com/office/powerpoint/2010/main" val="420525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[...] — Acompanho-te na defesa das nossas crenças — advertiu a moça satisfeita —, não devemos abandonar nossa fé ao trato e ao sabor das interpretações individuais e incompetentes.</a:t>
            </a:r>
          </a:p>
        </p:txBody>
      </p:sp>
    </p:spTree>
    <p:extLst>
      <p:ext uri="{BB962C8B-B14F-4D97-AF65-F5344CB8AC3E}">
        <p14:creationId xmlns:p14="http://schemas.microsoft.com/office/powerpoint/2010/main" val="25481527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Saulo quis dizer alguma coisa, enquanto Zacarias fazia uma pausa, mas nada lhe ocorreu à mente. A emoção que lhe causava a nobreza espiritual da noiva amada, </a:t>
            </a:r>
            <a:r>
              <a:rPr lang="pt-BR" sz="4000" b="1" dirty="0" err="1">
                <a:latin typeface="ArialMT-Identity-H"/>
              </a:rPr>
              <a:t>paralisava-lhe</a:t>
            </a:r>
            <a:r>
              <a:rPr lang="pt-BR" sz="4000" b="1" dirty="0">
                <a:latin typeface="ArialMT-Identity-H"/>
              </a:rPr>
              <a:t> as ideias.</a:t>
            </a:r>
          </a:p>
        </p:txBody>
      </p:sp>
    </p:spTree>
    <p:extLst>
      <p:ext uri="{BB962C8B-B14F-4D97-AF65-F5344CB8AC3E}">
        <p14:creationId xmlns:p14="http://schemas.microsoft.com/office/powerpoint/2010/main" val="1819930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Apesar do seu esforço para tranquilizar-nos — continuava o marido de Ruth —, temos a impressão de que nossa filha adotiva se encontra dominada por desgostos profundos, que procura ocultar. Enquanto podia andar, visitava os pessegueiros, à mesma hora em que costumava fazê-lo contigo.</a:t>
            </a:r>
          </a:p>
        </p:txBody>
      </p:sp>
    </p:spTree>
    <p:extLst>
      <p:ext uri="{BB962C8B-B14F-4D97-AF65-F5344CB8AC3E}">
        <p14:creationId xmlns:p14="http://schemas.microsoft.com/office/powerpoint/2010/main" val="19805236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 princípio, minha mulher surpreendeu-a chorando, nas sombras da noite; mas, em vão procuramos sondar a causa de seus íntimos padecimentos. O único motivo que alegava era justamente o da enfermidade, que começava a </a:t>
            </a:r>
            <a:r>
              <a:rPr lang="pt-BR" sz="3600" b="1" dirty="0" err="1">
                <a:latin typeface="ArialMT-Identity-H"/>
              </a:rPr>
              <a:t>minar-lhe</a:t>
            </a:r>
            <a:r>
              <a:rPr lang="pt-BR" sz="3600" b="1" dirty="0">
                <a:latin typeface="ArialMT-Identity-H"/>
              </a:rPr>
              <a:t> o organismo. Mais tarde estagiou uma semana, por aqui, um pobre velho chamado Ananias.</a:t>
            </a:r>
          </a:p>
        </p:txBody>
      </p:sp>
    </p:spTree>
    <p:extLst>
      <p:ext uri="{BB962C8B-B14F-4D97-AF65-F5344CB8AC3E}">
        <p14:creationId xmlns:p14="http://schemas.microsoft.com/office/powerpoint/2010/main" val="22784373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Deu-se então um fato estranho: Abigail encontrou-o em casa dos nossos rendeiros e, todas as tardes, detinha-se a ouvi-lo horas a fio, manifestando daí para cá muita fortaleza espiritual. Ao despedir-se, o pobre mendigo deu-lhe como lembrança alguns pergaminhos com os ensinamentos do famoso carpinteiro de Nazaré...</a:t>
            </a:r>
          </a:p>
        </p:txBody>
      </p:sp>
    </p:spTree>
    <p:extLst>
      <p:ext uri="{BB962C8B-B14F-4D97-AF65-F5344CB8AC3E}">
        <p14:creationId xmlns:p14="http://schemas.microsoft.com/office/powerpoint/2010/main" val="14627764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— Do carpinteiro? — atalhou Saulo evidentemente contrariado. — E depois?</a:t>
            </a:r>
          </a:p>
          <a:p>
            <a:pPr algn="l"/>
            <a:r>
              <a:rPr lang="pt-BR" sz="3200" b="1" dirty="0">
                <a:latin typeface="ArialMT-Identity-H"/>
              </a:rPr>
              <a:t>— Tornou-se dedicada leitora do chamado Evangelho dos galileus. Consideramos a conveniência de afastá-la de semelhante novidade espiritual, mas Ruth ponderou ser essa, agora, a sua única distração. Com efeito, desde que começou a falar no discutido Jesus Nazareno, observamos que Abigail se enchera de profundas consolações.</a:t>
            </a:r>
          </a:p>
        </p:txBody>
      </p:sp>
    </p:spTree>
    <p:extLst>
      <p:ext uri="{BB962C8B-B14F-4D97-AF65-F5344CB8AC3E}">
        <p14:creationId xmlns:p14="http://schemas.microsoft.com/office/powerpoint/2010/main" val="2575526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r>
              <a:rPr lang="pt-BR" sz="3600" b="1" dirty="0">
                <a:latin typeface="ArialMT-Identity-H"/>
              </a:rPr>
              <a:t>E o fato é que não mais a vimos chorar, embora se lhe não apagasse do semblante abatido a dolorosa expressão de amargura e melancolia. Sua conversação, daí por diante, parece haver adquirido inspirações diferentes. A dor </a:t>
            </a:r>
            <a:r>
              <a:rPr lang="pt-BR" sz="3600" b="1" dirty="0" err="1">
                <a:latin typeface="ArialMT-Identity-H"/>
              </a:rPr>
              <a:t>transformou-se-lhe</a:t>
            </a:r>
            <a:r>
              <a:rPr lang="pt-BR" sz="3600" b="1" dirty="0">
                <a:latin typeface="ArialMT-Identity-H"/>
              </a:rPr>
              <a:t> em confortadora expressão de alegria íntima.</a:t>
            </a:r>
          </a:p>
        </p:txBody>
      </p:sp>
    </p:spTree>
    <p:extLst>
      <p:ext uri="{BB962C8B-B14F-4D97-AF65-F5344CB8AC3E}">
        <p14:creationId xmlns:p14="http://schemas.microsoft.com/office/powerpoint/2010/main" val="14303739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E fala a teu respeito com um amor cada vez mais puro. Dá impressão de haver descoberto nos misteriosos escaninhos da alma, a energia de uma vida nova.</a:t>
            </a:r>
          </a:p>
          <a:p>
            <a:pPr algn="l"/>
            <a:r>
              <a:rPr lang="pt-BR" sz="3200" b="1" dirty="0">
                <a:latin typeface="ArialMT-Identity-H"/>
              </a:rPr>
              <a:t>Depois de um suspiro, Zacarias terminava:</a:t>
            </a:r>
          </a:p>
          <a:p>
            <a:pPr algn="l"/>
            <a:r>
              <a:rPr lang="pt-BR" sz="3200" b="1" dirty="0">
                <a:latin typeface="ArialMT-Identity-H"/>
              </a:rPr>
              <a:t>— E, contudo, a mudança não alterou a marcha da enfermidade que a devora devagarinho. Dia a dia, vemo-la inclinar-se para o túmulo, como flor que tomba do </a:t>
            </a:r>
            <a:r>
              <a:rPr lang="pt-BR" sz="3200" b="1" dirty="0" err="1">
                <a:latin typeface="ArialMT-Identity-H"/>
              </a:rPr>
              <a:t>hastil</a:t>
            </a:r>
            <a:r>
              <a:rPr lang="pt-BR" sz="3200" b="1" dirty="0">
                <a:latin typeface="ArialMT-Identity-H"/>
              </a:rPr>
              <a:t> ao sopro do vento forte.</a:t>
            </a:r>
          </a:p>
        </p:txBody>
      </p:sp>
    </p:spTree>
    <p:extLst>
      <p:ext uri="{BB962C8B-B14F-4D97-AF65-F5344CB8AC3E}">
        <p14:creationId xmlns:p14="http://schemas.microsoft.com/office/powerpoint/2010/main" val="11943729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Saulo experimentava indisfarçável angústia. Penosa emoção </a:t>
            </a:r>
            <a:r>
              <a:rPr lang="pt-BR" sz="4000" b="1" dirty="0" err="1">
                <a:latin typeface="ArialMT-Identity-H"/>
              </a:rPr>
              <a:t>revolvia-lhe</a:t>
            </a:r>
            <a:r>
              <a:rPr lang="pt-BR" sz="4000" b="1" dirty="0">
                <a:latin typeface="ArialMT-Identity-H"/>
              </a:rPr>
              <a:t> a alma generosa e sensível. Como definir-se? </a:t>
            </a:r>
            <a:r>
              <a:rPr lang="pt-BR" sz="4000" b="1" dirty="0" err="1">
                <a:latin typeface="ArialMT-Identity-H"/>
              </a:rPr>
              <a:t>Esmagavam-lhe</a:t>
            </a:r>
            <a:r>
              <a:rPr lang="pt-BR" sz="4000" b="1" dirty="0">
                <a:latin typeface="ArialMT-Identity-H"/>
              </a:rPr>
              <a:t> o espírito </a:t>
            </a:r>
            <a:r>
              <a:rPr lang="pt-BR" sz="4000" b="1" dirty="0" err="1">
                <a:latin typeface="ArialMT-Identity-H"/>
              </a:rPr>
              <a:t>amargurosas</a:t>
            </a:r>
            <a:r>
              <a:rPr lang="pt-BR" sz="4000" b="1" dirty="0">
                <a:latin typeface="ArialMT-Identity-H"/>
              </a:rPr>
              <a:t> interrogações.</a:t>
            </a:r>
          </a:p>
          <a:p>
            <a:pPr algn="l"/>
            <a:r>
              <a:rPr lang="pt-BR" sz="4000" b="1" dirty="0">
                <a:latin typeface="ArialMT-Identity-H"/>
              </a:rPr>
              <a:t>Quem era, afinal, aquele Jesus que o topava em toda parte? </a:t>
            </a:r>
          </a:p>
        </p:txBody>
      </p:sp>
    </p:spTree>
    <p:extLst>
      <p:ext uri="{BB962C8B-B14F-4D97-AF65-F5344CB8AC3E}">
        <p14:creationId xmlns:p14="http://schemas.microsoft.com/office/powerpoint/2010/main" val="38257123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interesse de Abigail pelo Evangelho perseguido revelava a vitória do carpinteiro nazareno a contrastar os próprios sonhos da sua mocidade.</a:t>
            </a:r>
          </a:p>
        </p:txBody>
      </p:sp>
    </p:spTree>
    <p:extLst>
      <p:ext uri="{BB962C8B-B14F-4D97-AF65-F5344CB8AC3E}">
        <p14:creationId xmlns:p14="http://schemas.microsoft.com/office/powerpoint/2010/main" val="24635590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Mas, Zacarias — perguntou irritadiço o doutor de Tarso —, por que não impediste semelhante contacto? Esses velhos feiticeiros percorrem as estradas disseminando a confusão. Surpreende-me essa condescendência, porquanto nossa fidelidade à Lei não admite, ou, pelo menos, nunca deverá admitir transigências.</a:t>
            </a:r>
          </a:p>
        </p:txBody>
      </p:sp>
    </p:spTree>
    <p:extLst>
      <p:ext uri="{BB962C8B-B14F-4D97-AF65-F5344CB8AC3E}">
        <p14:creationId xmlns:p14="http://schemas.microsoft.com/office/powerpoint/2010/main" val="102808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Depois de uma pausa:</a:t>
            </a:r>
          </a:p>
          <a:p>
            <a:pPr algn="l"/>
            <a:r>
              <a:rPr lang="pt-BR" sz="4000" b="1" dirty="0">
                <a:latin typeface="ArialMT-Identity-H"/>
              </a:rPr>
              <a:t>— Ah! se </a:t>
            </a:r>
            <a:r>
              <a:rPr lang="pt-BR" sz="4000" b="1" dirty="0" err="1">
                <a:latin typeface="ArialMT-Identity-H"/>
              </a:rPr>
              <a:t>Jeziel</a:t>
            </a:r>
            <a:r>
              <a:rPr lang="pt-BR" sz="4000" b="1" dirty="0">
                <a:latin typeface="ArialMT-Identity-H"/>
              </a:rPr>
              <a:t> estivesse conosco, seria teu braço forte na exposição dos conhecimentos sagrados. Certamente, ele teria prazer em defender o Testamento contra qualquer expressão menos razoável e fidedigna.</a:t>
            </a:r>
          </a:p>
        </p:txBody>
      </p:sp>
    </p:spTree>
    <p:extLst>
      <p:ext uri="{BB962C8B-B14F-4D97-AF65-F5344CB8AC3E}">
        <p14:creationId xmlns:p14="http://schemas.microsoft.com/office/powerpoint/2010/main" val="24640499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interpelado recebeu a recriminação com serenidade e acentuou:</a:t>
            </a:r>
          </a:p>
          <a:p>
            <a:pPr algn="l"/>
            <a:r>
              <a:rPr lang="pt-BR" sz="4000" b="1" dirty="0">
                <a:latin typeface="ArialMT-Identity-H"/>
              </a:rPr>
              <a:t>— Antes de tudo, importa considerar que pedi em vão o socorro da tua presença, para orientar-me. E, além do mais, quem teria coragem de sonegar o remédio ao doente amado?</a:t>
            </a:r>
          </a:p>
        </p:txBody>
      </p:sp>
    </p:spTree>
    <p:extLst>
      <p:ext uri="{BB962C8B-B14F-4D97-AF65-F5344CB8AC3E}">
        <p14:creationId xmlns:p14="http://schemas.microsoft.com/office/powerpoint/2010/main" val="33381982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Desde que lhe vi a resignação santificada, fiz o propósito de não me referir aos seus novos pontos de vista em matéria de crença religiosa. E como Saulo estivesse engolfado em profundas cismas, sem saber o que responder, o bom homem rematou:</a:t>
            </a:r>
          </a:p>
          <a:p>
            <a:pPr algn="l"/>
            <a:r>
              <a:rPr lang="pt-BR" sz="3600" b="1" dirty="0">
                <a:latin typeface="ArialMT-Identity-H"/>
              </a:rPr>
              <a:t>— Vem comigo, verás com os próprios olhos!...</a:t>
            </a:r>
          </a:p>
        </p:txBody>
      </p:sp>
    </p:spTree>
    <p:extLst>
      <p:ext uri="{BB962C8B-B14F-4D97-AF65-F5344CB8AC3E}">
        <p14:creationId xmlns:p14="http://schemas.microsoft.com/office/powerpoint/2010/main" val="2879867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rapaz </a:t>
            </a:r>
            <a:r>
              <a:rPr lang="pt-BR" sz="4000" b="1" dirty="0" err="1">
                <a:latin typeface="ArialMT-Identity-H"/>
              </a:rPr>
              <a:t>seguiu-lhe</a:t>
            </a:r>
            <a:r>
              <a:rPr lang="pt-BR" sz="4000" b="1" dirty="0">
                <a:latin typeface="ArialMT-Identity-H"/>
              </a:rPr>
              <a:t> os passos, cambaleando. As ideias </a:t>
            </a:r>
            <a:r>
              <a:rPr lang="pt-BR" sz="4000" b="1" dirty="0" err="1">
                <a:latin typeface="ArialMT-Identity-H"/>
              </a:rPr>
              <a:t>baralhavam-se-lhe</a:t>
            </a:r>
            <a:r>
              <a:rPr lang="pt-BR" sz="4000" b="1" dirty="0">
                <a:latin typeface="ArialMT-Identity-H"/>
              </a:rPr>
              <a:t> no cérebro dolorido. Aquelas notícias inesperadas </a:t>
            </a:r>
            <a:r>
              <a:rPr lang="pt-BR" sz="4000" b="1" dirty="0" err="1">
                <a:latin typeface="ArialMT-Identity-H"/>
              </a:rPr>
              <a:t>envenenavam-lhe</a:t>
            </a:r>
            <a:r>
              <a:rPr lang="pt-BR" sz="4000" b="1" dirty="0">
                <a:latin typeface="ArialMT-Identity-H"/>
              </a:rPr>
              <a:t> o coração.</a:t>
            </a:r>
          </a:p>
        </p:txBody>
      </p:sp>
    </p:spTree>
    <p:extLst>
      <p:ext uri="{BB962C8B-B14F-4D97-AF65-F5344CB8AC3E}">
        <p14:creationId xmlns:p14="http://schemas.microsoft.com/office/powerpoint/2010/main" val="2124546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Reclinada no leito, assistida pela afeição maternal de Ruth, a moça de Corinto estampava no rosto um profundo abatimento. Muito magra, a epiderme adquirira a cor do marfim, mas o olhar lúcido denotava absoluta calma espiritual.</a:t>
            </a:r>
          </a:p>
        </p:txBody>
      </p:sp>
    </p:spTree>
    <p:extLst>
      <p:ext uri="{BB962C8B-B14F-4D97-AF65-F5344CB8AC3E}">
        <p14:creationId xmlns:p14="http://schemas.microsoft.com/office/powerpoint/2010/main" val="38934953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Carinhosa serenidade </a:t>
            </a:r>
            <a:r>
              <a:rPr lang="pt-BR" sz="3600" b="1" dirty="0" err="1">
                <a:latin typeface="ArialMT-Identity-H"/>
              </a:rPr>
              <a:t>estampava-se-lhe</a:t>
            </a:r>
            <a:r>
              <a:rPr lang="pt-BR" sz="3600" b="1" dirty="0">
                <a:latin typeface="ArialMT-Identity-H"/>
              </a:rPr>
              <a:t> na fisionomia entristecida. De vez em quando, renovava-se a dispnéia com prolongada aflição, voltando-se então para a janela aberta, como se dali esperasse remédio ao seu cansaço, através das brisas frescas que chegavam do seio generoso da Natureza.</a:t>
            </a:r>
          </a:p>
        </p:txBody>
      </p:sp>
    </p:spTree>
    <p:extLst>
      <p:ext uri="{BB962C8B-B14F-4D97-AF65-F5344CB8AC3E}">
        <p14:creationId xmlns:p14="http://schemas.microsoft.com/office/powerpoint/2010/main" val="32049274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Ao vê-la, Saulo não dissimulou o seu espanto. A jovem, por sua vez, recebendo a jubilosa surpresa, tomou-se de sincera e transbordante alegria.</a:t>
            </a:r>
          </a:p>
        </p:txBody>
      </p:sp>
    </p:spTree>
    <p:extLst>
      <p:ext uri="{BB962C8B-B14F-4D97-AF65-F5344CB8AC3E}">
        <p14:creationId xmlns:p14="http://schemas.microsoft.com/office/powerpoint/2010/main" val="34253351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Saudações afetuosas se trocaram entre ambos, enquanto os olhos traduziam a saudade angustiosa com que haviam esperado aquele momento. O futuro rabino </a:t>
            </a:r>
            <a:r>
              <a:rPr lang="pt-BR" sz="4000" b="1" dirty="0" err="1">
                <a:latin typeface="ArialMT-Identity-H"/>
              </a:rPr>
              <a:t>acariciou-lhe</a:t>
            </a:r>
            <a:r>
              <a:rPr lang="pt-BR" sz="4000" b="1" dirty="0">
                <a:latin typeface="ArialMT-Identity-H"/>
              </a:rPr>
              <a:t> as mãos mimosas, que pareciam agora modeladas em cera translúcida. </a:t>
            </a:r>
          </a:p>
        </p:txBody>
      </p:sp>
    </p:spTree>
    <p:extLst>
      <p:ext uri="{BB962C8B-B14F-4D97-AF65-F5344CB8AC3E}">
        <p14:creationId xmlns:p14="http://schemas.microsoft.com/office/powerpoint/2010/main" val="5560825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Falaram da esperança que os alentara, constante, antes do reencontro. Notando que eles desejavam ficar sós, para confidenciar mais à vontade, Zacarias e Ruth retiraram-se discretamente.</a:t>
            </a:r>
          </a:p>
        </p:txBody>
      </p:sp>
    </p:spTree>
    <p:extLst>
      <p:ext uri="{BB962C8B-B14F-4D97-AF65-F5344CB8AC3E}">
        <p14:creationId xmlns:p14="http://schemas.microsoft.com/office/powerpoint/2010/main" val="8015802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Abigail! — exclamou Saulo comovidíssimo, logo que se viram a sós — abdiquei o meu orgulho e a minha vaidade de homem público para vir até aqui, perguntar se me perdoaste, se me não esqueceste!</a:t>
            </a:r>
          </a:p>
        </p:txBody>
      </p:sp>
    </p:spTree>
    <p:extLst>
      <p:ext uri="{BB962C8B-B14F-4D97-AF65-F5344CB8AC3E}">
        <p14:creationId xmlns:p14="http://schemas.microsoft.com/office/powerpoint/2010/main" val="9022334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Esquecer-te? — respondeu ela de olhos úmidos. Por mais rude e longa que seja a estação de sol ardente, a folha do deserto não poderá esquecer a chuva benéfica que lhe deu vida. Não me fales, igualmente, em perdão, pois acaso poderá alguém perdoar-se a si mesmo?</a:t>
            </a:r>
          </a:p>
        </p:txBody>
      </p:sp>
    </p:spTree>
    <p:extLst>
      <p:ext uri="{BB962C8B-B14F-4D97-AF65-F5344CB8AC3E}">
        <p14:creationId xmlns:p14="http://schemas.microsoft.com/office/powerpoint/2010/main" val="32637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— Combateremos o inimigo que ameaça a genuinidade da revelação divina exclamou Saulo e não cederei terreno aos inovadores incultos e cavilosos.</a:t>
            </a:r>
          </a:p>
        </p:txBody>
      </p:sp>
    </p:spTree>
    <p:extLst>
      <p:ext uri="{BB962C8B-B14F-4D97-AF65-F5344CB8AC3E}">
        <p14:creationId xmlns:p14="http://schemas.microsoft.com/office/powerpoint/2010/main" val="7797040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E nós, Saulo, pertencemo-nos um ao outro para a eternidade. Não me disseste, muitas vezes, que eu era o coração do teu cérebro?</a:t>
            </a:r>
          </a:p>
        </p:txBody>
      </p:sp>
    </p:spTree>
    <p:extLst>
      <p:ext uri="{BB962C8B-B14F-4D97-AF65-F5344CB8AC3E}">
        <p14:creationId xmlns:p14="http://schemas.microsoft.com/office/powerpoint/2010/main" val="8235637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Ouvindo o timbre caricioso daquela voz amada, o jovem de Tarso comovia-se nas entranhas do próprio ser arrebatado e ardente. Aquela humildade e aquele tom de ternura penetravam-lhe o coração, </a:t>
            </a:r>
            <a:r>
              <a:rPr lang="pt-BR" sz="3600" b="1" dirty="0" err="1">
                <a:latin typeface="ArialMT-Identity-H"/>
              </a:rPr>
              <a:t>reconquistando-lhe</a:t>
            </a:r>
            <a:r>
              <a:rPr lang="pt-BR" sz="3600" b="1" dirty="0">
                <a:latin typeface="ArialMT-Identity-H"/>
              </a:rPr>
              <a:t> o discernimento para o caminho reto.</a:t>
            </a:r>
          </a:p>
        </p:txBody>
      </p:sp>
    </p:spTree>
    <p:extLst>
      <p:ext uri="{BB962C8B-B14F-4D97-AF65-F5344CB8AC3E}">
        <p14:creationId xmlns:p14="http://schemas.microsoft.com/office/powerpoint/2010/main" val="2725912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Guardando, entre as suas, as mãos pálidas da noiva, exclamou com um lampejo de alegria nos olhos:</a:t>
            </a:r>
          </a:p>
          <a:p>
            <a:pPr algn="l"/>
            <a:r>
              <a:rPr lang="pt-BR" sz="3600" b="1" dirty="0">
                <a:latin typeface="ArialMT-Identity-H"/>
              </a:rPr>
              <a:t>— Por que dizes que “eras o coração”, se ainda és e sê-lo-ás para sempre?</a:t>
            </a:r>
          </a:p>
          <a:p>
            <a:pPr algn="l"/>
            <a:r>
              <a:rPr lang="pt-BR" sz="3600" b="1" dirty="0">
                <a:latin typeface="ArialMT-Identity-H"/>
              </a:rPr>
              <a:t>Deus abençoará nossas esperanças. Realizaremos nosso ideal. Voltei para levar-te comigo.</a:t>
            </a:r>
          </a:p>
        </p:txBody>
      </p:sp>
    </p:spTree>
    <p:extLst>
      <p:ext uri="{BB962C8B-B14F-4D97-AF65-F5344CB8AC3E}">
        <p14:creationId xmlns:p14="http://schemas.microsoft.com/office/powerpoint/2010/main" val="4836990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Teremos um lar, serás nele a rainha!...</a:t>
            </a:r>
          </a:p>
          <a:p>
            <a:pPr algn="l"/>
            <a:r>
              <a:rPr lang="pt-BR" sz="3200" b="1" dirty="0">
                <a:latin typeface="ArialMT-Identity-H"/>
              </a:rPr>
              <a:t>Dominada por indefinível alegria, a noiva, que o contemplava com lágrimas, murmurou:</a:t>
            </a:r>
          </a:p>
          <a:p>
            <a:pPr algn="l"/>
            <a:r>
              <a:rPr lang="pt-BR" sz="3200" b="1" dirty="0">
                <a:latin typeface="ArialMT-Identity-H"/>
              </a:rPr>
              <a:t>— Desconfio, Saulo, que os lares da Terra não foram feitos para nós!... Deus sabe quanto desejei, ardentemente, ser a mãe carinhosa de teus filhos; como conservei o ideal acima de todas as circunstâncias, para aformosear tua existência com o meu carinho!</a:t>
            </a:r>
          </a:p>
        </p:txBody>
      </p:sp>
    </p:spTree>
    <p:extLst>
      <p:ext uri="{BB962C8B-B14F-4D97-AF65-F5344CB8AC3E}">
        <p14:creationId xmlns:p14="http://schemas.microsoft.com/office/powerpoint/2010/main" val="7313378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Desde menina, em Corinto, vi mulheres que desbaratavam os tesouros do Céu, simbolizados no amor do esposo e dos filhinhos; e pensei que o Senhor me concederia o mesmo patrimônio de esperanças divinas, pois aguardava as bênçãos do santuário doméstico para glorificá-lo de todo o coração.</a:t>
            </a:r>
          </a:p>
        </p:txBody>
      </p:sp>
    </p:spTree>
    <p:extLst>
      <p:ext uri="{BB962C8B-B14F-4D97-AF65-F5344CB8AC3E}">
        <p14:creationId xmlns:p14="http://schemas.microsoft.com/office/powerpoint/2010/main" val="30505323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Para exaltá-lo, idealizei a vida do homem amado, que me auxiliaria a erguer o altar da prole; e, assim que me chegaste, organizei vastos planos de uma vida santa e venturosa, na qual pudéssemos honrar a Deus.</a:t>
            </a:r>
          </a:p>
        </p:txBody>
      </p:sp>
    </p:spTree>
    <p:extLst>
      <p:ext uri="{BB962C8B-B14F-4D97-AF65-F5344CB8AC3E}">
        <p14:creationId xmlns:p14="http://schemas.microsoft.com/office/powerpoint/2010/main" val="33996447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Saulo escutava comovido. Nunca lhe observara tamanha largueza de raciocínio e lucidez, naquele tom de ternura tranquila.</a:t>
            </a:r>
          </a:p>
        </p:txBody>
      </p:sp>
    </p:spTree>
    <p:extLst>
      <p:ext uri="{BB962C8B-B14F-4D97-AF65-F5344CB8AC3E}">
        <p14:creationId xmlns:p14="http://schemas.microsoft.com/office/powerpoint/2010/main" val="40074308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Mas o Céu — prosseguiu resignada — retirou-me as possibilidades de semelhante ventura na Terra. Nos meus primeiros dias de solidão, visitava os lugares ermos, como a procurar-te, requisitando o socorro do teu afeto. </a:t>
            </a:r>
          </a:p>
        </p:txBody>
      </p:sp>
    </p:spTree>
    <p:extLst>
      <p:ext uri="{BB962C8B-B14F-4D97-AF65-F5344CB8AC3E}">
        <p14:creationId xmlns:p14="http://schemas.microsoft.com/office/powerpoint/2010/main" val="30560956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Os pessegueiros de nossa predileção pareciam dizer que nunca mais voltarias; a noite amiga aconselhava-me a esquecer; o luar, que me ensinaste a bem-querer, agravava as minhas recordações e amortecia as minhas esperanças.</a:t>
            </a:r>
          </a:p>
        </p:txBody>
      </p:sp>
    </p:spTree>
    <p:extLst>
      <p:ext uri="{BB962C8B-B14F-4D97-AF65-F5344CB8AC3E}">
        <p14:creationId xmlns:p14="http://schemas.microsoft.com/office/powerpoint/2010/main" val="38798865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Da peregrinação de cada noite, voltava com lágrimas nos olhos, filhas do desespero do coração. Embalde procurava tua palavra confortadora. Sentia-me profundamente só. Para lembrar e seguir tuas advertências, recordava que me chamaste a atenção, à última vez que nos encontramos, para a amizade de Zacarias e de Ruth.</a:t>
            </a:r>
          </a:p>
        </p:txBody>
      </p:sp>
    </p:spTree>
    <p:extLst>
      <p:ext uri="{BB962C8B-B14F-4D97-AF65-F5344CB8AC3E}">
        <p14:creationId xmlns:p14="http://schemas.microsoft.com/office/powerpoint/2010/main" val="163525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Em qualquer hipótese — advertiu a jovem depois de refletir um momento — convém proceder com serenidade e prudência, para evitar os abusos de autoridade. Quem sabe são criaturas mais necessitadas de educação que de castigo?</a:t>
            </a:r>
          </a:p>
        </p:txBody>
      </p:sp>
    </p:spTree>
    <p:extLst>
      <p:ext uri="{BB962C8B-B14F-4D97-AF65-F5344CB8AC3E}">
        <p14:creationId xmlns:p14="http://schemas.microsoft.com/office/powerpoint/2010/main" val="28765631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É verdade que não tenho outros amigos mais fiéis e generosos que eles; entretanto, não lhes poderia ser mais pesada na vida, além do que sou. Evitei, então, confiar-lhes minhas angústias. Nos primeiros meses da tua ausência, amarguei sem consolo a minha grande desdita.</a:t>
            </a:r>
          </a:p>
        </p:txBody>
      </p:sp>
    </p:spTree>
    <p:extLst>
      <p:ext uri="{BB962C8B-B14F-4D97-AF65-F5344CB8AC3E}">
        <p14:creationId xmlns:p14="http://schemas.microsoft.com/office/powerpoint/2010/main" val="30152031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Foi quando surgiu aqui um velhinho respeitável, chamado Ananias, que me deu a conhecer as luzes sagradas da nova revelação. Conheci a história do Cristo, o Filho de Deus Vivo; devorei o seu Evangelho de redenção, edifiquei-me nos seus exemplos. Desde essa hora, compreendi-te melhor, conhecendo a minha própria situação.</a:t>
            </a:r>
          </a:p>
        </p:txBody>
      </p:sp>
    </p:spTree>
    <p:extLst>
      <p:ext uri="{BB962C8B-B14F-4D97-AF65-F5344CB8AC3E}">
        <p14:creationId xmlns:p14="http://schemas.microsoft.com/office/powerpoint/2010/main" val="2068006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Súbito acesso de tosse </a:t>
            </a:r>
            <a:r>
              <a:rPr lang="pt-BR" sz="3600" b="1" dirty="0" err="1">
                <a:latin typeface="ArialMT-Identity-H"/>
              </a:rPr>
              <a:t>cortou-lhe</a:t>
            </a:r>
            <a:r>
              <a:rPr lang="pt-BR" sz="3600" b="1" dirty="0">
                <a:latin typeface="ArialMT-Identity-H"/>
              </a:rPr>
              <a:t> a narrativa. As palavras da noiva caíam-lhe no coração como gotas de fel. Nunca experimentara dor moral tão aguda. Verificando a sinceridade natural, o carinho doce daquelas confissões, sentia-se pungido de acerbos remorsos. Como pudera abandonar, assim, a escolhida de sua alma, </a:t>
            </a:r>
            <a:r>
              <a:rPr lang="pt-BR" sz="3600" b="1" dirty="0" err="1">
                <a:latin typeface="ArialMT-Identity-H"/>
              </a:rPr>
              <a:t>olvidando-lhe</a:t>
            </a:r>
            <a:r>
              <a:rPr lang="pt-BR" sz="3600" b="1" dirty="0">
                <a:latin typeface="ArialMT-Identity-H"/>
              </a:rPr>
              <a:t> a fidelidade e o amor?</a:t>
            </a:r>
          </a:p>
        </p:txBody>
      </p:sp>
    </p:spTree>
    <p:extLst>
      <p:ext uri="{BB962C8B-B14F-4D97-AF65-F5344CB8AC3E}">
        <p14:creationId xmlns:p14="http://schemas.microsoft.com/office/powerpoint/2010/main" val="5844923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Onde encontrara tamanha dureza de espírito para esquecer deveres tão sagrados? Agora, vinha encontrá-la </a:t>
            </a:r>
            <a:r>
              <a:rPr lang="pt-BR" sz="3600" b="1" dirty="0" err="1">
                <a:latin typeface="ArialMT-Identity-H"/>
              </a:rPr>
              <a:t>exânine</a:t>
            </a:r>
            <a:r>
              <a:rPr lang="pt-BR" sz="3600" b="1" dirty="0">
                <a:latin typeface="ArialMT-Identity-H"/>
              </a:rPr>
              <a:t>, desiludida de realizar na Terra os sonhos da juventude. Além de tudo, o carpinteiro odiado parecia tomar-lhe o lugar no coração da noiva adorada.</a:t>
            </a:r>
          </a:p>
        </p:txBody>
      </p:sp>
    </p:spTree>
    <p:extLst>
      <p:ext uri="{BB962C8B-B14F-4D97-AF65-F5344CB8AC3E}">
        <p14:creationId xmlns:p14="http://schemas.microsoft.com/office/powerpoint/2010/main" val="165039281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Naquele momento, não experimentava apenas o desejo de lhe arrasar a doutrina e os adeptos, mas sentia ciúmes dele na alma caprichosa. De que poderes podia dispor o nazareno obscuro e martirizado na cruz, para conquistar os sentimentos mais puros da noiva carinhosa?</a:t>
            </a:r>
          </a:p>
        </p:txBody>
      </p:sp>
    </p:spTree>
    <p:extLst>
      <p:ext uri="{BB962C8B-B14F-4D97-AF65-F5344CB8AC3E}">
        <p14:creationId xmlns:p14="http://schemas.microsoft.com/office/powerpoint/2010/main" val="35277372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Abigail — disse comovido —, abandona as idéias tristes que poderiam envenenar os sonhos de nossa mocidade. Não te entregues a ilusões. Renovemos nossas esperanças. Breve estarás restabelecida. Sei que me perdoaste a morte de teu irmão, e minha família te receberá em Tarso com júbilos sinceros! Seremos felizes, muito felizes!...</a:t>
            </a:r>
          </a:p>
        </p:txBody>
      </p:sp>
    </p:spTree>
    <p:extLst>
      <p:ext uri="{BB962C8B-B14F-4D97-AF65-F5344CB8AC3E}">
        <p14:creationId xmlns:p14="http://schemas.microsoft.com/office/powerpoint/2010/main" val="6953445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Seus olhos pareciam pairar numa região de sonhos deliciosos, procurando reavivar no coração amado os seus projetos de felicidade terrena.</a:t>
            </a:r>
          </a:p>
        </p:txBody>
      </p:sp>
    </p:spTree>
    <p:extLst>
      <p:ext uri="{BB962C8B-B14F-4D97-AF65-F5344CB8AC3E}">
        <p14:creationId xmlns:p14="http://schemas.microsoft.com/office/powerpoint/2010/main" val="12354807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Ela, porém, misturando sorrisos e lágrimas, acrescentava:</a:t>
            </a:r>
          </a:p>
          <a:p>
            <a:pPr algn="l"/>
            <a:r>
              <a:rPr lang="pt-BR" sz="3600" b="1" dirty="0">
                <a:latin typeface="ArialMT-Identity-H"/>
              </a:rPr>
              <a:t>— Francamente, querido, eu também desejaria reviver!... Ser tua, entretecer teus sonhos de juventude, inventar estrelas para o céu da tua existência; tudo isso constitui meu ideal de mulher!... </a:t>
            </a:r>
          </a:p>
        </p:txBody>
      </p:sp>
    </p:spTree>
    <p:extLst>
      <p:ext uri="{BB962C8B-B14F-4D97-AF65-F5344CB8AC3E}">
        <p14:creationId xmlns:p14="http://schemas.microsoft.com/office/powerpoint/2010/main" val="10723433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Ah! se pudesse, buscaria os teus parentes com amor, haveria de conquistá-los para o meu coração, ao preço de um grande afeto; mas, pressinto que os planos de Deus são diferentes, no que concerne aos nossos destinos. Jesus chamou-me para a sua família espiritual...</a:t>
            </a:r>
          </a:p>
        </p:txBody>
      </p:sp>
    </p:spTree>
    <p:extLst>
      <p:ext uri="{BB962C8B-B14F-4D97-AF65-F5344CB8AC3E}">
        <p14:creationId xmlns:p14="http://schemas.microsoft.com/office/powerpoint/2010/main" val="21041226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Ai de mim! — exclamou Saulo </a:t>
            </a:r>
            <a:r>
              <a:rPr lang="pt-BR" sz="3600" b="1" dirty="0" err="1">
                <a:latin typeface="ArialMT-Identity-H"/>
              </a:rPr>
              <a:t>cortando-lhe</a:t>
            </a:r>
            <a:r>
              <a:rPr lang="pt-BR" sz="3600" b="1" dirty="0">
                <a:latin typeface="ArialMT-Identity-H"/>
              </a:rPr>
              <a:t> a palavra — em toda parte, topo expressões do carpinteiro de Nazaré! Que flagelo! Não repitas semelhante coisa. Deus não seria justo se te sequestrasse ao meu afeto. -Quem poderia, então, como esse Cristo, interpor-se aos nossos votos?</a:t>
            </a:r>
          </a:p>
        </p:txBody>
      </p:sp>
    </p:spTree>
    <p:extLst>
      <p:ext uri="{BB962C8B-B14F-4D97-AF65-F5344CB8AC3E}">
        <p14:creationId xmlns:p14="http://schemas.microsoft.com/office/powerpoint/2010/main" val="50835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—</a:t>
            </a:r>
            <a:r>
              <a:rPr lang="pt-BR" sz="4000" b="1" dirty="0">
                <a:latin typeface="ArialMT-Identity-H"/>
              </a:rPr>
              <a:t>Sim, já pensei em tudo isso. Aliás, não pretendo incomodar os galileus simplórios e despretensiosos que se cercam, em Jerusalém, de inválidos e doentes, dando-nos a impressão de loucos pacíficos. </a:t>
            </a:r>
          </a:p>
        </p:txBody>
      </p:sp>
    </p:spTree>
    <p:extLst>
      <p:ext uri="{BB962C8B-B14F-4D97-AF65-F5344CB8AC3E}">
        <p14:creationId xmlns:p14="http://schemas.microsoft.com/office/powerpoint/2010/main" val="7392263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Mas Abigail fixou-o com um gesto súplice e falou:</a:t>
            </a:r>
          </a:p>
          <a:p>
            <a:pPr algn="l"/>
            <a:r>
              <a:rPr lang="pt-BR" sz="3600" b="1" dirty="0">
                <a:latin typeface="ArialMT-Identity-H"/>
              </a:rPr>
              <a:t>— Saulo, de que nos valeria a desesperação? Não será melhor inclinarmo-nos com paciência aos sagrados desígnios? Não alimentemos dúvidas prejudiciais. </a:t>
            </a:r>
          </a:p>
        </p:txBody>
      </p:sp>
    </p:spTree>
    <p:extLst>
      <p:ext uri="{BB962C8B-B14F-4D97-AF65-F5344CB8AC3E}">
        <p14:creationId xmlns:p14="http://schemas.microsoft.com/office/powerpoint/2010/main" val="8237901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Este leito é de meditação e de morte, O sangue, várias vezes, já me golfou prenunciando o fim. Mas nós cremos em Deus e sabemos que esse fim é apenas corporal. Nossa alma não morrerá, amar-nos-emos eternamente...</a:t>
            </a:r>
          </a:p>
        </p:txBody>
      </p:sp>
    </p:spTree>
    <p:extLst>
      <p:ext uri="{BB962C8B-B14F-4D97-AF65-F5344CB8AC3E}">
        <p14:creationId xmlns:p14="http://schemas.microsoft.com/office/powerpoint/2010/main" val="34488196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— Não concordo — respondia ele extremamente aflito —, essas presunções são fruto de ensinamentos absurdos, quais os desse fanático nazareno que morreu na cruz, entre a humilhação e a covardia. </a:t>
            </a:r>
          </a:p>
        </p:txBody>
      </p:sp>
    </p:spTree>
    <p:extLst>
      <p:ext uri="{BB962C8B-B14F-4D97-AF65-F5344CB8AC3E}">
        <p14:creationId xmlns:p14="http://schemas.microsoft.com/office/powerpoint/2010/main" val="25262898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Nunca assim foste, melancólica e desalentada; somente os sortilégios galileus podiam convencer-te de tais absurdos funestos. Mas, procura raciocinar por ti mesma! Que te deu o crucificado senão tristeza e desolação?</a:t>
            </a:r>
          </a:p>
        </p:txBody>
      </p:sp>
    </p:spTree>
    <p:extLst>
      <p:ext uri="{BB962C8B-B14F-4D97-AF65-F5344CB8AC3E}">
        <p14:creationId xmlns:p14="http://schemas.microsoft.com/office/powerpoint/2010/main" val="30927390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— Enganas-te, Saulo! Não me sinto desanimada, embora convicta da impossibilidade de minha ventura terrena. Jesus não foi um mestre vulgar de sortilégios, foi o Messias dispensador de consolação e vida. Sua influência renovou-me as forças, saturou-me de bom ânimo e verdadeira compreensão dos desígnios supremos. Seu Evangelho de perdão e amor é o tesouro divino dos sofredores e deserdados do mundo.</a:t>
            </a:r>
          </a:p>
        </p:txBody>
      </p:sp>
    </p:spTree>
    <p:extLst>
      <p:ext uri="{BB962C8B-B14F-4D97-AF65-F5344CB8AC3E}">
        <p14:creationId xmlns:p14="http://schemas.microsoft.com/office/powerpoint/2010/main" val="106093043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O jovem não conseguia dissimular a irritação que lhe vagava na alma. </a:t>
            </a:r>
          </a:p>
          <a:p>
            <a:pPr algn="l"/>
            <a:r>
              <a:rPr lang="pt-BR" sz="3200" b="1" dirty="0">
                <a:latin typeface="ArialMT-Identity-H"/>
              </a:rPr>
              <a:t>— Sempre o mesmo refrão — disse confuso — invariavelmente, a afirmativa de ter vindo para os infelizes, para os doentes e infortunados. Mas, as tribos de Israel não se compõem apenas de criaturas dessa espécie. E os homens valorosos do povo escolhido? E as famílias de tradições respeitáveis? Estariam fora da influência do Salvador?</a:t>
            </a:r>
          </a:p>
        </p:txBody>
      </p:sp>
    </p:spTree>
    <p:extLst>
      <p:ext uri="{BB962C8B-B14F-4D97-AF65-F5344CB8AC3E}">
        <p14:creationId xmlns:p14="http://schemas.microsoft.com/office/powerpoint/2010/main" val="402000641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— Tenho lido os ensinamentos de Jesus — respondeu a moça com firmeza — e suponho compreender as tuas objeções. O Cristo, cumprindo a sagrada palavra dos profetas, revela-nos que a vida é um conjunto de nobres preocupações da alma, a fim de que marchemos para Deus pelos caminhos retos.</a:t>
            </a:r>
          </a:p>
        </p:txBody>
      </p:sp>
    </p:spTree>
    <p:extLst>
      <p:ext uri="{BB962C8B-B14F-4D97-AF65-F5344CB8AC3E}">
        <p14:creationId xmlns:p14="http://schemas.microsoft.com/office/powerpoint/2010/main" val="332079053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Não podemos conceber o Criador como juiz ocioso e isolado, senão como Pai desvelado no benefício de seus filhos. Os homens valorosos a que te referes, os forros de enfermidades e sofrimentos, na posse das bênçãos reais de Deus, deviam ser filhos laboriosos, preocupados com o rendimento da tarefa que foram chamados a cumprir, a prol da felicidade de seus irmãos.</a:t>
            </a:r>
          </a:p>
        </p:txBody>
      </p:sp>
    </p:spTree>
    <p:extLst>
      <p:ext uri="{BB962C8B-B14F-4D97-AF65-F5344CB8AC3E}">
        <p14:creationId xmlns:p14="http://schemas.microsoft.com/office/powerpoint/2010/main" val="75843553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Mas, no mundo, temos contra nossas tendências superiores o inimigo que se instala em nosso próprio coração. O egoísmo ataca a saúde, o ciúme prejudica o mandato divino, como a ferrugem e a traça que inutilizam nossas vestes e instrumentos, quando nos descuidamos.</a:t>
            </a:r>
          </a:p>
        </p:txBody>
      </p:sp>
    </p:spTree>
    <p:extLst>
      <p:ext uri="{BB962C8B-B14F-4D97-AF65-F5344CB8AC3E}">
        <p14:creationId xmlns:p14="http://schemas.microsoft.com/office/powerpoint/2010/main" val="404840787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-33292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400" b="1" dirty="0">
              <a:latin typeface="ArialMT-Identity-H"/>
            </a:endParaRPr>
          </a:p>
          <a:p>
            <a:pPr algn="l"/>
            <a:endParaRPr lang="pt-BR" sz="3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São poucos os que se recordam da proteção divina, nos dias alegres da fartura, como raríssimos os que trabalham à revelia do aguilhão. Isso demonstra que o Cristo é um roteiro para todos, constituindo-se em consolo para os que choram e orientação para as almas criteriosas, chamadas por Deus a contribuir nas santas preocupações do bem.</a:t>
            </a:r>
          </a:p>
        </p:txBody>
      </p:sp>
    </p:spTree>
    <p:extLst>
      <p:ext uri="{BB962C8B-B14F-4D97-AF65-F5344CB8AC3E}">
        <p14:creationId xmlns:p14="http://schemas.microsoft.com/office/powerpoint/2010/main" val="53374656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33226</TotalTime>
  <Words>4644</Words>
  <Application>Microsoft Office PowerPoint</Application>
  <PresentationFormat>Widescreen</PresentationFormat>
  <Paragraphs>328</Paragraphs>
  <Slides>104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104</vt:i4>
      </vt:variant>
    </vt:vector>
  </HeadingPairs>
  <TitlesOfParts>
    <vt:vector size="110" baseType="lpstr">
      <vt:lpstr>Arial</vt:lpstr>
      <vt:lpstr>ArialMT-Identity-H</vt:lpstr>
      <vt:lpstr>Century Gothic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MÓDULO 6 – AS VIRTUDES DE ABIGAIL EM PAULO E ESTÊVÃO</vt:lpstr>
      <vt:lpstr>ENCONTRO 2 – AS VIRTUDES DE ABIGAIL – 2ª. parte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Alirio</cp:lastModifiedBy>
  <cp:revision>124</cp:revision>
  <dcterms:created xsi:type="dcterms:W3CDTF">2022-01-17T00:07:55Z</dcterms:created>
  <dcterms:modified xsi:type="dcterms:W3CDTF">2023-06-12T02:11:59Z</dcterms:modified>
</cp:coreProperties>
</file>