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488" r:id="rId6"/>
    <p:sldId id="2489" r:id="rId7"/>
    <p:sldId id="2490" r:id="rId8"/>
    <p:sldId id="2491" r:id="rId9"/>
    <p:sldId id="2492" r:id="rId10"/>
    <p:sldId id="2493" r:id="rId11"/>
    <p:sldId id="2494" r:id="rId12"/>
    <p:sldId id="2495" r:id="rId13"/>
    <p:sldId id="2496" r:id="rId14"/>
    <p:sldId id="2497" r:id="rId15"/>
    <p:sldId id="2498" r:id="rId16"/>
    <p:sldId id="2499" r:id="rId17"/>
    <p:sldId id="2500" r:id="rId18"/>
    <p:sldId id="2501" r:id="rId19"/>
    <p:sldId id="2502" r:id="rId20"/>
    <p:sldId id="2503" r:id="rId21"/>
    <p:sldId id="2504" r:id="rId22"/>
    <p:sldId id="2505" r:id="rId23"/>
    <p:sldId id="2506" r:id="rId24"/>
    <p:sldId id="2507" r:id="rId25"/>
    <p:sldId id="2508" r:id="rId26"/>
    <p:sldId id="2509" r:id="rId27"/>
    <p:sldId id="2510" r:id="rId28"/>
    <p:sldId id="2511" r:id="rId29"/>
    <p:sldId id="2512" r:id="rId30"/>
    <p:sldId id="2513" r:id="rId31"/>
    <p:sldId id="2514" r:id="rId32"/>
    <p:sldId id="2515" r:id="rId33"/>
    <p:sldId id="2516" r:id="rId34"/>
    <p:sldId id="2517" r:id="rId35"/>
    <p:sldId id="2518" r:id="rId36"/>
    <p:sldId id="2519" r:id="rId37"/>
    <p:sldId id="2520" r:id="rId38"/>
    <p:sldId id="2521" r:id="rId39"/>
    <p:sldId id="2522" r:id="rId40"/>
    <p:sldId id="2523" r:id="rId41"/>
    <p:sldId id="2524" r:id="rId42"/>
    <p:sldId id="2525" r:id="rId43"/>
    <p:sldId id="2526" r:id="rId44"/>
    <p:sldId id="2527" r:id="rId45"/>
    <p:sldId id="2528" r:id="rId46"/>
    <p:sldId id="2529" r:id="rId47"/>
    <p:sldId id="2530" r:id="rId48"/>
    <p:sldId id="2531" r:id="rId49"/>
    <p:sldId id="2532" r:id="rId50"/>
    <p:sldId id="2533" r:id="rId51"/>
    <p:sldId id="2534" r:id="rId52"/>
    <p:sldId id="2535" r:id="rId53"/>
    <p:sldId id="2536" r:id="rId54"/>
    <p:sldId id="2537" r:id="rId55"/>
    <p:sldId id="2538" r:id="rId56"/>
    <p:sldId id="2539" r:id="rId57"/>
    <p:sldId id="2540" r:id="rId58"/>
    <p:sldId id="2541" r:id="rId59"/>
    <p:sldId id="2543" r:id="rId60"/>
    <p:sldId id="2542" r:id="rId61"/>
    <p:sldId id="2544" r:id="rId62"/>
    <p:sldId id="2545" r:id="rId63"/>
    <p:sldId id="2546" r:id="rId64"/>
    <p:sldId id="2547" r:id="rId65"/>
    <p:sldId id="2548" r:id="rId66"/>
    <p:sldId id="2549" r:id="rId67"/>
    <p:sldId id="2550" r:id="rId68"/>
    <p:sldId id="2551" r:id="rId69"/>
    <p:sldId id="2552" r:id="rId70"/>
    <p:sldId id="2553" r:id="rId71"/>
    <p:sldId id="2554" r:id="rId72"/>
    <p:sldId id="2555" r:id="rId73"/>
    <p:sldId id="2556" r:id="rId74"/>
    <p:sldId id="2557" r:id="rId75"/>
    <p:sldId id="2558" r:id="rId76"/>
    <p:sldId id="2559" r:id="rId77"/>
    <p:sldId id="2560" r:id="rId78"/>
    <p:sldId id="2561" r:id="rId79"/>
    <p:sldId id="2562" r:id="rId80"/>
    <p:sldId id="339" r:id="rId8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Sim, Saulo — disse pausadamente —, Jesus nos concederá o melhor. De qualquer modo, no entanto, estarás no meu coração, sempre, sempre...</a:t>
            </a:r>
          </a:p>
        </p:txBody>
      </p:sp>
    </p:spTree>
    <p:extLst>
      <p:ext uri="{BB962C8B-B14F-4D97-AF65-F5344CB8AC3E}">
        <p14:creationId xmlns:p14="http://schemas.microsoft.com/office/powerpoint/2010/main" val="5309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O doutor da Lei ia despedir-se, mas refletiu que a noiva nada lhe dissera com referência ao irmão. A generosidade daquele silêncio impressionava-o. Preferia ser acusado, discutir o feito com as suas penosas circunstâncias, para que também se justificasse.</a:t>
            </a:r>
          </a:p>
        </p:txBody>
      </p:sp>
    </p:spTree>
    <p:extLst>
      <p:ext uri="{BB962C8B-B14F-4D97-AF65-F5344CB8AC3E}">
        <p14:creationId xmlns:p14="http://schemas.microsoft.com/office/powerpoint/2010/main" val="2637444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Mas, em vez de reprimendas, encontrava carícias, em vez de exprobrações, uma tranquilidade generosa, com que a meiga jovem sabia ocultar as profundas feridas que lhe iam na alma.</a:t>
            </a:r>
          </a:p>
        </p:txBody>
      </p:sp>
    </p:spTree>
    <p:extLst>
      <p:ext uri="{BB962C8B-B14F-4D97-AF65-F5344CB8AC3E}">
        <p14:creationId xmlns:p14="http://schemas.microsoft.com/office/powerpoint/2010/main" val="2331873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Abigail — exclamou algo hesitante —, antes de partir, quisera saber francamente se me desculpaste pela morte de Estevão. Nunca mais pude falar-te das contingências que me levaram a tão triste desfecho; no entanto, estou convicto de que tua bondade olvidou minha falta.</a:t>
            </a:r>
          </a:p>
        </p:txBody>
      </p:sp>
    </p:spTree>
    <p:extLst>
      <p:ext uri="{BB962C8B-B14F-4D97-AF65-F5344CB8AC3E}">
        <p14:creationId xmlns:p14="http://schemas.microsoft.com/office/powerpoint/2010/main" val="4013376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Por que te recordas disso? — respondeu-lhe esforçando-se por manter a voz firme e clara. — Minha alma está agora tranquila. </a:t>
            </a:r>
            <a:r>
              <a:rPr lang="pt-BR" sz="4000" b="1" dirty="0" err="1">
                <a:latin typeface="ArialMT-Identity-H"/>
              </a:rPr>
              <a:t>Jeziel</a:t>
            </a:r>
            <a:r>
              <a:rPr lang="pt-BR" sz="4000" b="1" dirty="0">
                <a:latin typeface="ArialMT-Identity-H"/>
              </a:rPr>
              <a:t> está com o Cristo e morreu legando-te um pensamento amistoso.</a:t>
            </a:r>
          </a:p>
        </p:txBody>
      </p:sp>
    </p:spTree>
    <p:extLst>
      <p:ext uri="{BB962C8B-B14F-4D97-AF65-F5344CB8AC3E}">
        <p14:creationId xmlns:p14="http://schemas.microsoft.com/office/powerpoint/2010/main" val="2161482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Que poderia eu reclamar de minha parte, se Deus tem sido tão misericordioso para comigo? Ainda agora, estou agradecendo ao Pai justo, de todo o coração, a dádiva da tua presença nesta casa. Há muito vinha pedindo ao Céu não me deixasse morrer sem te rever e ouvir.</a:t>
            </a:r>
          </a:p>
        </p:txBody>
      </p:sp>
    </p:spTree>
    <p:extLst>
      <p:ext uri="{BB962C8B-B14F-4D97-AF65-F5344CB8AC3E}">
        <p14:creationId xmlns:p14="http://schemas.microsoft.com/office/powerpoint/2010/main" val="3838484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Saulo calculou a extensão daquela generosidade espontânea e teve os olhos úmidos. Despediu-se. A noite fresca estava repleta de sugestões para o seu espírito.</a:t>
            </a:r>
          </a:p>
        </p:txBody>
      </p:sp>
    </p:spTree>
    <p:extLst>
      <p:ext uri="{BB962C8B-B14F-4D97-AF65-F5344CB8AC3E}">
        <p14:creationId xmlns:p14="http://schemas.microsoft.com/office/powerpoint/2010/main" val="2260732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Nunca meditara nos insondáveis desígnios do Eterno, como naquele momento em que recebera tão profundas lições de humildade e amor, da mulher amada. Experimentava na alma opressa o embate de duas forças antagônicas, que lutavam entre si para a posse do seu coração generoso e impulsivo.</a:t>
            </a:r>
          </a:p>
        </p:txBody>
      </p:sp>
    </p:spTree>
    <p:extLst>
      <p:ext uri="{BB962C8B-B14F-4D97-AF65-F5344CB8AC3E}">
        <p14:creationId xmlns:p14="http://schemas.microsoft.com/office/powerpoint/2010/main" val="1514644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Não compreendia Deus senão como um senhor poderoso e inflexível. À sua vontade soberana, dobrar-se-iam todas as preocupações humanas. Mas começava a perquirir o motivo de suas dolorosas inquietudes. Por que não encontrava, em parte alguma, a paz anelada ardentemente?</a:t>
            </a:r>
          </a:p>
        </p:txBody>
      </p:sp>
    </p:spTree>
    <p:extLst>
      <p:ext uri="{BB962C8B-B14F-4D97-AF65-F5344CB8AC3E}">
        <p14:creationId xmlns:p14="http://schemas.microsoft.com/office/powerpoint/2010/main" val="311531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 todavia, aquela gente miserável do “Caminho” entregava-se às algemas do cárcere, sorridente e tranquila. Homens enfermos e valetudinários, isentos de qualquer esperança do mundo, </a:t>
            </a:r>
            <a:r>
              <a:rPr lang="pt-BR" sz="4000" b="1" dirty="0" err="1">
                <a:latin typeface="ArialMT-Identity-H"/>
              </a:rPr>
              <a:t>suportavam-lhe</a:t>
            </a:r>
            <a:r>
              <a:rPr lang="pt-BR" sz="4000" b="1" dirty="0">
                <a:latin typeface="ArialMT-Identity-H"/>
              </a:rPr>
              <a:t> as perseguições com louvores no coração. </a:t>
            </a:r>
          </a:p>
        </p:txBody>
      </p:sp>
    </p:spTree>
    <p:extLst>
      <p:ext uri="{BB962C8B-B14F-4D97-AF65-F5344CB8AC3E}">
        <p14:creationId xmlns:p14="http://schemas.microsoft.com/office/powerpoint/2010/main" val="358507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O próprio Estevão, cuja morte lhe servira de exemplo inesquecível, abençoara-o pelos sofrimentos recebidos por amor ao carpinteiro de Nazaré.</a:t>
            </a:r>
          </a:p>
        </p:txBody>
      </p:sp>
    </p:spTree>
    <p:extLst>
      <p:ext uri="{BB962C8B-B14F-4D97-AF65-F5344CB8AC3E}">
        <p14:creationId xmlns:p14="http://schemas.microsoft.com/office/powerpoint/2010/main" val="2151367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Aquelas criaturas desamparadas gozavam de uma tranquilidade que ele desconhecia, o quadro da noiva doente não lhe saía dos olhos. Abigail era sensível e afetuosa, mas lembrava sua ansiedade feminina, a intensidade de suas preocupações de mulher, quando, eventualmente, não conseguia comparecer com pontualidade no adorável recanto da estrada de </a:t>
            </a:r>
            <a:r>
              <a:rPr lang="pt-BR" sz="3600" b="1" dirty="0" err="1">
                <a:latin typeface="ArialMT-Identity-H"/>
              </a:rPr>
              <a:t>Jope</a:t>
            </a:r>
            <a:r>
              <a:rPr lang="pt-BR" sz="3600" b="1" dirty="0">
                <a:latin typeface="ArialMT-Identity-H"/>
              </a:rPr>
              <a:t>.</a:t>
            </a:r>
          </a:p>
        </p:txBody>
      </p:sp>
    </p:spTree>
    <p:extLst>
      <p:ext uri="{BB962C8B-B14F-4D97-AF65-F5344CB8AC3E}">
        <p14:creationId xmlns:p14="http://schemas.microsoft.com/office/powerpoint/2010/main" val="1118840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Aquele Jesus desconhecido proporcionara-lhe forças ao coração. Se era inconteste que a enfermidade lhe extinguia a vida aos poucos, também evidente era o rejuvenescimento das suas energias espirituais. A noiva falara-lhe como que tocada de novas inspirações; aqueles olhos pareciam contemplar interiormente a paisagem de outros mundos.</a:t>
            </a:r>
          </a:p>
        </p:txBody>
      </p:sp>
    </p:spTree>
    <p:extLst>
      <p:ext uri="{BB962C8B-B14F-4D97-AF65-F5344CB8AC3E}">
        <p14:creationId xmlns:p14="http://schemas.microsoft.com/office/powerpoint/2010/main" val="1716163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Essas reflexões não lhe deram ensejo à admiração da Natureza. Reentrando em Jerusalém, guardou a impressão de que despertava de um sonho. À sua frente desenhavam-se as linhas majestosas do grande santuário. O orgulho de raça falava-lhe mais forte ao espírito.</a:t>
            </a:r>
          </a:p>
        </p:txBody>
      </p:sp>
    </p:spTree>
    <p:extLst>
      <p:ext uri="{BB962C8B-B14F-4D97-AF65-F5344CB8AC3E}">
        <p14:creationId xmlns:p14="http://schemas.microsoft.com/office/powerpoint/2010/main" val="2061961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Era impossível conferir superioridade aos homens do “Caminho”. Bastou a visão do Templo para que encontrasse em si mesmo os esclarecimentos que desejava. A seu ver, a serenidade dos discípulos do Cristo provinha, naturalmente, da ignorância que lhes era apanágio.</a:t>
            </a:r>
          </a:p>
        </p:txBody>
      </p:sp>
    </p:spTree>
    <p:extLst>
      <p:ext uri="{BB962C8B-B14F-4D97-AF65-F5344CB8AC3E}">
        <p14:creationId xmlns:p14="http://schemas.microsoft.com/office/powerpoint/2010/main" val="2008167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Geralmente, os que se afeiçoavam aos galileus eram, apenas, criaturas que o mundo desclassificara pela decadência física, pela educação falha, pelo supremo abandono. O homem de responsabilidade, por certo, não poderia encontrar a paz a preço tão vil. </a:t>
            </a:r>
            <a:r>
              <a:rPr lang="pt-BR" sz="3600" b="1" dirty="0" err="1">
                <a:latin typeface="ArialMT-Identity-H"/>
              </a:rPr>
              <a:t>Figurara-se-lhe</a:t>
            </a:r>
            <a:r>
              <a:rPr lang="pt-BR" sz="3600" b="1" dirty="0">
                <a:latin typeface="ArialMT-Identity-H"/>
              </a:rPr>
              <a:t> haver resolvido o problema.</a:t>
            </a:r>
          </a:p>
        </p:txBody>
      </p:sp>
    </p:spTree>
    <p:extLst>
      <p:ext uri="{BB962C8B-B14F-4D97-AF65-F5344CB8AC3E}">
        <p14:creationId xmlns:p14="http://schemas.microsoft.com/office/powerpoint/2010/main" val="4261797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Continuaria a luta. Contava com o breve restabelecimento da noiva; logo que possível desposaria Abigail e, com </a:t>
            </a:r>
            <a:r>
              <a:rPr lang="pt-BR" sz="3600" b="1" dirty="0" err="1">
                <a:latin typeface="ArialMT-Identity-H"/>
              </a:rPr>
              <a:t>fácilidade</a:t>
            </a:r>
            <a:r>
              <a:rPr lang="pt-BR" sz="3600" b="1" dirty="0">
                <a:latin typeface="ArialMT-Identity-H"/>
              </a:rPr>
              <a:t>, dissuadi-la-ia dos fantasiosos quão perigosos engodos daqueles ensinamentos condenados. Do âmbito do seu lar, feliz, prosseguiria na perseguição de quantos esquecessem a Lei, trocando-a por outros princípios.</a:t>
            </a:r>
          </a:p>
        </p:txBody>
      </p:sp>
    </p:spTree>
    <p:extLst>
      <p:ext uri="{BB962C8B-B14F-4D97-AF65-F5344CB8AC3E}">
        <p14:creationId xmlns:p14="http://schemas.microsoft.com/office/powerpoint/2010/main" val="1966993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Esses raciocínios lhe acalmaram, de certo modo, as inquietações. Mas, no dia seguinte, manhã alta, um mensageiro de Zacarias </a:t>
            </a:r>
            <a:r>
              <a:rPr lang="pt-BR" sz="4000" b="1" dirty="0" err="1">
                <a:latin typeface="ArialMT-Identity-H"/>
              </a:rPr>
              <a:t>golpeava-lhe</a:t>
            </a:r>
            <a:r>
              <a:rPr lang="pt-BR" sz="4000" b="1" dirty="0">
                <a:latin typeface="ArialMT-Identity-H"/>
              </a:rPr>
              <a:t> a alma com uma notícia grave:</a:t>
            </a:r>
          </a:p>
          <a:p>
            <a:pPr algn="l"/>
            <a:r>
              <a:rPr lang="pt-BR" sz="4000" b="1" dirty="0">
                <a:latin typeface="ArialMT-Identity-H"/>
              </a:rPr>
              <a:t>Abigail piorara, estava agonizante!</a:t>
            </a:r>
          </a:p>
        </p:txBody>
      </p:sp>
    </p:spTree>
    <p:extLst>
      <p:ext uri="{BB962C8B-B14F-4D97-AF65-F5344CB8AC3E}">
        <p14:creationId xmlns:p14="http://schemas.microsoft.com/office/powerpoint/2010/main" val="2893547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Incontinenti, tomou o caminho de </a:t>
            </a:r>
            <a:r>
              <a:rPr lang="pt-BR" sz="3600" b="1" dirty="0" err="1">
                <a:latin typeface="ArialMT-Identity-H"/>
              </a:rPr>
              <a:t>Jope</a:t>
            </a:r>
            <a:r>
              <a:rPr lang="pt-BR" sz="3600" b="1" dirty="0">
                <a:latin typeface="ArialMT-Identity-H"/>
              </a:rPr>
              <a:t>, ansioso de arrebatar a bem-amada ao perigo iminente.</a:t>
            </a:r>
          </a:p>
          <a:p>
            <a:pPr algn="l"/>
            <a:r>
              <a:rPr lang="pt-BR" sz="3600" b="1" dirty="0">
                <a:latin typeface="ArialMT-Identity-H"/>
              </a:rPr>
              <a:t>Ruth e o marido estavam desolados. Desde a madrugada, a enferma caíra em penosa prostração. Os vômitos de sangue sucediam-se ininterruptos. Dir-se-ia que só esperava a visita do noivo para morrer.</a:t>
            </a:r>
          </a:p>
        </p:txBody>
      </p:sp>
    </p:spTree>
    <p:extLst>
      <p:ext uri="{BB962C8B-B14F-4D97-AF65-F5344CB8AC3E}">
        <p14:creationId xmlns:p14="http://schemas.microsoft.com/office/powerpoint/2010/main" val="195221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Saulo escutou-os, lívido como cera. Mudo, dirigiu-se para o quarto, onde o ar fresco penetrava embalsamado, trazendo a mensagem das flores do pomar e do jardim, que pareciam enviar despedidas às mãos delicadas e carinhosas que lhes haviam dado a vida.</a:t>
            </a:r>
          </a:p>
        </p:txBody>
      </p:sp>
    </p:spTree>
    <p:extLst>
      <p:ext uri="{BB962C8B-B14F-4D97-AF65-F5344CB8AC3E}">
        <p14:creationId xmlns:p14="http://schemas.microsoft.com/office/powerpoint/2010/main" val="329971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6 – AS VIRTUDES DE ABIGAIL EM PAULO E ESTÊVÃO</a:t>
            </a: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Abigail recebeu-o com um raio de infinita alegria nos olhos translúcidos. O tom de marfim do semblante abatido acentuara-se rapidamente. O peito </a:t>
            </a:r>
            <a:r>
              <a:rPr lang="pt-BR" sz="4000" b="1" dirty="0" err="1">
                <a:latin typeface="ArialMT-Identity-H"/>
              </a:rPr>
              <a:t>arfava-lhe</a:t>
            </a:r>
            <a:r>
              <a:rPr lang="pt-BR" sz="4000" b="1" dirty="0">
                <a:latin typeface="ArialMT-Identity-H"/>
              </a:rPr>
              <a:t> precípite, o coração batia sem ritmo. Sua expressão geral evidenciava a derradeira agonia.</a:t>
            </a:r>
          </a:p>
        </p:txBody>
      </p:sp>
    </p:spTree>
    <p:extLst>
      <p:ext uri="{BB962C8B-B14F-4D97-AF65-F5344CB8AC3E}">
        <p14:creationId xmlns:p14="http://schemas.microsoft.com/office/powerpoint/2010/main" val="1682483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Saulo aproximou-se angustiado. Pela primeira vez na vida, sentia-se trémulo diante do irremediável. Aquele olhar, aquela palidez de mármore, aquela aflição tocada de angústia anunciavam-lhe o desenlace.</a:t>
            </a:r>
          </a:p>
        </p:txBody>
      </p:sp>
    </p:spTree>
    <p:extLst>
      <p:ext uri="{BB962C8B-B14F-4D97-AF65-F5344CB8AC3E}">
        <p14:creationId xmlns:p14="http://schemas.microsoft.com/office/powerpoint/2010/main" val="2736778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Depois de inquiri-la, quanto à razão daquele abatimento inesperado, tomou-lhe as mãos flácidas, banhadas do suor frio dos moribundos.</a:t>
            </a:r>
          </a:p>
          <a:p>
            <a:pPr algn="l"/>
            <a:r>
              <a:rPr lang="pt-BR" sz="3600" b="1" dirty="0">
                <a:latin typeface="ArialMT-Identity-H"/>
              </a:rPr>
              <a:t>— Como foi isso, Abigail? — dizia perturbado —ainda ontem, deixei-te tão esperançado... Pedi sinceramente a Deus te curasse para mim!...</a:t>
            </a:r>
          </a:p>
        </p:txBody>
      </p:sp>
    </p:spTree>
    <p:extLst>
      <p:ext uri="{BB962C8B-B14F-4D97-AF65-F5344CB8AC3E}">
        <p14:creationId xmlns:p14="http://schemas.microsoft.com/office/powerpoint/2010/main" val="373332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Extremamente sensibilizados, Zacarias e sua mulher afastaram-se. </a:t>
            </a:r>
          </a:p>
          <a:p>
            <a:pPr algn="l"/>
            <a:r>
              <a:rPr lang="pt-BR" sz="3600" b="1" dirty="0">
                <a:latin typeface="ArialMT-Identity-H"/>
              </a:rPr>
              <a:t>Vendo que a noiva tinha imensa dificuldade em expor as últimas idéias, Saulo ajoelhou-se a seu lado, cobriu-lhe as mãos de beijos ardentes. A agonia dolorosa parecia-lhe o sofrimento injustificável, que o céu houvera enviado a um anjo.</a:t>
            </a:r>
          </a:p>
        </p:txBody>
      </p:sp>
    </p:spTree>
    <p:extLst>
      <p:ext uri="{BB962C8B-B14F-4D97-AF65-F5344CB8AC3E}">
        <p14:creationId xmlns:p14="http://schemas.microsoft.com/office/powerpoint/2010/main" val="3567872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Ele, que trazia o espírito ressecado pela hermenêutica das leis humanas, sentiu que chorava intensamente pela primeira vez. Lendo-lhe a sensibilidade através das lágrimas que lhe desciam silenciosamente dos olhos, Abigail esboçou um gesto de carinho com dificuldade infinita.</a:t>
            </a:r>
          </a:p>
        </p:txBody>
      </p:sp>
    </p:spTree>
    <p:extLst>
      <p:ext uri="{BB962C8B-B14F-4D97-AF65-F5344CB8AC3E}">
        <p14:creationId xmlns:p14="http://schemas.microsoft.com/office/powerpoint/2010/main" val="2216636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Conhecia Saulo e </a:t>
            </a:r>
            <a:r>
              <a:rPr lang="pt-BR" sz="3600" b="1" dirty="0" err="1">
                <a:latin typeface="ArialMT-Identity-H"/>
              </a:rPr>
              <a:t>comprovara-lhe</a:t>
            </a:r>
            <a:r>
              <a:rPr lang="pt-BR" sz="3600" b="1" dirty="0">
                <a:latin typeface="ArialMT-Identity-H"/>
              </a:rPr>
              <a:t> a rigidez do caráter. Aquele pranto revelava o calvário íntimo do bem-amado, mas demonstrava, igualmente, o alvorecer de uma vida nova para o seu espírito.</a:t>
            </a:r>
          </a:p>
          <a:p>
            <a:pPr algn="l"/>
            <a:r>
              <a:rPr lang="pt-BR" sz="3600" b="1" dirty="0">
                <a:latin typeface="ArialMT-Identity-H"/>
              </a:rPr>
              <a:t>— Não chores, Saulo — murmurou dificilmente a morte não é o fim de tudo...</a:t>
            </a:r>
          </a:p>
        </p:txBody>
      </p:sp>
    </p:spTree>
    <p:extLst>
      <p:ext uri="{BB962C8B-B14F-4D97-AF65-F5344CB8AC3E}">
        <p14:creationId xmlns:p14="http://schemas.microsoft.com/office/powerpoint/2010/main" val="39520588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Quero-te comigo em toda a vida — replicou o rapaz desfeito em lágrimas.</a:t>
            </a:r>
          </a:p>
          <a:p>
            <a:pPr algn="l"/>
            <a:r>
              <a:rPr lang="pt-BR" sz="4000" b="1" dirty="0">
                <a:latin typeface="ArialMT-Identity-H"/>
              </a:rPr>
              <a:t>— E, contudo, é preciso morrer para vivermos verdadeiramente acrescentava a agonizante, cortando as palavras com a respiração opressa.</a:t>
            </a:r>
          </a:p>
        </p:txBody>
      </p:sp>
    </p:spTree>
    <p:extLst>
      <p:ext uri="{BB962C8B-B14F-4D97-AF65-F5344CB8AC3E}">
        <p14:creationId xmlns:p14="http://schemas.microsoft.com/office/powerpoint/2010/main" val="18427565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Jesus nos ensinou que a semente caindo na terra fica só, mas se morrer dá muitos frutos!... Não te rebeles contra os desígnios supremos que me arrebatam do teu convívio material!</a:t>
            </a:r>
          </a:p>
        </p:txBody>
      </p:sp>
    </p:spTree>
    <p:extLst>
      <p:ext uri="{BB962C8B-B14F-4D97-AF65-F5344CB8AC3E}">
        <p14:creationId xmlns:p14="http://schemas.microsoft.com/office/powerpoint/2010/main" val="3982775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Se nos uníssemos pelo matrimônio, talvez tivéssemos muitas alegrias; teríamos um lar com os nossos filhos; mas destruindo nossas esperanças de uma felicidade passageira na Terra, Deus nos multiplica os sonhos generosos... Enquanto esperarmos a união indissolúvel, auxiliar-te-ei de onde estiver e te consagrarás ao Eterno, em esforços sublimes e redentores...</a:t>
            </a:r>
          </a:p>
        </p:txBody>
      </p:sp>
    </p:spTree>
    <p:extLst>
      <p:ext uri="{BB962C8B-B14F-4D97-AF65-F5344CB8AC3E}">
        <p14:creationId xmlns:p14="http://schemas.microsoft.com/office/powerpoint/2010/main" val="3728667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Via-se que a agonizante movimentava recursos supremos para pronunciar as derradeiras palavras.</a:t>
            </a:r>
          </a:p>
          <a:p>
            <a:pPr algn="l"/>
            <a:r>
              <a:rPr lang="pt-BR" sz="4000" b="1" dirty="0">
                <a:latin typeface="ArialMT-Identity-H"/>
              </a:rPr>
              <a:t>— Quem te deu semelhantes idéias? — perguntou o jovem ralado de angústia.</a:t>
            </a:r>
          </a:p>
        </p:txBody>
      </p:sp>
    </p:spTree>
    <p:extLst>
      <p:ext uri="{BB962C8B-B14F-4D97-AF65-F5344CB8AC3E}">
        <p14:creationId xmlns:p14="http://schemas.microsoft.com/office/powerpoint/2010/main" val="254355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3 – AS VIRTUDES DE ABIGAIL – 3ª. parte</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Esta noite, depois que partiste, senti que alguém se aproximava enchendo o quarto de luz... Era </a:t>
            </a:r>
            <a:r>
              <a:rPr lang="pt-BR" sz="3600" b="1" dirty="0" err="1">
                <a:latin typeface="ArialMT-Identity-H"/>
              </a:rPr>
              <a:t>Jeziel</a:t>
            </a:r>
            <a:r>
              <a:rPr lang="pt-BR" sz="3600" b="1" dirty="0">
                <a:latin typeface="ArialMT-Identity-H"/>
              </a:rPr>
              <a:t> que vinha ver-me... Ao avistá-lo, lembrei-me de Jesus no inefável mistério da sua ressurreição. Anunciou-me que Deus santificava os nossos propósitos de ventura, mas que eu seria levada ainda hoje à vida espiritual.</a:t>
            </a:r>
          </a:p>
        </p:txBody>
      </p:sp>
    </p:spTree>
    <p:extLst>
      <p:ext uri="{BB962C8B-B14F-4D97-AF65-F5344CB8AC3E}">
        <p14:creationId xmlns:p14="http://schemas.microsoft.com/office/powerpoint/2010/main" val="5912916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Ensinou-me a quebrar o egoísmo de minha alma, encheu-me de bom ânimo e trouxe-me a grata nova de que Jesus ama-te muito, tem esperanças em ti!... Refleti, então, que seria útil entregar-me jubilosa às mãos da morte, pois, quem sabe, se ficasse no mundo não iria perturbar a missão que o Salvador te destinou...</a:t>
            </a:r>
          </a:p>
        </p:txBody>
      </p:sp>
    </p:spTree>
    <p:extLst>
      <p:ext uri="{BB962C8B-B14F-4D97-AF65-F5344CB8AC3E}">
        <p14:creationId xmlns:p14="http://schemas.microsoft.com/office/powerpoint/2010/main" val="35833938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err="1">
                <a:latin typeface="ArialMT-Identity-H"/>
              </a:rPr>
              <a:t>Jeziel</a:t>
            </a:r>
            <a:r>
              <a:rPr lang="pt-BR" sz="3200" b="1" dirty="0">
                <a:latin typeface="ArialMT-Identity-H"/>
              </a:rPr>
              <a:t> afirmou que nós te ajudaremos de um plano mais alto! Por que, então, deixarei de ser tua companheira?... Seguirei teus passos no caminho, levar-te-ei onde se encontrem nossos irmãos do mundo, em abandono, auxiliarei teus raciocínios a descobrir sempre a verdade!... Ainda não aceitaste o Evangelho, mas Jesus é bom e terá algum meio de nos unir os pensamentos na verdadeira compreensão!...</a:t>
            </a:r>
          </a:p>
        </p:txBody>
      </p:sp>
    </p:spTree>
    <p:extLst>
      <p:ext uri="{BB962C8B-B14F-4D97-AF65-F5344CB8AC3E}">
        <p14:creationId xmlns:p14="http://schemas.microsoft.com/office/powerpoint/2010/main" val="23316152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O esforço da moribunda havia sido imenso. A voz </a:t>
            </a:r>
            <a:r>
              <a:rPr lang="pt-BR" sz="4000" b="1" dirty="0" err="1">
                <a:latin typeface="ArialMT-Identity-H"/>
              </a:rPr>
              <a:t>extinguira-se-lhe</a:t>
            </a:r>
            <a:r>
              <a:rPr lang="pt-BR" sz="4000" b="1" dirty="0">
                <a:latin typeface="ArialMT-Identity-H"/>
              </a:rPr>
              <a:t> na garganta. De seus olhos, profundamente lúcidos, as lágrimas corriam abundantes.</a:t>
            </a:r>
          </a:p>
          <a:p>
            <a:pPr algn="l"/>
            <a:r>
              <a:rPr lang="pt-BR" sz="4000" b="1" dirty="0">
                <a:latin typeface="ArialMT-Identity-H"/>
              </a:rPr>
              <a:t>— Abigail! Abigail! — gritava Saulo desesperado.</a:t>
            </a:r>
          </a:p>
        </p:txBody>
      </p:sp>
    </p:spTree>
    <p:extLst>
      <p:ext uri="{BB962C8B-B14F-4D97-AF65-F5344CB8AC3E}">
        <p14:creationId xmlns:p14="http://schemas.microsoft.com/office/powerpoint/2010/main" val="33949603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400" b="1" dirty="0">
                <a:latin typeface="ArialMT-Identity-H"/>
              </a:rPr>
              <a:t>Mas, após longos minutos de angustiosa ansiedade, ela dizia num arranco supremo:</a:t>
            </a:r>
          </a:p>
          <a:p>
            <a:pPr algn="l"/>
            <a:r>
              <a:rPr lang="pt-BR" sz="3400" b="1" dirty="0">
                <a:latin typeface="ArialMT-Identity-H"/>
              </a:rPr>
              <a:t>— </a:t>
            </a:r>
            <a:r>
              <a:rPr lang="pt-BR" sz="3400" b="1" dirty="0" err="1">
                <a:latin typeface="ArialMT-Identity-H"/>
              </a:rPr>
              <a:t>Jeziel</a:t>
            </a:r>
            <a:r>
              <a:rPr lang="pt-BR" sz="3400" b="1" dirty="0">
                <a:latin typeface="ArialMT-Identity-H"/>
              </a:rPr>
              <a:t> já veio ... buscar-me... </a:t>
            </a:r>
          </a:p>
          <a:p>
            <a:pPr algn="l"/>
            <a:r>
              <a:rPr lang="pt-BR" sz="3400" b="1" dirty="0">
                <a:latin typeface="ArialMT-Identity-H"/>
              </a:rPr>
              <a:t>Instintivamente, Saulo compreendeu que era chegado o momento fatal. Em vão chamou pela moribunda, cujos olhos se empanavam; debalde lhe beijou as mãos geladas, agora cobertas de um palor de neve translúcida.</a:t>
            </a:r>
          </a:p>
        </p:txBody>
      </p:sp>
    </p:spTree>
    <p:extLst>
      <p:ext uri="{BB962C8B-B14F-4D97-AF65-F5344CB8AC3E}">
        <p14:creationId xmlns:p14="http://schemas.microsoft.com/office/powerpoint/2010/main" val="3841074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Como louco, gritou por Zacarias e Ruth. Esta, soluçante, desfeita em pranto, abraçou-se a Abigail que, desde a morte do filho, resumia todo o seu tesouro maternal.</a:t>
            </a:r>
          </a:p>
        </p:txBody>
      </p:sp>
    </p:spTree>
    <p:extLst>
      <p:ext uri="{BB962C8B-B14F-4D97-AF65-F5344CB8AC3E}">
        <p14:creationId xmlns:p14="http://schemas.microsoft.com/office/powerpoint/2010/main" val="15755235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A agonizante fixou o olhar, respectivamente, em cada um, como a evidenciar amoroso agradecimento. Depois... uma só lágrima silenciosa foi o seu último adeus.</a:t>
            </a:r>
          </a:p>
        </p:txBody>
      </p:sp>
    </p:spTree>
    <p:extLst>
      <p:ext uri="{BB962C8B-B14F-4D97-AF65-F5344CB8AC3E}">
        <p14:creationId xmlns:p14="http://schemas.microsoft.com/office/powerpoint/2010/main" val="939392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Do jardim próximo chegavam perfumes brandos; o céu crepuscular tonalizava-se de nuvens </a:t>
            </a:r>
            <a:r>
              <a:rPr lang="pt-BR" sz="4400" b="1" dirty="0" err="1">
                <a:latin typeface="ArialMT-Identity-H"/>
              </a:rPr>
              <a:t>aurifulgentes</a:t>
            </a:r>
            <a:r>
              <a:rPr lang="pt-BR" sz="4400" b="1" dirty="0">
                <a:latin typeface="ArialMT-Identity-H"/>
              </a:rPr>
              <a:t>, enquanto os pássaros em recolhida cruzavam os ares alegremente...</a:t>
            </a:r>
          </a:p>
        </p:txBody>
      </p:sp>
    </p:spTree>
    <p:extLst>
      <p:ext uri="{BB962C8B-B14F-4D97-AF65-F5344CB8AC3E}">
        <p14:creationId xmlns:p14="http://schemas.microsoft.com/office/powerpoint/2010/main" val="2321580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Pesada amargura abatera-se sobre a mansão da estrada de </a:t>
            </a:r>
            <a:r>
              <a:rPr lang="pt-BR" sz="4400" b="1" dirty="0" err="1">
                <a:latin typeface="ArialMT-Identity-H"/>
              </a:rPr>
              <a:t>Jope</a:t>
            </a:r>
            <a:r>
              <a:rPr lang="pt-BR" sz="4400" b="1" dirty="0">
                <a:latin typeface="ArialMT-Identity-H"/>
              </a:rPr>
              <a:t>. Alara-se ao céu a filha dileta, a noiva amada, a amiga carinhosa das flores e dos passarinhos.</a:t>
            </a:r>
          </a:p>
        </p:txBody>
      </p:sp>
    </p:spTree>
    <p:extLst>
      <p:ext uri="{BB962C8B-B14F-4D97-AF65-F5344CB8AC3E}">
        <p14:creationId xmlns:p14="http://schemas.microsoft.com/office/powerpoint/2010/main" val="19180443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800" b="1" dirty="0">
                <a:latin typeface="ArialMT-Identity-H"/>
              </a:rPr>
              <a:t>Saulo de Tarso ali se deixou ficar mudo, estarrecido enquanto Ruth, lavada em lágrimas, cobria de rosas a morta adorada, que parecia dormir.</a:t>
            </a:r>
          </a:p>
        </p:txBody>
      </p:sp>
    </p:spTree>
    <p:extLst>
      <p:ext uri="{BB962C8B-B14F-4D97-AF65-F5344CB8AC3E}">
        <p14:creationId xmlns:p14="http://schemas.microsoft.com/office/powerpoint/2010/main" val="103700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Aproximando-se mais da noiva amada, tinha os olhos úmidos. Desejou acariciá-la como se o fizesse a uma criança.</a:t>
            </a:r>
          </a:p>
          <a:p>
            <a:pPr algn="l"/>
            <a:r>
              <a:rPr lang="pt-BR" sz="3600" b="1" dirty="0">
                <a:latin typeface="ArialMT-Identity-H"/>
              </a:rPr>
              <a:t>— Abigail — murmurou ternamente —, não falemos mais de idéias religiosas. Perdoa-me! Recordemos nosso porvir de flores, esqueçamos tudo para consolidar as melhores esperanças.</a:t>
            </a:r>
          </a:p>
        </p:txBody>
      </p:sp>
    </p:spTree>
    <p:extLst>
      <p:ext uri="{BB962C8B-B14F-4D97-AF65-F5344CB8AC3E}">
        <p14:creationId xmlns:p14="http://schemas.microsoft.com/office/powerpoint/2010/main" val="1292189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Durante três dias, Saulo deixou-se ficar em companhia dos amigos generosos, recordando a noiva inesquecível. Profundamente abatido, procurava remédio para as mágoas íntimas, na contemplação da paisagem que Abigail tanto amara.</a:t>
            </a:r>
          </a:p>
        </p:txBody>
      </p:sp>
    </p:spTree>
    <p:extLst>
      <p:ext uri="{BB962C8B-B14F-4D97-AF65-F5344CB8AC3E}">
        <p14:creationId xmlns:p14="http://schemas.microsoft.com/office/powerpoint/2010/main" val="3162516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Como triste consolo ao coração desesperado, buscava inteirar-se das preocupações da morta nos últimos tempos e, de olhos úmidos, ouvia as referências carinhosas de Ruth a tudo que se relacionava com a morta querida. Acusava a si próprio de não haver chegado mais cedo para arrebatá-la à enfermidade dolorosa. Pensamentos amargos o atormentavam, tomado de angustioso arrependimento.</a:t>
            </a:r>
          </a:p>
        </p:txBody>
      </p:sp>
    </p:spTree>
    <p:extLst>
      <p:ext uri="{BB962C8B-B14F-4D97-AF65-F5344CB8AC3E}">
        <p14:creationId xmlns:p14="http://schemas.microsoft.com/office/powerpoint/2010/main" val="20523740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Afinal, com a rigidez das suas paixões, aniquilara todas as possibilidades de ventura. Com o rigorismo da sua perseguição implacável, Estevão encontrara o suplício terrível; com o orgulho inflexível do coração, atirara com a noiva ao antro indevassável do túmulo.</a:t>
            </a:r>
          </a:p>
        </p:txBody>
      </p:sp>
    </p:spTree>
    <p:extLst>
      <p:ext uri="{BB962C8B-B14F-4D97-AF65-F5344CB8AC3E}">
        <p14:creationId xmlns:p14="http://schemas.microsoft.com/office/powerpoint/2010/main" val="27612922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Entretanto, não podia esquecer que devia todas as coincidências penosas àquele Cristo crucificado, que não pudera compreender. Por que topava, em tudo, traços do carpinteiro humilde de Nazaré, que seu espírito voluntarioso detestava?</a:t>
            </a:r>
          </a:p>
        </p:txBody>
      </p:sp>
    </p:spTree>
    <p:extLst>
      <p:ext uri="{BB962C8B-B14F-4D97-AF65-F5344CB8AC3E}">
        <p14:creationId xmlns:p14="http://schemas.microsoft.com/office/powerpoint/2010/main" val="15730453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Desde a primeira controvérsia na igreja do “Caminho”, nunca mais conseguira passar um dia sem encontrá-lo na fisionomia de algum transeunte, na admoestação dos amigos, na documentação oficial das suas diligências punitivas, na boca dos míseros prisioneiros.</a:t>
            </a:r>
          </a:p>
        </p:txBody>
      </p:sp>
    </p:spTree>
    <p:extLst>
      <p:ext uri="{BB962C8B-B14F-4D97-AF65-F5344CB8AC3E}">
        <p14:creationId xmlns:p14="http://schemas.microsoft.com/office/powerpoint/2010/main" val="39811791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Estevão expirara falando nele com amor e júbilo; Abigail nos últimos instantes consolava-se em recordá-lo e o exortava a segui-lo. Por todo esse acervo de considerações que se lhe represavam na mente exausta, Saulo de Tarso galvanizara o ódio pessoal ao Messias escarnecido.</a:t>
            </a:r>
          </a:p>
        </p:txBody>
      </p:sp>
    </p:spTree>
    <p:extLst>
      <p:ext uri="{BB962C8B-B14F-4D97-AF65-F5344CB8AC3E}">
        <p14:creationId xmlns:p14="http://schemas.microsoft.com/office/powerpoint/2010/main" val="41360427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Agora que se encontrava só, inteiramente liberto de preocupações particulares, de natureza afetiva, buscaria concentrar esforços na punição e corretivo de quantos encontrasse transviados da Lei. Julgando-se prejudicado pela difusão do Evangelho, renovaria os processos da perseguição infamante.</a:t>
            </a:r>
          </a:p>
        </p:txBody>
      </p:sp>
    </p:spTree>
    <p:extLst>
      <p:ext uri="{BB962C8B-B14F-4D97-AF65-F5344CB8AC3E}">
        <p14:creationId xmlns:p14="http://schemas.microsoft.com/office/powerpoint/2010/main" val="2664495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Sem outras esperanças, sem novos ideais, já que lhe faltavam os fundamentos para constituir um lar, entregar-se-ia de corpo e alma à defesa da Lei de Moisés, preservando a fé e a tranquilidade dos compatrícios.</a:t>
            </a:r>
          </a:p>
        </p:txBody>
      </p:sp>
    </p:spTree>
    <p:extLst>
      <p:ext uri="{BB962C8B-B14F-4D97-AF65-F5344CB8AC3E}">
        <p14:creationId xmlns:p14="http://schemas.microsoft.com/office/powerpoint/2010/main" val="25800255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400" b="1" dirty="0">
                <a:latin typeface="ArialMT-Identity-H"/>
              </a:rPr>
              <a:t>Na véspera do seu regresso a Jerusalém, vamos encontrar o jovem doutor em conversa particular com Zacarias, que procurava ouvi-lo atentamente.</a:t>
            </a:r>
          </a:p>
          <a:p>
            <a:pPr algn="l"/>
            <a:r>
              <a:rPr lang="pt-BR" sz="3400" b="1" dirty="0">
                <a:latin typeface="ArialMT-Identity-H"/>
              </a:rPr>
              <a:t>— Afinal de contas — exclamava Saulo sombriamente preocupado —, quem será esse velho que conseguiu fascinar Abigail, a ponto de ela abraçar as doutrinas estranhas do Nazareno?</a:t>
            </a:r>
          </a:p>
        </p:txBody>
      </p:sp>
    </p:spTree>
    <p:extLst>
      <p:ext uri="{BB962C8B-B14F-4D97-AF65-F5344CB8AC3E}">
        <p14:creationId xmlns:p14="http://schemas.microsoft.com/office/powerpoint/2010/main" val="7117842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Ora — replicava o outro sem maior interesse —, é um desses miseráveis eremitas que se entregam comumente a longas meditações no deserto.  Zelando o patrimônio espiritual da pupila que Deus me confiou, indaguei da sua origem e das atividades de sua vida, chegando a saber que se trata de um homem honesto, apesar de extremamente pobre.</a:t>
            </a:r>
          </a:p>
        </p:txBody>
      </p:sp>
    </p:spTree>
    <p:extLst>
      <p:ext uri="{BB962C8B-B14F-4D97-AF65-F5344CB8AC3E}">
        <p14:creationId xmlns:p14="http://schemas.microsoft.com/office/powerpoint/2010/main" val="401651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 as palavras lhe borbulhavam ardentes de emoção. O carinho que evidenciavam era sintoma do arrependimento e das aspirações nobres e sinceras que lhe trabalhavam, agora, no espírito angustiado.</a:t>
            </a:r>
          </a:p>
        </p:txBody>
      </p:sp>
    </p:spTree>
    <p:extLst>
      <p:ext uri="{BB962C8B-B14F-4D97-AF65-F5344CB8AC3E}">
        <p14:creationId xmlns:p14="http://schemas.microsoft.com/office/powerpoint/2010/main" val="23038672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Seja como for — objetava o rapaz com austeridade —, ainda não pude compreender os motivos da tua tolerância. Como não te insurgiste contra o inovador? Tenho a impressão de que as idéias tristes e absurdas dos adeptos do “Caminho” contribuíram, de modo decisivo, para a moléstia que vitimou a nossa pobre Abigail.</a:t>
            </a:r>
          </a:p>
        </p:txBody>
      </p:sp>
    </p:spTree>
    <p:extLst>
      <p:ext uri="{BB962C8B-B14F-4D97-AF65-F5344CB8AC3E}">
        <p14:creationId xmlns:p14="http://schemas.microsoft.com/office/powerpoint/2010/main" val="42612184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400" b="1" dirty="0">
                <a:latin typeface="ArialMT-Identity-H"/>
              </a:rPr>
              <a:t>—   Ponderei tudo isso, mas a atitude mental da querida morta revestiu-se de imensa consolação, depois do contacto com esse anacoreta honesto e humilde. Ananias tratou-a sempre com profundo respeito, atendeu-a sempre alegre, não exigiu qualquer recompensa, e assim procedeu com os próprios empregados, revelando uma bondade sem limites.</a:t>
            </a:r>
          </a:p>
        </p:txBody>
      </p:sp>
    </p:spTree>
    <p:extLst>
      <p:ext uri="{BB962C8B-B14F-4D97-AF65-F5344CB8AC3E}">
        <p14:creationId xmlns:p14="http://schemas.microsoft.com/office/powerpoint/2010/main" val="18748341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Seria, então, lícito impugnar, desprezar benefícios? É verdade que, na esfera de minha compreensão, não poderei aceitar outras idéias além das que nos foram ensinadas por nossos avós, respeitáveis e generosos; mas não me julguei com o direito de subtrair aos outros o objeto de suas consolações mais preciosas.</a:t>
            </a:r>
          </a:p>
        </p:txBody>
      </p:sp>
    </p:spTree>
    <p:extLst>
      <p:ext uri="{BB962C8B-B14F-4D97-AF65-F5344CB8AC3E}">
        <p14:creationId xmlns:p14="http://schemas.microsoft.com/office/powerpoint/2010/main" val="16103237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Tua ausência, ao demais, colocou-me em situação difícil. Abigail fizera da tua pessoa o centro de todos os seus interesses afetivos. Sem compreender as razões que te levaram a desaparecer de nossa casa, compadeci-me da sua amargura íntima, a traduzir-se em tristeza inalterável. A pobrezinha não conseguia ocultar suas mágoas aos nossos olhos amorosos.</a:t>
            </a:r>
          </a:p>
        </p:txBody>
      </p:sp>
    </p:spTree>
    <p:extLst>
      <p:ext uri="{BB962C8B-B14F-4D97-AF65-F5344CB8AC3E}">
        <p14:creationId xmlns:p14="http://schemas.microsoft.com/office/powerpoint/2010/main" val="18696012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O encontro de um remédio era providencial. Desde a intervenção de Ananias, Abigail transformou-se, parecia converter toda a angústia em esperanças de uma vida melhor. Embora doente, recebia os mendigos que lhe vinham falar desse Jesus que, também, não consigo compreender.</a:t>
            </a:r>
          </a:p>
        </p:txBody>
      </p:sp>
    </p:spTree>
    <p:extLst>
      <p:ext uri="{BB962C8B-B14F-4D97-AF65-F5344CB8AC3E}">
        <p14:creationId xmlns:p14="http://schemas.microsoft.com/office/powerpoint/2010/main" val="2820885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Eram amigos da vizinhança, gente simples, com quem ela parecia alegrar-se. Observando o mal irremediável que a consumia, eu e Ruth acompanhávamos tudo isso enternecidamente. Como não proceder assim, se estava em jogo a paz espiritual de uma filha dileta, nos derradeiros dias da sua vida?</a:t>
            </a:r>
          </a:p>
        </p:txBody>
      </p:sp>
    </p:spTree>
    <p:extLst>
      <p:ext uri="{BB962C8B-B14F-4D97-AF65-F5344CB8AC3E}">
        <p14:creationId xmlns:p14="http://schemas.microsoft.com/office/powerpoint/2010/main" val="23276854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É possível que ainda não consigas entender o sentido da minha conduta, neste particular, mas em sã consciência estou justificado, porquanto sei que cumpri meu dever, não lhe embargando os recursos que julgou necessários à sua consolação.</a:t>
            </a:r>
          </a:p>
        </p:txBody>
      </p:sp>
    </p:spTree>
    <p:extLst>
      <p:ext uri="{BB962C8B-B14F-4D97-AF65-F5344CB8AC3E}">
        <p14:creationId xmlns:p14="http://schemas.microsoft.com/office/powerpoint/2010/main" val="363166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Saulo ouvia-o admirado. A serenidade e a ponderação de Zacarias </a:t>
            </a:r>
            <a:r>
              <a:rPr lang="pt-BR" sz="3600" b="1" dirty="0" err="1">
                <a:latin typeface="ArialMT-Identity-H"/>
              </a:rPr>
              <a:t>infirmavam-lhe</a:t>
            </a:r>
            <a:r>
              <a:rPr lang="pt-BR" sz="3600" b="1" dirty="0">
                <a:latin typeface="ArialMT-Identity-H"/>
              </a:rPr>
              <a:t> os </a:t>
            </a:r>
            <a:r>
              <a:rPr lang="pt-BR" sz="3600" b="1" dirty="0" err="1">
                <a:latin typeface="ArialMT-Identity-H"/>
              </a:rPr>
              <a:t>estos</a:t>
            </a:r>
            <a:r>
              <a:rPr lang="pt-BR" sz="3600" b="1" dirty="0">
                <a:latin typeface="ArialMT-Identity-H"/>
              </a:rPr>
              <a:t> mais fortes de reprimenda e severidade. As acusações veladas ao seu afastamento da noiva, sem motivo justificado, penetravam-lhe o coração com pruridos de remorso pungente.</a:t>
            </a:r>
          </a:p>
        </p:txBody>
      </p:sp>
    </p:spTree>
    <p:extLst>
      <p:ext uri="{BB962C8B-B14F-4D97-AF65-F5344CB8AC3E}">
        <p14:creationId xmlns:p14="http://schemas.microsoft.com/office/powerpoint/2010/main" val="25072853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Sim — revidou menos áspero —, reconsidero melhor as razões que te induziram a suportar tudo isso, mas, não quero, não posso e não devo exonerar-me do compromisso que assumi em desafronta da Lei.</a:t>
            </a:r>
          </a:p>
        </p:txBody>
      </p:sp>
    </p:spTree>
    <p:extLst>
      <p:ext uri="{BB962C8B-B14F-4D97-AF65-F5344CB8AC3E}">
        <p14:creationId xmlns:p14="http://schemas.microsoft.com/office/powerpoint/2010/main" val="17971765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 Mas, a que compromisso te referes? — interrogou Zacarias surpreendido.</a:t>
            </a:r>
          </a:p>
          <a:p>
            <a:pPr algn="l"/>
            <a:r>
              <a:rPr lang="pt-BR" sz="4400" b="1" dirty="0">
                <a:latin typeface="ArialMT-Identity-H"/>
              </a:rPr>
              <a:t>— Quero dizer que preciso encontrar Ananias, a fim de castigá-lo devidamente.</a:t>
            </a:r>
          </a:p>
        </p:txBody>
      </p:sp>
    </p:spTree>
    <p:extLst>
      <p:ext uri="{BB962C8B-B14F-4D97-AF65-F5344CB8AC3E}">
        <p14:creationId xmlns:p14="http://schemas.microsoft.com/office/powerpoint/2010/main" val="343735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Entretanto, como se fora presa de singular abatimento depois do esforço despendido, a jovem de Corinto estava lânguida, receando prosseguir no colóquio, em virtude dos acessos de tosse que a ameaçavam frequentemente. O noivo, preocupado, compreendeu a situação e, apertando-lhe as mãos transparentes, beijou-as enternecido.</a:t>
            </a:r>
          </a:p>
        </p:txBody>
      </p:sp>
    </p:spTree>
    <p:extLst>
      <p:ext uri="{BB962C8B-B14F-4D97-AF65-F5344CB8AC3E}">
        <p14:creationId xmlns:p14="http://schemas.microsoft.com/office/powerpoint/2010/main" val="24491247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 Que é isso, Saulo? — objetou Zacarias penosamente impressionado. — Abigail acaba de baixar ao sepulcro; seu espírito, de compleição sensibilíssima e afetuosa, sofreu profundamente por motivos que ignoramos e que talvez conheças; o conforto único que ela encontrou foi, justamente, a amizade paternal desse velhinho bom e honesto; e queres puni-lo pelo bem que nos fez e à criatura inesquecível?</a:t>
            </a:r>
          </a:p>
        </p:txBody>
      </p:sp>
    </p:spTree>
    <p:extLst>
      <p:ext uri="{BB962C8B-B14F-4D97-AF65-F5344CB8AC3E}">
        <p14:creationId xmlns:p14="http://schemas.microsoft.com/office/powerpoint/2010/main" val="27566825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Mas é a defesa da Lei de Moisés que está em jogo — respondeu o moço </a:t>
            </a:r>
            <a:r>
              <a:rPr lang="pt-BR" sz="3600" b="1" dirty="0" err="1">
                <a:latin typeface="ArialMT-Identity-H"/>
              </a:rPr>
              <a:t>tarsense</a:t>
            </a:r>
            <a:r>
              <a:rPr lang="pt-BR" sz="3600" b="1" dirty="0">
                <a:latin typeface="ArialMT-Identity-H"/>
              </a:rPr>
              <a:t> com firmeza.</a:t>
            </a:r>
          </a:p>
          <a:p>
            <a:pPr algn="l"/>
            <a:r>
              <a:rPr lang="pt-BR" sz="3600" b="1" dirty="0">
                <a:latin typeface="ArialMT-Identity-H"/>
              </a:rPr>
              <a:t>— Entretanto — advertiu sensatamente Zacarias —, revistando os textos sagrados, não encontrei qualquer dispositivo que autorize a castigar os benfeitores.</a:t>
            </a:r>
          </a:p>
        </p:txBody>
      </p:sp>
    </p:spTree>
    <p:extLst>
      <p:ext uri="{BB962C8B-B14F-4D97-AF65-F5344CB8AC3E}">
        <p14:creationId xmlns:p14="http://schemas.microsoft.com/office/powerpoint/2010/main" val="5792462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O doutor da Lei esboçou um gesto de contrariedade em face da observação justa, mas, valendo-se da sua hermenêutica, considerou com sagacidade:</a:t>
            </a:r>
          </a:p>
        </p:txBody>
      </p:sp>
    </p:spTree>
    <p:extLst>
      <p:ext uri="{BB962C8B-B14F-4D97-AF65-F5344CB8AC3E}">
        <p14:creationId xmlns:p14="http://schemas.microsoft.com/office/powerpoint/2010/main" val="10754765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 </a:t>
            </a:r>
            <a:r>
              <a:rPr lang="pt-BR" sz="3600" b="1" dirty="0">
                <a:latin typeface="ArialMT-Identity-H"/>
              </a:rPr>
              <a:t>— Mas uma coisa é estudar a Lei e outra é defender a Lei. Na tarefa superior em que me encontro, sou obrigado a examinar se o bem não oculta o mal que condenamos. Aí reside a nossa divergência. Tenho de punir os transviados, como necessitas podar as árvores da tua chácara.</a:t>
            </a:r>
            <a:endParaRPr lang="pt-BR" sz="4400" b="1" dirty="0">
              <a:latin typeface="ArialMT-Identity-H"/>
            </a:endParaRPr>
          </a:p>
        </p:txBody>
      </p:sp>
    </p:spTree>
    <p:extLst>
      <p:ext uri="{BB962C8B-B14F-4D97-AF65-F5344CB8AC3E}">
        <p14:creationId xmlns:p14="http://schemas.microsoft.com/office/powerpoint/2010/main" val="2496939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r>
              <a:rPr lang="pt-BR" sz="3600" b="1" dirty="0">
                <a:latin typeface="ArialMT-Identity-H"/>
              </a:rPr>
              <a:t>Fez-se prolongado silêncio. Absortos em profunda meditação, separados mental e intimamente, foi Saulo quem retomou a palavra perguntando:</a:t>
            </a:r>
          </a:p>
          <a:p>
            <a:r>
              <a:rPr lang="pt-BR" sz="3600" b="1" dirty="0">
                <a:latin typeface="ArialMT-Identity-H"/>
              </a:rPr>
              <a:t>— Desde quando Ananias se ausentou destas paragens?</a:t>
            </a:r>
          </a:p>
          <a:p>
            <a:r>
              <a:rPr lang="pt-BR" sz="3600" b="1" dirty="0">
                <a:latin typeface="ArialMT-Identity-H"/>
              </a:rPr>
              <a:t>— Há mais de dois meses.</a:t>
            </a:r>
          </a:p>
          <a:p>
            <a:pPr marL="0" indent="0" algn="l">
              <a:buNone/>
            </a:pPr>
            <a:r>
              <a:rPr lang="pt-BR" sz="4400" b="1" dirty="0">
                <a:latin typeface="ArialMT-Identity-H"/>
              </a:rPr>
              <a:t> </a:t>
            </a:r>
          </a:p>
        </p:txBody>
      </p:sp>
    </p:spTree>
    <p:extLst>
      <p:ext uri="{BB962C8B-B14F-4D97-AF65-F5344CB8AC3E}">
        <p14:creationId xmlns:p14="http://schemas.microsoft.com/office/powerpoint/2010/main" val="41506403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E chegaste a conhecer o rumo que tomou?</a:t>
            </a:r>
          </a:p>
          <a:p>
            <a:pPr algn="l"/>
            <a:r>
              <a:rPr lang="pt-BR" sz="4000" b="1" dirty="0">
                <a:latin typeface="ArialMT-Identity-H"/>
              </a:rPr>
              <a:t>- Abigail disse-me que ele fora chamado a Jerusalém, a fim de confortar os doentes dos bairros pobres, dada a situação difícil que por lá se criara com a perseguição. </a:t>
            </a:r>
          </a:p>
        </p:txBody>
      </p:sp>
    </p:spTree>
    <p:extLst>
      <p:ext uri="{BB962C8B-B14F-4D97-AF65-F5344CB8AC3E}">
        <p14:creationId xmlns:p14="http://schemas.microsoft.com/office/powerpoint/2010/main" val="8816187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Pois a sua nefasta influência será igualmente jugulada pelas forças da nossa vigilância.</a:t>
            </a:r>
          </a:p>
          <a:p>
            <a:pPr algn="l"/>
            <a:r>
              <a:rPr lang="pt-BR" sz="4000" b="1" dirty="0">
                <a:latin typeface="ArialMT-Identity-H"/>
              </a:rPr>
              <a:t>Regressando à cidade, amanhã, como pretendo, procurarei </a:t>
            </a:r>
            <a:r>
              <a:rPr lang="pt-BR" sz="4000" b="1" dirty="0" err="1">
                <a:latin typeface="ArialMT-Identity-H"/>
              </a:rPr>
              <a:t>localizar-lhe</a:t>
            </a:r>
            <a:r>
              <a:rPr lang="pt-BR" sz="4000" b="1" dirty="0">
                <a:latin typeface="ArialMT-Identity-H"/>
              </a:rPr>
              <a:t> o paradeiro.</a:t>
            </a:r>
          </a:p>
        </p:txBody>
      </p:sp>
    </p:spTree>
    <p:extLst>
      <p:ext uri="{BB962C8B-B14F-4D97-AF65-F5344CB8AC3E}">
        <p14:creationId xmlns:p14="http://schemas.microsoft.com/office/powerpoint/2010/main" val="140489309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Ananias não dementará outras cabeças! Jamais chegou a pensar na reação que provocou em minha alma, embora não nos conheçamos pessoalmente.</a:t>
            </a:r>
          </a:p>
        </p:txBody>
      </p:sp>
    </p:spTree>
    <p:extLst>
      <p:ext uri="{BB962C8B-B14F-4D97-AF65-F5344CB8AC3E}">
        <p14:creationId xmlns:p14="http://schemas.microsoft.com/office/powerpoint/2010/main" val="40937957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Zacarias não conseguiu dissimular o seu desgosto e sentenciou:</a:t>
            </a:r>
          </a:p>
          <a:p>
            <a:pPr algn="l"/>
            <a:r>
              <a:rPr lang="pt-BR" sz="3600" b="1" dirty="0">
                <a:latin typeface="ArialMT-Identity-H"/>
              </a:rPr>
              <a:t>— Na simplicidade da minha vida rural não posso atinar com a razão das lutas religiosas de Jerusalém; mas, enfim, trata-se de problemas inerentes aos teus misteres profissionais e não devo intrometer-me nas providências que mais convenham.</a:t>
            </a:r>
          </a:p>
        </p:txBody>
      </p:sp>
    </p:spTree>
    <p:extLst>
      <p:ext uri="{BB962C8B-B14F-4D97-AF65-F5344CB8AC3E}">
        <p14:creationId xmlns:p14="http://schemas.microsoft.com/office/powerpoint/2010/main" val="18559764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Saulo deixou-se ficar longo tempo pensativo, para, em seguida, imprimir novos rumos à conversação.</a:t>
            </a:r>
          </a:p>
          <a:p>
            <a:pPr algn="l"/>
            <a:r>
              <a:rPr lang="pt-BR" sz="3200" b="1" dirty="0">
                <a:latin typeface="ArialMT-Identity-H"/>
              </a:rPr>
              <a:t>No dia seguinte, muito consternado, regressou à cidade, ansioso por encher o vácuo do  coração, perdido no labirinto das horas vagas. A ninguém revelou a grande amargura que lhe ia na alma. Fechando-se em mutismo absoluto, retomou as funções religiosas, de semblante carregado.</a:t>
            </a:r>
          </a:p>
        </p:txBody>
      </p:sp>
    </p:spTree>
    <p:extLst>
      <p:ext uri="{BB962C8B-B14F-4D97-AF65-F5344CB8AC3E}">
        <p14:creationId xmlns:p14="http://schemas.microsoft.com/office/powerpoint/2010/main" val="126708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Precisas repousar — disse com inflexão carinhosa —, não te preocupes por minha causa. Dar-te-ei de minhas próprias forças. Breve estarás restabelecida.</a:t>
            </a:r>
          </a:p>
        </p:txBody>
      </p:sp>
    </p:spTree>
    <p:extLst>
      <p:ext uri="{BB962C8B-B14F-4D97-AF65-F5344CB8AC3E}">
        <p14:creationId xmlns:p14="http://schemas.microsoft.com/office/powerpoint/2010/main" val="341705511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E, depois de envolvê-la num olhar cheio de gratidão e infinita ternura, rematava:</a:t>
            </a:r>
          </a:p>
          <a:p>
            <a:pPr algn="l"/>
            <a:r>
              <a:rPr lang="pt-BR" sz="3600" b="1" dirty="0">
                <a:latin typeface="ArialMT-Identity-H"/>
              </a:rPr>
              <a:t>— Voltarei a ver-te todas as noites que possa afastar-me de Jerusalém, e logo que puderes voltaremos a ver o luar, lá no jardim, para que a Natureza abençoe os nossos sonhos, sob as vistas de Deus.</a:t>
            </a:r>
          </a:p>
        </p:txBody>
      </p:sp>
    </p:spTree>
    <p:extLst>
      <p:ext uri="{BB962C8B-B14F-4D97-AF65-F5344CB8AC3E}">
        <p14:creationId xmlns:p14="http://schemas.microsoft.com/office/powerpoint/2010/main" val="1256472917"/>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33306</TotalTime>
  <Words>3449</Words>
  <Application>Microsoft Office PowerPoint</Application>
  <PresentationFormat>Widescreen</PresentationFormat>
  <Paragraphs>250</Paragraphs>
  <Slides>80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80</vt:i4>
      </vt:variant>
    </vt:vector>
  </HeadingPairs>
  <TitlesOfParts>
    <vt:vector size="86"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6 – AS VIRTUDES DE ABIGAIL EM PAULO E ESTÊVÃO</vt:lpstr>
      <vt:lpstr>ENCONTRO 3 – AS VIRTUDES DE ABIGAIL – 3ª.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125</cp:revision>
  <dcterms:created xsi:type="dcterms:W3CDTF">2022-01-17T00:07:55Z</dcterms:created>
  <dcterms:modified xsi:type="dcterms:W3CDTF">2023-06-19T01:50:32Z</dcterms:modified>
</cp:coreProperties>
</file>