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1181" r:id="rId4"/>
    <p:sldId id="1839" r:id="rId5"/>
    <p:sldId id="2288" r:id="rId6"/>
    <p:sldId id="2289" r:id="rId7"/>
    <p:sldId id="2290" r:id="rId8"/>
    <p:sldId id="2291" r:id="rId9"/>
    <p:sldId id="2292" r:id="rId10"/>
    <p:sldId id="2293" r:id="rId11"/>
    <p:sldId id="2294" r:id="rId12"/>
    <p:sldId id="2295" r:id="rId13"/>
    <p:sldId id="2296" r:id="rId14"/>
    <p:sldId id="2297" r:id="rId15"/>
    <p:sldId id="2298" r:id="rId16"/>
    <p:sldId id="2299" r:id="rId17"/>
    <p:sldId id="2300" r:id="rId18"/>
    <p:sldId id="2301" r:id="rId19"/>
    <p:sldId id="2302" r:id="rId20"/>
    <p:sldId id="2303" r:id="rId21"/>
    <p:sldId id="2304" r:id="rId22"/>
    <p:sldId id="2305" r:id="rId23"/>
    <p:sldId id="2306" r:id="rId24"/>
    <p:sldId id="2307" r:id="rId25"/>
    <p:sldId id="2308" r:id="rId26"/>
    <p:sldId id="2309" r:id="rId27"/>
    <p:sldId id="2310" r:id="rId28"/>
    <p:sldId id="2311" r:id="rId29"/>
    <p:sldId id="2312" r:id="rId30"/>
    <p:sldId id="2313" r:id="rId31"/>
    <p:sldId id="2314" r:id="rId32"/>
    <p:sldId id="2315" r:id="rId33"/>
    <p:sldId id="2316" r:id="rId34"/>
    <p:sldId id="2317" r:id="rId35"/>
    <p:sldId id="2318" r:id="rId36"/>
    <p:sldId id="2319" r:id="rId37"/>
    <p:sldId id="2320" r:id="rId38"/>
    <p:sldId id="2321" r:id="rId39"/>
    <p:sldId id="2322" r:id="rId40"/>
    <p:sldId id="2323" r:id="rId41"/>
    <p:sldId id="2324" r:id="rId42"/>
    <p:sldId id="2325" r:id="rId43"/>
    <p:sldId id="2326" r:id="rId44"/>
    <p:sldId id="2327" r:id="rId45"/>
    <p:sldId id="2328" r:id="rId46"/>
    <p:sldId id="2329" r:id="rId47"/>
    <p:sldId id="2330" r:id="rId48"/>
    <p:sldId id="2331" r:id="rId49"/>
    <p:sldId id="2332" r:id="rId50"/>
    <p:sldId id="2333" r:id="rId51"/>
    <p:sldId id="2334" r:id="rId52"/>
    <p:sldId id="2335" r:id="rId53"/>
    <p:sldId id="2336" r:id="rId54"/>
    <p:sldId id="2337" r:id="rId55"/>
    <p:sldId id="2338" r:id="rId56"/>
    <p:sldId id="2339" r:id="rId57"/>
    <p:sldId id="2340" r:id="rId58"/>
    <p:sldId id="2341" r:id="rId59"/>
    <p:sldId id="2342" r:id="rId60"/>
    <p:sldId id="2343" r:id="rId61"/>
    <p:sldId id="2344" r:id="rId62"/>
    <p:sldId id="2345" r:id="rId63"/>
    <p:sldId id="2346" r:id="rId64"/>
    <p:sldId id="2347" r:id="rId65"/>
    <p:sldId id="2348" r:id="rId66"/>
    <p:sldId id="2349" r:id="rId67"/>
    <p:sldId id="2350" r:id="rId68"/>
    <p:sldId id="2351" r:id="rId69"/>
    <p:sldId id="2352" r:id="rId70"/>
    <p:sldId id="2353" r:id="rId71"/>
    <p:sldId id="2354" r:id="rId72"/>
    <p:sldId id="2355" r:id="rId73"/>
    <p:sldId id="2356" r:id="rId74"/>
    <p:sldId id="2357" r:id="rId75"/>
    <p:sldId id="2358" r:id="rId76"/>
    <p:sldId id="2359" r:id="rId77"/>
    <p:sldId id="2360" r:id="rId78"/>
    <p:sldId id="2361" r:id="rId79"/>
    <p:sldId id="2362" r:id="rId80"/>
    <p:sldId id="2363" r:id="rId81"/>
    <p:sldId id="2364" r:id="rId82"/>
    <p:sldId id="2365" r:id="rId83"/>
    <p:sldId id="2366" r:id="rId84"/>
    <p:sldId id="2367" r:id="rId85"/>
    <p:sldId id="2368" r:id="rId86"/>
    <p:sldId id="2369" r:id="rId87"/>
    <p:sldId id="2370" r:id="rId88"/>
    <p:sldId id="2371" r:id="rId89"/>
    <p:sldId id="2372" r:id="rId90"/>
    <p:sldId id="2373" r:id="rId91"/>
    <p:sldId id="2374" r:id="rId92"/>
    <p:sldId id="2375" r:id="rId93"/>
    <p:sldId id="2376" r:id="rId94"/>
    <p:sldId id="2377" r:id="rId95"/>
    <p:sldId id="2378" r:id="rId96"/>
    <p:sldId id="2379" r:id="rId97"/>
    <p:sldId id="2380" r:id="rId98"/>
    <p:sldId id="2381" r:id="rId99"/>
    <p:sldId id="2382" r:id="rId100"/>
    <p:sldId id="2383" r:id="rId101"/>
    <p:sldId id="2384" r:id="rId102"/>
    <p:sldId id="2385" r:id="rId103"/>
    <p:sldId id="2386" r:id="rId104"/>
    <p:sldId id="2387" r:id="rId105"/>
    <p:sldId id="2388" r:id="rId106"/>
    <p:sldId id="2389" r:id="rId107"/>
    <p:sldId id="2390" r:id="rId108"/>
    <p:sldId id="339" r:id="rId10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5/30/2023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 E se te matarem, </a:t>
            </a:r>
            <a:r>
              <a:rPr lang="pt-BR" sz="3600" b="1" dirty="0" err="1">
                <a:latin typeface="ArialMT-Identity-H"/>
              </a:rPr>
              <a:t>Jeziel</a:t>
            </a:r>
            <a:r>
              <a:rPr lang="pt-BR" sz="3600" b="1" dirty="0">
                <a:latin typeface="ArialMT-Identity-H"/>
              </a:rPr>
              <a:t>?</a:t>
            </a:r>
          </a:p>
          <a:p>
            <a:pPr algn="l"/>
            <a:r>
              <a:rPr lang="pt-BR" sz="3600" b="1" dirty="0">
                <a:latin typeface="ArialMT-Identity-H"/>
              </a:rPr>
              <a:t>— Pediremos a Deus que nos proteja.</a:t>
            </a:r>
          </a:p>
          <a:p>
            <a:pPr algn="l"/>
            <a:r>
              <a:rPr lang="pt-BR" sz="3600" b="1" dirty="0">
                <a:latin typeface="ArialMT-Identity-H"/>
              </a:rPr>
              <a:t>Abigail abraçou mais ternamente o irmão, que, por sua vez, dissimulava a custo a emoção que lhe ia na alma. A irmã querida constituíra sempre o tesouro afetivo de toda a sua vida.</a:t>
            </a:r>
          </a:p>
          <a:p>
            <a:pPr marL="0" indent="0" algn="l">
              <a:buNone/>
            </a:pPr>
            <a:endParaRPr lang="pt-BR" sz="3600" b="1" dirty="0">
              <a:latin typeface="ArialMT-Identity-H"/>
            </a:endParaRPr>
          </a:p>
          <a:p>
            <a:pPr marL="0" indent="0" algn="l">
              <a:buNone/>
            </a:pPr>
            <a:endParaRPr lang="pt-BR" sz="3600" b="1" dirty="0">
              <a:latin typeface="ArialMT-Identity-H"/>
            </a:endParaRPr>
          </a:p>
        </p:txBody>
      </p:sp>
    </p:spTree>
    <p:extLst>
      <p:ext uri="{BB962C8B-B14F-4D97-AF65-F5344CB8AC3E}">
        <p14:creationId xmlns:p14="http://schemas.microsoft.com/office/powerpoint/2010/main" val="39447624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Tomarei tua cabeça atormentada pelos problemas da vida e ungirei tua fronte com a carícia de minhas mãos. Viverei com Deus e contigo, somente. Ser-te-ei fiel por toda a vida e amarei os próprios sofrimentos que acaso o mundo possa acarretar-me, por amor à tua vida e ao teu nome.</a:t>
            </a:r>
          </a:p>
        </p:txBody>
      </p:sp>
    </p:spTree>
    <p:extLst>
      <p:ext uri="{BB962C8B-B14F-4D97-AF65-F5344CB8AC3E}">
        <p14:creationId xmlns:p14="http://schemas.microsoft.com/office/powerpoint/2010/main" val="12555609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Saulo apertou-lhe as mãos com mais enlevo, redarguindo deslumbrado:</a:t>
            </a:r>
          </a:p>
          <a:p>
            <a:pPr algn="l"/>
            <a:r>
              <a:rPr lang="pt-BR" sz="3600" b="1" dirty="0">
                <a:latin typeface="ArialMT-Identity-H"/>
              </a:rPr>
              <a:t>— Dar-te-ei, por minha vez, meu coração dedicado e sincero. Abigail, meu espírito estava possuído somente do amor à Lei e a meus pais. Minha mocidade tem sido muito inquieta, mas pura. Não te oferecerei uma flor sem perfume.</a:t>
            </a:r>
          </a:p>
        </p:txBody>
      </p:sp>
    </p:spTree>
    <p:extLst>
      <p:ext uri="{BB962C8B-B14F-4D97-AF65-F5344CB8AC3E}">
        <p14:creationId xmlns:p14="http://schemas.microsoft.com/office/powerpoint/2010/main" val="15828654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200" b="1" dirty="0">
                <a:latin typeface="ArialMT-Identity-H"/>
              </a:rPr>
              <a:t>Desde os primeiros dias da juventude, conheci companheiros que me incitaram a lhes seguir os passos incertos na embriaguez dos sentidos, precursora da morte de nossas preocupações mais nobres neste mundo, mas nunca traí o ideal divino que me vibraria alma sincera. Depois dos estudos iniciais da minha carreira, encontrei mulheres que me acenavam, levadas por uma concepção perigosa e errônea do amor.</a:t>
            </a:r>
          </a:p>
        </p:txBody>
      </p:sp>
    </p:spTree>
    <p:extLst>
      <p:ext uri="{BB962C8B-B14F-4D97-AF65-F5344CB8AC3E}">
        <p14:creationId xmlns:p14="http://schemas.microsoft.com/office/powerpoint/2010/main" val="114926052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Em Tarso, nos dias suntuosos dos jogos juvenis, após a conquista das melhores láureas, recebia, de jovens inquietas, declarações de amor e propostas de núpcias, mas, a verdade é que permanecia insensível, a esperar-te como heroína ignota do meu sonho, nas assembléias ostentosas de púrpuras e flores.</a:t>
            </a:r>
          </a:p>
        </p:txBody>
      </p:sp>
    </p:spTree>
    <p:extLst>
      <p:ext uri="{BB962C8B-B14F-4D97-AF65-F5344CB8AC3E}">
        <p14:creationId xmlns:p14="http://schemas.microsoft.com/office/powerpoint/2010/main" val="426584168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Quando Deus aqui me conduziu ao teu encontro, teus olhos me falaram, num lampejo, de sublimes revelações.</a:t>
            </a:r>
          </a:p>
          <a:p>
            <a:pPr algn="l"/>
            <a:r>
              <a:rPr lang="pt-BR" sz="3600" b="1" dirty="0">
                <a:latin typeface="ArialMT-Identity-H"/>
              </a:rPr>
              <a:t>És o coração do meu cérebro, a essência do meu raciocínio e serás a mão guiadora das minhas edificações, em toda a vida.</a:t>
            </a:r>
          </a:p>
        </p:txBody>
      </p:sp>
    </p:spTree>
    <p:extLst>
      <p:ext uri="{BB962C8B-B14F-4D97-AF65-F5344CB8AC3E}">
        <p14:creationId xmlns:p14="http://schemas.microsoft.com/office/powerpoint/2010/main" val="220426628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Enquanto a moça, sensibilizada e venturosa, tinha os olhos mareados de pranto, o fogoso mancebo continuava:</a:t>
            </a:r>
          </a:p>
          <a:p>
            <a:pPr algn="l"/>
            <a:r>
              <a:rPr lang="pt-BR" sz="3600" b="1" dirty="0">
                <a:latin typeface="ArialMT-Identity-H"/>
              </a:rPr>
              <a:t>— Viveremos um para o outro e teremos filhos fiéis a Deus. Serei a ordenação da nossa vida, serás a obediência em nossa paz. Nossa casa será um templo. </a:t>
            </a:r>
          </a:p>
        </p:txBody>
      </p:sp>
    </p:spTree>
    <p:extLst>
      <p:ext uri="{BB962C8B-B14F-4D97-AF65-F5344CB8AC3E}">
        <p14:creationId xmlns:p14="http://schemas.microsoft.com/office/powerpoint/2010/main" val="25421237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400" b="1" dirty="0">
                <a:latin typeface="ArialMT-Identity-H"/>
              </a:rPr>
              <a:t>O amor a Deus será sua maior coluna e, quando o trabalho exigir minha ausência do altar doméstico, ficarás velando no tabernáculo da nossa ventura.</a:t>
            </a:r>
          </a:p>
        </p:txBody>
      </p:sp>
    </p:spTree>
    <p:extLst>
      <p:ext uri="{BB962C8B-B14F-4D97-AF65-F5344CB8AC3E}">
        <p14:creationId xmlns:p14="http://schemas.microsoft.com/office/powerpoint/2010/main" val="175030791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200" b="1" dirty="0">
                <a:latin typeface="ArialMT-Identity-H"/>
              </a:rPr>
              <a:t>— Sim, querido. Que não faria por ti? mandarás e obedecerei. Serás a ordem de minha vida e eu rogarei ao Senhor que me auxilie a ser teu bálsamo de ternura. Quando estiveres fatigado, lembrar-me-ei de minha mãe e adormecerei tua alma generosa com as mais formosas orações de David!... Interpretarás para mim a palavra de Deus. Serás a lei, serei tua serva.</a:t>
            </a:r>
          </a:p>
        </p:txBody>
      </p:sp>
    </p:spTree>
    <p:extLst>
      <p:ext uri="{BB962C8B-B14F-4D97-AF65-F5344CB8AC3E}">
        <p14:creationId xmlns:p14="http://schemas.microsoft.com/office/powerpoint/2010/main" val="254815273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Desde que a morte lhes arrebatara a genitora, dedicara-se à irmã, com todas as veras do coração. Sua vida pura dividia-se entre o trabalho e a obediência ao pai; entre o estudo da lei e a afeição meiga companheira da infância. Abigail contemplava-o, ternamente, enquanto ele a abraçava com o enlevo da amizade pura, que reúne duas almas afins.</a:t>
            </a:r>
          </a:p>
          <a:p>
            <a:pPr marL="0" indent="0" algn="l">
              <a:buNone/>
            </a:pPr>
            <a:endParaRPr lang="pt-BR" sz="3600" b="1" dirty="0">
              <a:latin typeface="ArialMT-Identity-H"/>
            </a:endParaRPr>
          </a:p>
          <a:p>
            <a:pPr marL="0" indent="0" algn="l">
              <a:buNone/>
            </a:pPr>
            <a:endParaRPr lang="pt-BR" sz="3600" b="1" dirty="0">
              <a:latin typeface="ArialMT-Identity-H"/>
            </a:endParaRPr>
          </a:p>
        </p:txBody>
      </p:sp>
    </p:spTree>
    <p:extLst>
      <p:ext uri="{BB962C8B-B14F-4D97-AF65-F5344CB8AC3E}">
        <p14:creationId xmlns:p14="http://schemas.microsoft.com/office/powerpoint/2010/main" val="2755157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Depois de meditar longos minutos, </a:t>
            </a:r>
            <a:r>
              <a:rPr lang="pt-BR" sz="3600" b="1" dirty="0" err="1">
                <a:latin typeface="ArialMT-Identity-H"/>
              </a:rPr>
              <a:t>Jeziel</a:t>
            </a:r>
            <a:r>
              <a:rPr lang="pt-BR" sz="3600" b="1" dirty="0">
                <a:latin typeface="ArialMT-Identity-H"/>
              </a:rPr>
              <a:t> falou comovido: — Se eu morrer, Abigail, hás de prometer-me seguir à risca aqueles conselhos da mamãe, para que tivéssemos a vida sem mácula, neste mundo. Lembrar-te-ás de Deus e da nossa vida de trabalho santificador, e nunca ouvirás a voz das tentações que arrastam as criaturas à queda nos abismos do caminho.</a:t>
            </a:r>
          </a:p>
          <a:p>
            <a:pPr marL="0" indent="0" algn="l">
              <a:buNone/>
            </a:pPr>
            <a:endParaRPr lang="pt-BR" sz="3600" b="1" dirty="0">
              <a:latin typeface="ArialMT-Identity-H"/>
            </a:endParaRPr>
          </a:p>
          <a:p>
            <a:pPr marL="0" indent="0" algn="l">
              <a:buNone/>
            </a:pPr>
            <a:endParaRPr lang="pt-BR" sz="3600" b="1" dirty="0">
              <a:latin typeface="ArialMT-Identity-H"/>
            </a:endParaRPr>
          </a:p>
        </p:txBody>
      </p:sp>
    </p:spTree>
    <p:extLst>
      <p:ext uri="{BB962C8B-B14F-4D97-AF65-F5344CB8AC3E}">
        <p14:creationId xmlns:p14="http://schemas.microsoft.com/office/powerpoint/2010/main" val="2669319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Recordas-te das últimas observações da mamãe no leito da morte?</a:t>
            </a:r>
          </a:p>
          <a:p>
            <a:pPr algn="l"/>
            <a:r>
              <a:rPr lang="pt-BR" sz="3600" b="1" dirty="0">
                <a:latin typeface="ArialMT-Identity-H"/>
              </a:rPr>
              <a:t>— Se recordo — respondeu Abigail com uma lágrima. — Tenho a impressão de ouvir ainda as suas últimas palavras: “e vocês, meus filhos, amarão a Deus acima de tudo, de todo o coração e de todo o entendimento”.</a:t>
            </a:r>
          </a:p>
          <a:p>
            <a:pPr marL="0" indent="0" algn="l">
              <a:buNone/>
            </a:pPr>
            <a:endParaRPr lang="pt-BR" dirty="0"/>
          </a:p>
          <a:p>
            <a:pPr marL="0" indent="0" algn="l">
              <a:buNone/>
            </a:pPr>
            <a:endParaRPr lang="pt-BR" sz="3600" b="1" dirty="0">
              <a:latin typeface="ArialMT-Identity-H"/>
            </a:endParaRPr>
          </a:p>
        </p:txBody>
      </p:sp>
    </p:spTree>
    <p:extLst>
      <p:ext uri="{BB962C8B-B14F-4D97-AF65-F5344CB8AC3E}">
        <p14:creationId xmlns:p14="http://schemas.microsoft.com/office/powerpoint/2010/main" val="3820369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[...]Ante a sentença iníqua, Abigail caiu de joelhos, em preces ardentes. Do peito do irmão escapavam fundos suspiros, </a:t>
            </a:r>
            <a:r>
              <a:rPr lang="pt-BR" sz="3600" b="1" dirty="0" err="1">
                <a:latin typeface="ArialMT-Identity-H"/>
              </a:rPr>
              <a:t>nevoando-se-lhe</a:t>
            </a:r>
            <a:r>
              <a:rPr lang="pt-BR" sz="3600" b="1" dirty="0">
                <a:latin typeface="ArialMT-Identity-H"/>
              </a:rPr>
              <a:t> os olhos de lágrimas dolorosas, ao conjeturar a inexorável desdita da irmãzinha, enquanto o pai lhes buscava ansiosamente o olhar, receoso da hora extrema.</a:t>
            </a:r>
          </a:p>
          <a:p>
            <a:pPr marL="0" indent="0" algn="l">
              <a:buNone/>
            </a:pPr>
            <a:endParaRPr lang="pt-BR" dirty="0"/>
          </a:p>
          <a:p>
            <a:pPr marL="0" indent="0" algn="l">
              <a:buNone/>
            </a:pPr>
            <a:endParaRPr lang="pt-BR" sz="3600" b="1" dirty="0">
              <a:latin typeface="ArialMT-Identity-H"/>
            </a:endParaRPr>
          </a:p>
        </p:txBody>
      </p:sp>
    </p:spTree>
    <p:extLst>
      <p:ext uri="{BB962C8B-B14F-4D97-AF65-F5344CB8AC3E}">
        <p14:creationId xmlns:p14="http://schemas.microsoft.com/office/powerpoint/2010/main" val="2098968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As vergastadas continuavam sem trégua, mas, de uma feita, </a:t>
            </a:r>
            <a:r>
              <a:rPr lang="pt-BR" sz="4000" b="1" dirty="0" err="1">
                <a:latin typeface="ArialMT-Identity-H"/>
              </a:rPr>
              <a:t>Pescênio</a:t>
            </a:r>
            <a:r>
              <a:rPr lang="pt-BR" sz="4000" b="1" dirty="0">
                <a:latin typeface="ArialMT-Identity-H"/>
              </a:rPr>
              <a:t> não conseguira equilibrar-se e a aguçada ponta de bronze do açoite lanhou fundo a garganta do pobre israelita, jorrando o sangue em borbotões. </a:t>
            </a:r>
          </a:p>
          <a:p>
            <a:pPr marL="0" indent="0" algn="l">
              <a:buNone/>
            </a:pPr>
            <a:endParaRPr lang="pt-BR" dirty="0"/>
          </a:p>
          <a:p>
            <a:pPr marL="0" indent="0" algn="l">
              <a:buNone/>
            </a:pPr>
            <a:endParaRPr lang="pt-BR" sz="3600" b="1" dirty="0">
              <a:latin typeface="ArialMT-Identity-H"/>
            </a:endParaRPr>
          </a:p>
        </p:txBody>
      </p:sp>
    </p:spTree>
    <p:extLst>
      <p:ext uri="{BB962C8B-B14F-4D97-AF65-F5344CB8AC3E}">
        <p14:creationId xmlns:p14="http://schemas.microsoft.com/office/powerpoint/2010/main" val="58668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Os filhos compreenderam a gravidade da situação e entreolharam-se ansiosos. Em preces de sublimado fervor, Abigail dirigia-se a Deus, àquele Deus terno e amoroso que sua mãe lhe ensinara a adorar. </a:t>
            </a:r>
            <a:r>
              <a:rPr lang="pt-BR" sz="4000" b="1" dirty="0" err="1">
                <a:latin typeface="ArialMT-Identity-H"/>
              </a:rPr>
              <a:t>Filócrio</a:t>
            </a:r>
            <a:r>
              <a:rPr lang="pt-BR" sz="4000" b="1" dirty="0">
                <a:latin typeface="ArialMT-Identity-H"/>
              </a:rPr>
              <a:t> concluíra a sua empreitada.</a:t>
            </a:r>
          </a:p>
          <a:p>
            <a:pPr marL="0" indent="0" algn="l">
              <a:buNone/>
            </a:pPr>
            <a:endParaRPr lang="pt-BR" dirty="0"/>
          </a:p>
          <a:p>
            <a:pPr marL="0" indent="0" algn="l">
              <a:buNone/>
            </a:pPr>
            <a:endParaRPr lang="pt-BR" sz="3600" b="1" dirty="0">
              <a:latin typeface="ArialMT-Identity-H"/>
            </a:endParaRPr>
          </a:p>
        </p:txBody>
      </p:sp>
    </p:spTree>
    <p:extLst>
      <p:ext uri="{BB962C8B-B14F-4D97-AF65-F5344CB8AC3E}">
        <p14:creationId xmlns:p14="http://schemas.microsoft.com/office/powerpoint/2010/main" val="1721687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 fronte de </a:t>
            </a:r>
            <a:r>
              <a:rPr lang="pt-BR" sz="4000" b="1" dirty="0" err="1">
                <a:latin typeface="ArialMT-Identity-H"/>
              </a:rPr>
              <a:t>Jeziel</a:t>
            </a:r>
            <a:r>
              <a:rPr lang="pt-BR" sz="4000" b="1" dirty="0">
                <a:latin typeface="ArialMT-Identity-H"/>
              </a:rPr>
              <a:t> erguia-se a custo, exibindo pastoso suor tisnado de sangue. Os olhos fixavam-se na irmã muito amada, mas, em todo o seu aspecto, deixava transparecer profunda fraqueza, que lhe anulava as últimas resistências.</a:t>
            </a:r>
          </a:p>
          <a:p>
            <a:pPr marL="0" indent="0" algn="l">
              <a:buNone/>
            </a:pPr>
            <a:endParaRPr lang="pt-BR" dirty="0"/>
          </a:p>
          <a:p>
            <a:pPr marL="0" indent="0" algn="l">
              <a:buNone/>
            </a:pPr>
            <a:endParaRPr lang="pt-BR" sz="3600" b="1" dirty="0">
              <a:latin typeface="ArialMT-Identity-H"/>
            </a:endParaRPr>
          </a:p>
        </p:txBody>
      </p:sp>
    </p:spTree>
    <p:extLst>
      <p:ext uri="{BB962C8B-B14F-4D97-AF65-F5344CB8AC3E}">
        <p14:creationId xmlns:p14="http://schemas.microsoft.com/office/powerpoint/2010/main" val="1033153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Incapaz de definir os próprios pensamentos, Abigail repartia sua atenção angustiada com o pai e o irmão; todavia, em breves instantes, ao fluxo incessante do sangue que corria abundante, </a:t>
            </a:r>
            <a:r>
              <a:rPr lang="pt-BR" sz="3600" b="1" dirty="0" err="1">
                <a:latin typeface="ArialMT-Identity-H"/>
              </a:rPr>
              <a:t>Jochedeb</a:t>
            </a:r>
            <a:r>
              <a:rPr lang="pt-BR" sz="3600" b="1" dirty="0">
                <a:latin typeface="ArialMT-Identity-H"/>
              </a:rPr>
              <a:t> deixou pender, para sempre, a cabeça alvejada de cabelos brancos. O sangue alagara as vestes e </a:t>
            </a:r>
            <a:r>
              <a:rPr lang="pt-BR" sz="3600" b="1" dirty="0" err="1">
                <a:latin typeface="ArialMT-Identity-H"/>
              </a:rPr>
              <a:t>empastava-se-lhe</a:t>
            </a:r>
            <a:r>
              <a:rPr lang="pt-BR" sz="3600" b="1" dirty="0">
                <a:latin typeface="ArialMT-Identity-H"/>
              </a:rPr>
              <a:t> nos pés.</a:t>
            </a:r>
          </a:p>
          <a:p>
            <a:pPr marL="0" indent="0" algn="l">
              <a:buNone/>
            </a:pPr>
            <a:endParaRPr lang="pt-BR" dirty="0"/>
          </a:p>
          <a:p>
            <a:pPr marL="0" indent="0" algn="l">
              <a:buNone/>
            </a:pPr>
            <a:endParaRPr lang="pt-BR" sz="3600" b="1" dirty="0">
              <a:latin typeface="ArialMT-Identity-H"/>
            </a:endParaRPr>
          </a:p>
        </p:txBody>
      </p:sp>
    </p:spTree>
    <p:extLst>
      <p:ext uri="{BB962C8B-B14F-4D97-AF65-F5344CB8AC3E}">
        <p14:creationId xmlns:p14="http://schemas.microsoft.com/office/powerpoint/2010/main" val="3442547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Sob o olhar cruel do legado, ninguém ousou articular palavra. Apenas o açoite, cortando o ambiente morno da sala, quebrava o silêncio num silvo singular. Mas, notaram que do peito da vítima ainda se escapavam palavras confusas, das quais sobressaiam as carinhosas expressões:</a:t>
            </a:r>
          </a:p>
          <a:p>
            <a:pPr marL="0" indent="0" algn="l">
              <a:buNone/>
            </a:pPr>
            <a:endParaRPr lang="pt-BR" dirty="0"/>
          </a:p>
          <a:p>
            <a:pPr marL="0" indent="0" algn="l">
              <a:buNone/>
            </a:pPr>
            <a:endParaRPr lang="pt-BR" sz="3600" b="1" dirty="0">
              <a:latin typeface="ArialMT-Identity-H"/>
            </a:endParaRPr>
          </a:p>
        </p:txBody>
      </p:sp>
    </p:spTree>
    <p:extLst>
      <p:ext uri="{BB962C8B-B14F-4D97-AF65-F5344CB8AC3E}">
        <p14:creationId xmlns:p14="http://schemas.microsoft.com/office/powerpoint/2010/main" val="223686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—Abigail, papai está expirando; tem coragem, confia... Não posso acompanhar-te na oração... mas fazes por todos nós... a prece dos aflitos...</a:t>
            </a:r>
          </a:p>
          <a:p>
            <a:pPr algn="l"/>
            <a:r>
              <a:rPr lang="pt-BR" sz="3200" b="1" dirty="0">
                <a:latin typeface="ArialMT-Identity-H"/>
              </a:rPr>
              <a:t>Dando mostras de fé invejável em tão amarguradas circunstâncias, a jovem, de joelhos, fixou longamente o velho pai cujo peito já não arfava; depois, erguendo os olhos ao Alto, começou a cantar com voz trêmula, porém harmoniosa e cristalina:</a:t>
            </a:r>
          </a:p>
          <a:p>
            <a:pPr marL="0" indent="0" algn="l">
              <a:buNone/>
            </a:pPr>
            <a:endParaRPr lang="pt-BR" sz="3600" b="1" dirty="0">
              <a:latin typeface="ArialMT-Identity-H"/>
            </a:endParaRPr>
          </a:p>
        </p:txBody>
      </p:sp>
    </p:spTree>
    <p:extLst>
      <p:ext uri="{BB962C8B-B14F-4D97-AF65-F5344CB8AC3E}">
        <p14:creationId xmlns:p14="http://schemas.microsoft.com/office/powerpoint/2010/main" val="1303443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—“Senhor Deus, pai dos que choram,</a:t>
            </a:r>
          </a:p>
          <a:p>
            <a:pPr algn="l"/>
            <a:r>
              <a:rPr lang="pt-BR" sz="3200" b="1" dirty="0">
                <a:latin typeface="ArialMT-Identity-H"/>
              </a:rPr>
              <a:t>Dos tristes, dos oprimidos,</a:t>
            </a:r>
          </a:p>
          <a:p>
            <a:pPr algn="l"/>
            <a:r>
              <a:rPr lang="pt-BR" sz="3200" b="1" dirty="0">
                <a:latin typeface="ArialMT-Identity-H"/>
              </a:rPr>
              <a:t>Fortaleza dos vencidos,</a:t>
            </a:r>
          </a:p>
          <a:p>
            <a:pPr algn="l"/>
            <a:r>
              <a:rPr lang="pt-BR" sz="3200" b="1" dirty="0">
                <a:latin typeface="ArialMT-Identity-H"/>
              </a:rPr>
              <a:t>Consolo de toda a dor,</a:t>
            </a:r>
          </a:p>
          <a:p>
            <a:pPr algn="l"/>
            <a:r>
              <a:rPr lang="pt-BR" sz="3200" b="1" dirty="0">
                <a:latin typeface="ArialMT-Identity-H"/>
              </a:rPr>
              <a:t>Embora a miséria amarga</a:t>
            </a:r>
          </a:p>
          <a:p>
            <a:pPr algn="l"/>
            <a:r>
              <a:rPr lang="pt-BR" sz="3200" b="1" dirty="0">
                <a:latin typeface="ArialMT-Identity-H"/>
              </a:rPr>
              <a:t>Dos prantos de nosso erro,</a:t>
            </a:r>
          </a:p>
          <a:p>
            <a:pPr algn="l"/>
            <a:r>
              <a:rPr lang="pt-BR" sz="3200" b="1" dirty="0">
                <a:latin typeface="ArialMT-Identity-H"/>
              </a:rPr>
              <a:t>Deste mundo de desterro</a:t>
            </a:r>
          </a:p>
          <a:p>
            <a:pPr algn="l"/>
            <a:r>
              <a:rPr lang="pt-BR" sz="3200" b="1" dirty="0">
                <a:latin typeface="ArialMT-Identity-H"/>
              </a:rPr>
              <a:t>Clamamos por vosso amor!</a:t>
            </a:r>
            <a:endParaRPr lang="pt-BR" sz="3600" b="1" dirty="0">
              <a:latin typeface="ArialMT-Identity-H"/>
            </a:endParaRPr>
          </a:p>
        </p:txBody>
      </p:sp>
    </p:spTree>
    <p:extLst>
      <p:ext uri="{BB962C8B-B14F-4D97-AF65-F5344CB8AC3E}">
        <p14:creationId xmlns:p14="http://schemas.microsoft.com/office/powerpoint/2010/main" val="971396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000" b="1" dirty="0">
                <a:latin typeface="ArialMT-Identity-H"/>
              </a:rPr>
              <a:t>Nas aflições do caminho,</a:t>
            </a:r>
          </a:p>
          <a:p>
            <a:pPr algn="l"/>
            <a:r>
              <a:rPr lang="pt-BR" sz="3000" b="1" dirty="0">
                <a:latin typeface="ArialMT-Identity-H"/>
              </a:rPr>
              <a:t>Na noite mais tormentosa,</a:t>
            </a:r>
          </a:p>
          <a:p>
            <a:pPr algn="l"/>
            <a:r>
              <a:rPr lang="pt-BR" sz="3000" b="1" dirty="0">
                <a:latin typeface="ArialMT-Identity-H"/>
              </a:rPr>
              <a:t>Vossa fonte generosa</a:t>
            </a:r>
          </a:p>
          <a:p>
            <a:pPr algn="l"/>
            <a:r>
              <a:rPr lang="pt-BR" sz="3000" b="1" dirty="0">
                <a:latin typeface="ArialMT-Identity-H"/>
              </a:rPr>
              <a:t>É o bem que não secará.</a:t>
            </a:r>
          </a:p>
          <a:p>
            <a:pPr algn="l"/>
            <a:r>
              <a:rPr lang="pt-BR" sz="3000" b="1" dirty="0">
                <a:latin typeface="ArialMT-Identity-H"/>
              </a:rPr>
              <a:t>Sois, em tudo, a luz eterna</a:t>
            </a:r>
          </a:p>
          <a:p>
            <a:pPr algn="l"/>
            <a:r>
              <a:rPr lang="pt-BR" sz="3000" b="1" dirty="0">
                <a:latin typeface="ArialMT-Identity-H"/>
              </a:rPr>
              <a:t>Da alegria e da bonança,</a:t>
            </a:r>
          </a:p>
          <a:p>
            <a:pPr algn="l"/>
            <a:r>
              <a:rPr lang="pt-BR" sz="3000" b="1" dirty="0">
                <a:latin typeface="ArialMT-Identity-H"/>
              </a:rPr>
              <a:t>Nossa porta de esperança</a:t>
            </a:r>
          </a:p>
          <a:p>
            <a:pPr algn="l"/>
            <a:r>
              <a:rPr lang="pt-BR" sz="3000" b="1" dirty="0">
                <a:latin typeface="ArialMT-Identity-H"/>
              </a:rPr>
              <a:t>Que nunca se fechará.”</a:t>
            </a:r>
          </a:p>
          <a:p>
            <a:pPr marL="0" indent="0" algn="l">
              <a:buNone/>
            </a:pPr>
            <a:endParaRPr lang="pt-BR" sz="3600" b="1" dirty="0">
              <a:latin typeface="ArialMT-Identity-H"/>
            </a:endParaRPr>
          </a:p>
        </p:txBody>
      </p:sp>
    </p:spTree>
    <p:extLst>
      <p:ext uri="{BB962C8B-B14F-4D97-AF65-F5344CB8AC3E}">
        <p14:creationId xmlns:p14="http://schemas.microsoft.com/office/powerpoint/2010/main" val="3880361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000" b="1" dirty="0">
                <a:latin typeface="ArialMT-Identity-H"/>
              </a:rPr>
              <a:t>Nas aflições do caminho,</a:t>
            </a:r>
          </a:p>
          <a:p>
            <a:pPr algn="l"/>
            <a:r>
              <a:rPr lang="pt-BR" sz="3000" b="1" dirty="0">
                <a:latin typeface="ArialMT-Identity-H"/>
              </a:rPr>
              <a:t>Na noite mais tormentosa,</a:t>
            </a:r>
          </a:p>
          <a:p>
            <a:pPr algn="l"/>
            <a:r>
              <a:rPr lang="pt-BR" sz="3000" b="1" dirty="0">
                <a:latin typeface="ArialMT-Identity-H"/>
              </a:rPr>
              <a:t>Vossa fonte generosa</a:t>
            </a:r>
          </a:p>
          <a:p>
            <a:pPr algn="l"/>
            <a:r>
              <a:rPr lang="pt-BR" sz="3000" b="1" dirty="0">
                <a:latin typeface="ArialMT-Identity-H"/>
              </a:rPr>
              <a:t>É o bem que não secará.</a:t>
            </a:r>
          </a:p>
          <a:p>
            <a:pPr algn="l"/>
            <a:r>
              <a:rPr lang="pt-BR" sz="3000" b="1" dirty="0">
                <a:latin typeface="ArialMT-Identity-H"/>
              </a:rPr>
              <a:t>Sois, em tudo, a luz eterna</a:t>
            </a:r>
          </a:p>
          <a:p>
            <a:pPr algn="l"/>
            <a:r>
              <a:rPr lang="pt-BR" sz="3000" b="1" dirty="0">
                <a:latin typeface="ArialMT-Identity-H"/>
              </a:rPr>
              <a:t>Da alegria e da bonança,</a:t>
            </a:r>
          </a:p>
          <a:p>
            <a:pPr algn="l"/>
            <a:r>
              <a:rPr lang="pt-BR" sz="3000" b="1" dirty="0">
                <a:latin typeface="ArialMT-Identity-H"/>
              </a:rPr>
              <a:t>Nossa porta de esperança</a:t>
            </a:r>
          </a:p>
          <a:p>
            <a:pPr algn="l"/>
            <a:r>
              <a:rPr lang="pt-BR" sz="3000" b="1" dirty="0">
                <a:latin typeface="ArialMT-Identity-H"/>
              </a:rPr>
              <a:t>Que nunca se fechará.”</a:t>
            </a:r>
          </a:p>
          <a:p>
            <a:pPr marL="0" indent="0" algn="l">
              <a:buNone/>
            </a:pPr>
            <a:endParaRPr lang="pt-BR" sz="3600" b="1" dirty="0">
              <a:latin typeface="ArialMT-Identity-H"/>
            </a:endParaRPr>
          </a:p>
        </p:txBody>
      </p:sp>
    </p:spTree>
    <p:extLst>
      <p:ext uri="{BB962C8B-B14F-4D97-AF65-F5344CB8AC3E}">
        <p14:creationId xmlns:p14="http://schemas.microsoft.com/office/powerpoint/2010/main" val="1487277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Suas expressões vocais enchiam o ambiente de sonoridade indefinível. O canto semelhava-se mais a um gorjeio de dor de um rouxinol que cantasse, ferido, numa alvorada de primavera. Tão grande, tão sincera se lhe revelava a fé no Todo-Poderoso, que sua atitude geral era a de uma filha carinhosa e obediente, comunicando-se com o pai silencioso e invisível. </a:t>
            </a:r>
          </a:p>
          <a:p>
            <a:pPr marL="0" indent="0" algn="l">
              <a:buNone/>
            </a:pPr>
            <a:endParaRPr lang="pt-BR" sz="3600" b="1" dirty="0">
              <a:latin typeface="ArialMT-Identity-H"/>
            </a:endParaRPr>
          </a:p>
        </p:txBody>
      </p:sp>
    </p:spTree>
    <p:extLst>
      <p:ext uri="{BB962C8B-B14F-4D97-AF65-F5344CB8AC3E}">
        <p14:creationId xmlns:p14="http://schemas.microsoft.com/office/powerpoint/2010/main" val="1273101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O pranto </a:t>
            </a:r>
            <a:r>
              <a:rPr lang="pt-BR" sz="4000" b="1" dirty="0" err="1">
                <a:latin typeface="ArialMT-Identity-H"/>
              </a:rPr>
              <a:t>perturbava-lhe</a:t>
            </a:r>
            <a:r>
              <a:rPr lang="pt-BR" sz="4000" b="1" dirty="0">
                <a:latin typeface="ArialMT-Identity-H"/>
              </a:rPr>
              <a:t> a voz trêmula, mas repetia com desassombro a prece aprendida no lar, com a mais formosa expressão de confiança no Altíssimo.</a:t>
            </a:r>
          </a:p>
          <a:p>
            <a:pPr marL="0" indent="0" algn="l">
              <a:buNone/>
            </a:pPr>
            <a:endParaRPr lang="pt-BR" sz="3600" b="1" dirty="0">
              <a:latin typeface="ArialMT-Identity-H"/>
            </a:endParaRPr>
          </a:p>
        </p:txBody>
      </p:sp>
    </p:spTree>
    <p:extLst>
      <p:ext uri="{BB962C8B-B14F-4D97-AF65-F5344CB8AC3E}">
        <p14:creationId xmlns:p14="http://schemas.microsoft.com/office/powerpoint/2010/main" val="29979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Penosa emoção apossara-se de todos. Que fazer com uma criança cantando o suplício dos seus entes amados e a crueldade dos seus verdugos? Soldados e guardas presentes mal dissimulavam a emoção. O próprio questor parecia imobilizado, como que submetido a enfadonho mal-estar.</a:t>
            </a:r>
          </a:p>
          <a:p>
            <a:pPr marL="0" indent="0" algn="l">
              <a:buNone/>
            </a:pPr>
            <a:endParaRPr lang="pt-BR" sz="3600" b="1" dirty="0">
              <a:latin typeface="ArialMT-Identity-H"/>
            </a:endParaRPr>
          </a:p>
        </p:txBody>
      </p:sp>
    </p:spTree>
    <p:extLst>
      <p:ext uri="{BB962C8B-B14F-4D97-AF65-F5344CB8AC3E}">
        <p14:creationId xmlns:p14="http://schemas.microsoft.com/office/powerpoint/2010/main" val="2709937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Abigail, estranha à perversidade das criaturas, suplicando o amparo do Onipotente, não sabia que o cântico era inútil à salvação dos seus, mas que despertaria a comiseração pela sua inocência, ganhando-lhe, assim, a liberdade.</a:t>
            </a:r>
          </a:p>
          <a:p>
            <a:pPr marL="0" indent="0" algn="l">
              <a:buNone/>
            </a:pPr>
            <a:endParaRPr lang="pt-BR" sz="3600" b="1" dirty="0">
              <a:latin typeface="ArialMT-Identity-H"/>
            </a:endParaRPr>
          </a:p>
        </p:txBody>
      </p:sp>
    </p:spTree>
    <p:extLst>
      <p:ext uri="{BB962C8B-B14F-4D97-AF65-F5344CB8AC3E}">
        <p14:creationId xmlns:p14="http://schemas.microsoft.com/office/powerpoint/2010/main" val="4192361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Recobrando alento e percebendo que a cena ferira a sensibilidade geral, Licínio esforçou-se por não perder a dureza de espírito e recomendou a um dos velhos servidores, em tom imperioso:</a:t>
            </a:r>
          </a:p>
          <a:p>
            <a:pPr algn="l"/>
            <a:r>
              <a:rPr lang="pt-BR" sz="3600" b="1" dirty="0">
                <a:latin typeface="ArialMT-Identity-H"/>
              </a:rPr>
              <a:t>— Justino, leva esta mulher para a rua e solta-a, mas que não cante mais, nem mesmo uma nota!</a:t>
            </a:r>
          </a:p>
          <a:p>
            <a:pPr marL="0" indent="0" algn="l">
              <a:buNone/>
            </a:pPr>
            <a:endParaRPr lang="pt-BR" sz="3600" b="1" dirty="0">
              <a:latin typeface="ArialMT-Identity-H"/>
            </a:endParaRPr>
          </a:p>
        </p:txBody>
      </p:sp>
    </p:spTree>
    <p:extLst>
      <p:ext uri="{BB962C8B-B14F-4D97-AF65-F5344CB8AC3E}">
        <p14:creationId xmlns:p14="http://schemas.microsoft.com/office/powerpoint/2010/main" val="2340616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Diante da ordem retumbante, Abigail não terminou a oração, emudecendo instantaneamente, como se obedecesse a estranho </a:t>
            </a:r>
            <a:r>
              <a:rPr lang="pt-BR" sz="4000" b="1" dirty="0" err="1">
                <a:latin typeface="ArialMT-Identity-H"/>
              </a:rPr>
              <a:t>estacato</a:t>
            </a:r>
            <a:r>
              <a:rPr lang="pt-BR" sz="4000" b="1" dirty="0">
                <a:latin typeface="ArialMT-Identity-H"/>
              </a:rPr>
              <a:t>.</a:t>
            </a:r>
          </a:p>
          <a:p>
            <a:pPr marL="0" indent="0" algn="l">
              <a:buNone/>
            </a:pPr>
            <a:endParaRPr lang="pt-BR" sz="3600" b="1" dirty="0">
              <a:latin typeface="ArialMT-Identity-H"/>
            </a:endParaRPr>
          </a:p>
        </p:txBody>
      </p:sp>
    </p:spTree>
    <p:extLst>
      <p:ext uri="{BB962C8B-B14F-4D97-AF65-F5344CB8AC3E}">
        <p14:creationId xmlns:p14="http://schemas.microsoft.com/office/powerpoint/2010/main" val="4061624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a:xfrm>
            <a:off x="2589213" y="3303494"/>
            <a:ext cx="8915399" cy="2262781"/>
          </a:xfrm>
        </p:spPr>
        <p:txBody>
          <a:bodyPr>
            <a:normAutofit fontScale="90000"/>
          </a:bodyPr>
          <a:lstStyle/>
          <a:p>
            <a:pPr algn="ctr"/>
            <a:r>
              <a:rPr lang="pt-BR" altLang="pt-BR" sz="5400" b="1" dirty="0">
                <a:solidFill>
                  <a:srgbClr val="002060"/>
                </a:solidFill>
                <a:latin typeface="Tahoma" panose="020B0604030504040204" pitchFamily="34" charset="0"/>
              </a:rPr>
              <a:t>MÓDULO 6 – AS VIRTUDES DE ABIGAIL EM PAULO E ESTÊVÃO</a:t>
            </a:r>
            <a:endParaRPr lang="pt-BR" dirty="0"/>
          </a:p>
        </p:txBody>
      </p:sp>
    </p:spTree>
    <p:extLst>
      <p:ext uri="{BB962C8B-B14F-4D97-AF65-F5344CB8AC3E}">
        <p14:creationId xmlns:p14="http://schemas.microsoft.com/office/powerpoint/2010/main" val="405239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Lançou ao cadáver ensanguentado do pai um olhar inesquecível e, logo contemplando o irmão ferido e algemado, com quem trocava as mais íntimas impressões na linguagem dos olhos doridos e ansiosos, sentiu-se tocada pela mão calosa de um velho soldado que lhe dizia em voz quase áspera:</a:t>
            </a:r>
          </a:p>
          <a:p>
            <a:pPr marL="0" indent="0" algn="l">
              <a:buNone/>
            </a:pPr>
            <a:endParaRPr lang="pt-BR" sz="3600" b="1" dirty="0">
              <a:latin typeface="ArialMT-Identity-H"/>
            </a:endParaRPr>
          </a:p>
        </p:txBody>
      </p:sp>
    </p:spTree>
    <p:extLst>
      <p:ext uri="{BB962C8B-B14F-4D97-AF65-F5344CB8AC3E}">
        <p14:creationId xmlns:p14="http://schemas.microsoft.com/office/powerpoint/2010/main" val="10309942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 Acompanha-me!</a:t>
            </a:r>
          </a:p>
          <a:p>
            <a:pPr algn="l"/>
            <a:r>
              <a:rPr lang="pt-BR" sz="3200" b="1" dirty="0">
                <a:latin typeface="ArialMT-Identity-H"/>
              </a:rPr>
              <a:t>Ela estremeceu; todavia, endereçando a </a:t>
            </a:r>
            <a:r>
              <a:rPr lang="pt-BR" sz="3200" b="1" dirty="0" err="1">
                <a:latin typeface="ArialMT-Identity-H"/>
              </a:rPr>
              <a:t>Jeziel</a:t>
            </a:r>
            <a:r>
              <a:rPr lang="pt-BR" sz="3200" b="1" dirty="0">
                <a:latin typeface="ArialMT-Identity-H"/>
              </a:rPr>
              <a:t> o derradeiro e significativo olhar, seguiu o preposto de </a:t>
            </a:r>
            <a:r>
              <a:rPr lang="pt-BR" sz="3200" b="1" dirty="0" err="1">
                <a:latin typeface="ArialMT-Identity-H"/>
              </a:rPr>
              <a:t>Minúcio</a:t>
            </a:r>
            <a:r>
              <a:rPr lang="pt-BR" sz="3200" b="1" dirty="0">
                <a:latin typeface="ArialMT-Identity-H"/>
              </a:rPr>
              <a:t>, sem resistência. Após atravessar inúmeros corredores úmidos e sombrios, Justino, modificando sensivelmente a voz, deu-lhe a perceber extrema simpatia por sua figura quase infantil, murmurando-lhe ao ouvido, comovidamente:</a:t>
            </a:r>
          </a:p>
          <a:p>
            <a:pPr marL="0" indent="0" algn="l">
              <a:buNone/>
            </a:pPr>
            <a:endParaRPr lang="pt-BR" sz="3600" b="1" dirty="0">
              <a:latin typeface="ArialMT-Identity-H"/>
            </a:endParaRPr>
          </a:p>
        </p:txBody>
      </p:sp>
    </p:spTree>
    <p:extLst>
      <p:ext uri="{BB962C8B-B14F-4D97-AF65-F5344CB8AC3E}">
        <p14:creationId xmlns:p14="http://schemas.microsoft.com/office/powerpoint/2010/main" val="3240146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—Minha filha, também sou pai e compreendo o teu martírio. Se queres atender a um amigo, escuta o meu conselho. Foge de Corinto a toda pressa. Vale-te deste instante de sensibilidade dos teus verdugos e não voltes aqui.</a:t>
            </a:r>
          </a:p>
          <a:p>
            <a:pPr marL="0" indent="0" algn="l">
              <a:buNone/>
            </a:pPr>
            <a:endParaRPr lang="pt-BR" sz="3600" b="1" dirty="0">
              <a:latin typeface="ArialMT-Identity-H"/>
            </a:endParaRPr>
          </a:p>
        </p:txBody>
      </p:sp>
    </p:spTree>
    <p:extLst>
      <p:ext uri="{BB962C8B-B14F-4D97-AF65-F5344CB8AC3E}">
        <p14:creationId xmlns:p14="http://schemas.microsoft.com/office/powerpoint/2010/main" val="4202917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Abigail cobrou algum ânimo e, sentindo-se encorajada por aquela simpatia imprevista, perguntou extremamente perturbada:</a:t>
            </a:r>
          </a:p>
          <a:p>
            <a:pPr algn="l"/>
            <a:r>
              <a:rPr lang="pt-BR" sz="4000" b="1" dirty="0">
                <a:latin typeface="ArialMT-Identity-H"/>
              </a:rPr>
              <a:t>—E meu pai?</a:t>
            </a:r>
          </a:p>
          <a:p>
            <a:pPr algn="l"/>
            <a:r>
              <a:rPr lang="pt-BR" sz="4000" b="1" dirty="0">
                <a:latin typeface="ArialMT-Identity-H"/>
              </a:rPr>
              <a:t>—Teu pai descansou para sempre — murmurou o generoso soldado.</a:t>
            </a:r>
          </a:p>
          <a:p>
            <a:pPr marL="0" indent="0" algn="l">
              <a:buNone/>
            </a:pPr>
            <a:endParaRPr lang="pt-BR" sz="3600" b="1" dirty="0">
              <a:latin typeface="ArialMT-Identity-H"/>
            </a:endParaRPr>
          </a:p>
        </p:txBody>
      </p:sp>
    </p:spTree>
    <p:extLst>
      <p:ext uri="{BB962C8B-B14F-4D97-AF65-F5344CB8AC3E}">
        <p14:creationId xmlns:p14="http://schemas.microsoft.com/office/powerpoint/2010/main" val="42178991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O pranto da jovem se fez mais copioso, </a:t>
            </a:r>
            <a:r>
              <a:rPr lang="pt-BR" sz="3600" b="1" dirty="0" err="1">
                <a:latin typeface="ArialMT-Identity-H"/>
              </a:rPr>
              <a:t>borbulhando-lhe</a:t>
            </a:r>
            <a:r>
              <a:rPr lang="pt-BR" sz="3600" b="1" dirty="0">
                <a:latin typeface="ArialMT-Identity-H"/>
              </a:rPr>
              <a:t> dos olhos tristes.</a:t>
            </a:r>
          </a:p>
          <a:p>
            <a:pPr algn="l"/>
            <a:r>
              <a:rPr lang="pt-BR" sz="3600" b="1" dirty="0">
                <a:latin typeface="ArialMT-Identity-H"/>
              </a:rPr>
              <a:t>Todavia, ansiosa por defender-se contra a perspectiva de solidão, perguntou ainda:</a:t>
            </a:r>
          </a:p>
          <a:p>
            <a:pPr algn="l"/>
            <a:r>
              <a:rPr lang="pt-BR" sz="3600" b="1" dirty="0">
                <a:latin typeface="ArialMT-Identity-H"/>
              </a:rPr>
              <a:t>—Mas... e meu irmão?</a:t>
            </a:r>
          </a:p>
          <a:p>
            <a:pPr algn="l"/>
            <a:r>
              <a:rPr lang="pt-BR" sz="3600" b="1" dirty="0">
                <a:latin typeface="ArialMT-Identity-H"/>
              </a:rPr>
              <a:t>—Ninguém volta do cativeiro das galeras — respondeu Justino com olhar significativo.</a:t>
            </a:r>
          </a:p>
          <a:p>
            <a:pPr marL="0" indent="0" algn="l">
              <a:buNone/>
            </a:pPr>
            <a:endParaRPr lang="pt-BR" sz="3600" b="1" dirty="0">
              <a:latin typeface="ArialMT-Identity-H"/>
            </a:endParaRPr>
          </a:p>
        </p:txBody>
      </p:sp>
    </p:spTree>
    <p:extLst>
      <p:ext uri="{BB962C8B-B14F-4D97-AF65-F5344CB8AC3E}">
        <p14:creationId xmlns:p14="http://schemas.microsoft.com/office/powerpoint/2010/main" val="2575961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O Abigail levou as mãos pequeninas ao peito, desejando afogar a própria dor.</a:t>
            </a:r>
          </a:p>
          <a:p>
            <a:pPr algn="l"/>
            <a:r>
              <a:rPr lang="pt-BR" sz="3600" b="1" dirty="0">
                <a:latin typeface="ArialMT-Identity-H"/>
              </a:rPr>
              <a:t>Os gonzos de velha porta rangeram vagarosamente e o seu inesperado protetor exclamou, apontando a rua movimentada:</a:t>
            </a:r>
          </a:p>
          <a:p>
            <a:pPr algn="l"/>
            <a:r>
              <a:rPr lang="pt-BR" sz="3600" b="1" dirty="0">
                <a:latin typeface="ArialMT-Identity-H"/>
              </a:rPr>
              <a:t>— Vai em paz e que os deuses te protejam.</a:t>
            </a:r>
          </a:p>
        </p:txBody>
      </p:sp>
    </p:spTree>
    <p:extLst>
      <p:ext uri="{BB962C8B-B14F-4D97-AF65-F5344CB8AC3E}">
        <p14:creationId xmlns:p14="http://schemas.microsoft.com/office/powerpoint/2010/main" val="18181820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A pobre criatura não tardou a sentir o insulamento entre as fileiras de transeuntes que cruzavam, apressados, a via pública. Habituada aos carinhos domésticos, no lar onde o idioma paterno substituía a linguagem das ruas, sentiu-se estranha no meio de tantas criaturas inquietas, assoberbadas de interesses e preocupações materiais. Ninguém lhe notava as lágrimas, nenhuma voz amiga procurava inteirar-se das suas íntimas angústias.</a:t>
            </a:r>
          </a:p>
        </p:txBody>
      </p:sp>
    </p:spTree>
    <p:extLst>
      <p:ext uri="{BB962C8B-B14F-4D97-AF65-F5344CB8AC3E}">
        <p14:creationId xmlns:p14="http://schemas.microsoft.com/office/powerpoint/2010/main" val="2508728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Estava só! Sua mãe fora chamada por Deus, anos antes; seu pai acabava de sucumbir covardemente assassinado; o irmão, prisioneiro e cativo, sem esperança de remissão. Apesar do sol do meio-dia, tinha a sensação de intenso frio. Deveria regressar ao ninho doméstico?</a:t>
            </a:r>
          </a:p>
        </p:txBody>
      </p:sp>
    </p:spTree>
    <p:extLst>
      <p:ext uri="{BB962C8B-B14F-4D97-AF65-F5344CB8AC3E}">
        <p14:creationId xmlns:p14="http://schemas.microsoft.com/office/powerpoint/2010/main" val="22035275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400" b="1" dirty="0">
                <a:latin typeface="ArialMT-Identity-H"/>
              </a:rPr>
              <a:t>Mas, com que fim, se haviam sido expulsos? A quem confiar sua enorme desdita?</a:t>
            </a:r>
          </a:p>
          <a:p>
            <a:pPr algn="l"/>
            <a:r>
              <a:rPr lang="pt-BR" sz="3400" b="1" dirty="0">
                <a:latin typeface="ArialMT-Identity-H"/>
              </a:rPr>
              <a:t>Lembrou-se de uma velha amiga da família. Procurou-a. A viúva </a:t>
            </a:r>
            <a:r>
              <a:rPr lang="pt-BR" sz="3400" b="1" dirty="0" err="1">
                <a:latin typeface="ArialMT-Identity-H"/>
              </a:rPr>
              <a:t>Sostênia</a:t>
            </a:r>
            <a:r>
              <a:rPr lang="pt-BR" sz="3400" b="1" dirty="0">
                <a:latin typeface="ArialMT-Identity-H"/>
              </a:rPr>
              <a:t>, muito afeiçoada à sua mãe, recebeu-a com o sorriso generoso da sua velhice bondosa.</a:t>
            </a:r>
          </a:p>
          <a:p>
            <a:pPr algn="l"/>
            <a:r>
              <a:rPr lang="pt-BR" sz="3400" b="1" dirty="0">
                <a:latin typeface="ArialMT-Identity-H"/>
              </a:rPr>
              <a:t>Desfeita em pranto, a infortunada contou-lhe todo o sucedido.</a:t>
            </a:r>
          </a:p>
        </p:txBody>
      </p:sp>
    </p:spTree>
    <p:extLst>
      <p:ext uri="{BB962C8B-B14F-4D97-AF65-F5344CB8AC3E}">
        <p14:creationId xmlns:p14="http://schemas.microsoft.com/office/powerpoint/2010/main" val="1850379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 veneranda velhinha, </a:t>
            </a:r>
            <a:r>
              <a:rPr lang="pt-BR" sz="3600" b="1" dirty="0" err="1">
                <a:latin typeface="ArialMT-Identity-H"/>
              </a:rPr>
              <a:t>acariciando-lhe</a:t>
            </a:r>
            <a:r>
              <a:rPr lang="pt-BR" sz="3600" b="1" dirty="0">
                <a:latin typeface="ArialMT-Identity-H"/>
              </a:rPr>
              <a:t> a cabeleira anelada, falou comovida:</a:t>
            </a:r>
          </a:p>
          <a:p>
            <a:pPr algn="l"/>
            <a:r>
              <a:rPr lang="pt-BR" sz="3600" b="1" dirty="0">
                <a:latin typeface="ArialMT-Identity-H"/>
              </a:rPr>
              <a:t>— Nas perseguições passadas, nossos sofrimentos foram os mesmos. E dando a entender que não desejava reviver antigas e dolorosas reminiscências, </a:t>
            </a:r>
            <a:r>
              <a:rPr lang="pt-BR" sz="3600" b="1" dirty="0" err="1">
                <a:latin typeface="ArialMT-Identity-H"/>
              </a:rPr>
              <a:t>Sostênia</a:t>
            </a:r>
            <a:r>
              <a:rPr lang="pt-BR" sz="3600" b="1" dirty="0">
                <a:latin typeface="ArialMT-Identity-H"/>
              </a:rPr>
              <a:t> acentuou:</a:t>
            </a:r>
          </a:p>
        </p:txBody>
      </p:sp>
    </p:spTree>
    <p:extLst>
      <p:ext uri="{BB962C8B-B14F-4D97-AF65-F5344CB8AC3E}">
        <p14:creationId xmlns:p14="http://schemas.microsoft.com/office/powerpoint/2010/main" val="2476518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a:bodyPr>
          <a:lstStyle/>
          <a:p>
            <a:pPr algn="ctr"/>
            <a:r>
              <a:rPr lang="pt-BR" altLang="pt-BR" sz="5400" b="1" dirty="0">
                <a:solidFill>
                  <a:srgbClr val="002060"/>
                </a:solidFill>
                <a:latin typeface="Tahoma" panose="020B0604030504040204" pitchFamily="34" charset="0"/>
              </a:rPr>
              <a:t>ENCONTRO 1 – AS VIRTUDES DE ABIGAIL</a:t>
            </a: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63135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 É indispensável o máximo de coragem nas situações penosas como esta. Não é fácil elevar o coração em meio de tão terríveis escombros; mas é preciso confiar em Deus nas horas mais amargas. Que contas fazer, agora que todos os recursos desapareceram? Por minha vez, nada te posso oferecer, senão o coração amigo, pois também aqui estou por esmola da pobre família que me agasalhou caridosamente, na última tempestade da minha vida.</a:t>
            </a:r>
          </a:p>
        </p:txBody>
      </p:sp>
    </p:spTree>
    <p:extLst>
      <p:ext uri="{BB962C8B-B14F-4D97-AF65-F5344CB8AC3E}">
        <p14:creationId xmlns:p14="http://schemas.microsoft.com/office/powerpoint/2010/main" val="23052000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a:t>
            </a:r>
            <a:r>
              <a:rPr lang="pt-BR" sz="3600" b="1" dirty="0" err="1">
                <a:latin typeface="ArialMT-Identity-H"/>
              </a:rPr>
              <a:t>Sostênia</a:t>
            </a:r>
            <a:r>
              <a:rPr lang="pt-BR" sz="3600" b="1" dirty="0">
                <a:latin typeface="ArialMT-Identity-H"/>
              </a:rPr>
              <a:t> — disse Abigail suspirando —, meus pais me prepararam para uma existência de corajoso esforço próprio. Estou pensando em recorrer ao legado e suplicar-lhe um cantinho da nossa chácara para ali viver uma vida honesta, na esperança de reaver </a:t>
            </a:r>
            <a:r>
              <a:rPr lang="pt-BR" sz="3600" b="1" dirty="0" err="1">
                <a:latin typeface="ArialMT-Identity-H"/>
              </a:rPr>
              <a:t>Jeziel</a:t>
            </a:r>
            <a:r>
              <a:rPr lang="pt-BR" sz="3600" b="1" dirty="0">
                <a:latin typeface="ArialMT-Identity-H"/>
              </a:rPr>
              <a:t> e sua fraterna companhia. Que pensas a respeito?</a:t>
            </a:r>
          </a:p>
        </p:txBody>
      </p:sp>
    </p:spTree>
    <p:extLst>
      <p:ext uri="{BB962C8B-B14F-4D97-AF65-F5344CB8AC3E}">
        <p14:creationId xmlns:p14="http://schemas.microsoft.com/office/powerpoint/2010/main" val="1097492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Notando a indecisão da veneranda amiga, continuou:</a:t>
            </a:r>
          </a:p>
          <a:p>
            <a:pPr algn="l"/>
            <a:r>
              <a:rPr lang="pt-BR" sz="3600" b="1" dirty="0">
                <a:latin typeface="ArialMT-Identity-H"/>
              </a:rPr>
              <a:t>— Quem sabe o questor Licínio se condoerá da minha sorte? Minha resolução talvez o enterneça; voltarei para casa e levar-te-ei comigo. Ser-me-ias uma segunda mãe para o resto da vida.</a:t>
            </a:r>
          </a:p>
        </p:txBody>
      </p:sp>
    </p:spTree>
    <p:extLst>
      <p:ext uri="{BB962C8B-B14F-4D97-AF65-F5344CB8AC3E}">
        <p14:creationId xmlns:p14="http://schemas.microsoft.com/office/powerpoint/2010/main" val="4123454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400" b="1" dirty="0" err="1">
                <a:latin typeface="ArialMT-Identity-H"/>
              </a:rPr>
              <a:t>Sostênia</a:t>
            </a:r>
            <a:r>
              <a:rPr lang="pt-BR" sz="3400" b="1" dirty="0">
                <a:latin typeface="ArialMT-Identity-H"/>
              </a:rPr>
              <a:t> conchegou-a de encontro ao coração e acentuou de olhos úmidos:</a:t>
            </a:r>
          </a:p>
          <a:p>
            <a:pPr algn="l"/>
            <a:r>
              <a:rPr lang="pt-BR" sz="3400" b="1" dirty="0">
                <a:latin typeface="ArialMT-Identity-H"/>
              </a:rPr>
              <a:t>— Minha querida, tu és um anjo, mas o mundo ainda é propriedade dos maus. Viveria contigo eternamente, minha boa Abigail; entretanto, não conheces o legado nem a sua camarilha. Ouve, filha! É preciso que fujas de Corinto, de modo a não incidires em mais duras humilhações.</a:t>
            </a:r>
          </a:p>
        </p:txBody>
      </p:sp>
    </p:spTree>
    <p:extLst>
      <p:ext uri="{BB962C8B-B14F-4D97-AF65-F5344CB8AC3E}">
        <p14:creationId xmlns:p14="http://schemas.microsoft.com/office/powerpoint/2010/main" val="2312596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 moça teve uma exclamação de abatimento e, depois de longa pausa, acrescentou:</a:t>
            </a:r>
          </a:p>
          <a:p>
            <a:pPr algn="l"/>
            <a:r>
              <a:rPr lang="pt-BR" sz="4000" b="1" dirty="0">
                <a:latin typeface="ArialMT-Identity-H"/>
              </a:rPr>
              <a:t>— Aceitarei teus conselhos, mas, antes de qualquer providência, necessito voltar a casa.</a:t>
            </a:r>
          </a:p>
        </p:txBody>
      </p:sp>
    </p:spTree>
    <p:extLst>
      <p:ext uri="{BB962C8B-B14F-4D97-AF65-F5344CB8AC3E}">
        <p14:creationId xmlns:p14="http://schemas.microsoft.com/office/powerpoint/2010/main" val="3677913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 Para quê? — interrogou a amiga admirada. — É imprescindível que partas quanto antes. Não voltes ao lar. A esta hora, é possível já esteja ocupado por homens sem escrúpulos, que te não respeitariam. Convém-te uma atitude de sincera fortaleza moral, pois vivemos uma época em que necessitamos fugir da perdição, como </a:t>
            </a:r>
            <a:r>
              <a:rPr lang="pt-BR" sz="3200" b="1" dirty="0" err="1">
                <a:latin typeface="ArialMT-Identity-H"/>
              </a:rPr>
              <a:t>Lot</a:t>
            </a:r>
            <a:r>
              <a:rPr lang="pt-BR" sz="3200" b="1" dirty="0">
                <a:latin typeface="ArialMT-Identity-H"/>
              </a:rPr>
              <a:t> e seus familiares, correndo o risco de sermos transformados em estátua inútil, se olharmos para trás.</a:t>
            </a:r>
          </a:p>
        </p:txBody>
      </p:sp>
    </p:spTree>
    <p:extLst>
      <p:ext uri="{BB962C8B-B14F-4D97-AF65-F5344CB8AC3E}">
        <p14:creationId xmlns:p14="http://schemas.microsoft.com/office/powerpoint/2010/main" val="36859858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 irmã de </a:t>
            </a:r>
            <a:r>
              <a:rPr lang="pt-BR" sz="3600" b="1" dirty="0" err="1">
                <a:latin typeface="ArialMT-Identity-H"/>
              </a:rPr>
              <a:t>Jeziel</a:t>
            </a:r>
            <a:r>
              <a:rPr lang="pt-BR" sz="3600" b="1" dirty="0">
                <a:latin typeface="ArialMT-Identity-H"/>
              </a:rPr>
              <a:t> </a:t>
            </a:r>
            <a:r>
              <a:rPr lang="pt-BR" sz="3600" b="1" dirty="0" err="1">
                <a:latin typeface="ArialMT-Identity-H"/>
              </a:rPr>
              <a:t>bebia-lhe</a:t>
            </a:r>
            <a:r>
              <a:rPr lang="pt-BR" sz="3600" b="1" dirty="0">
                <a:latin typeface="ArialMT-Identity-H"/>
              </a:rPr>
              <a:t> as palavras com dolorosa estranheza, em face do imprevisto da situação.</a:t>
            </a:r>
          </a:p>
          <a:p>
            <a:pPr algn="l"/>
            <a:r>
              <a:rPr lang="pt-BR" sz="3600" b="1" dirty="0">
                <a:latin typeface="ArialMT-Identity-H"/>
              </a:rPr>
              <a:t>Passado um momento, </a:t>
            </a:r>
            <a:r>
              <a:rPr lang="pt-BR" sz="3600" b="1" dirty="0" err="1">
                <a:latin typeface="ArialMT-Identity-H"/>
              </a:rPr>
              <a:t>Sostênia</a:t>
            </a:r>
            <a:r>
              <a:rPr lang="pt-BR" sz="3600" b="1" dirty="0">
                <a:latin typeface="ArialMT-Identity-H"/>
              </a:rPr>
              <a:t> levou a mão à fronte, como a recordar uma providência oportuna e falou com animação:</a:t>
            </a:r>
          </a:p>
          <a:p>
            <a:pPr algn="l"/>
            <a:r>
              <a:rPr lang="pt-BR" sz="3600" b="1" dirty="0">
                <a:latin typeface="ArialMT-Identity-H"/>
              </a:rPr>
              <a:t>— Lembras-te de Zacarias, filho de Hanan?</a:t>
            </a:r>
          </a:p>
        </p:txBody>
      </p:sp>
    </p:spTree>
    <p:extLst>
      <p:ext uri="{BB962C8B-B14F-4D97-AF65-F5344CB8AC3E}">
        <p14:creationId xmlns:p14="http://schemas.microsoft.com/office/powerpoint/2010/main" val="20167486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Aquele amigo da estrada de </a:t>
            </a:r>
            <a:r>
              <a:rPr lang="pt-BR" sz="3600" b="1" dirty="0" err="1">
                <a:latin typeface="ArialMT-Identity-H"/>
              </a:rPr>
              <a:t>Cencréia</a:t>
            </a:r>
            <a:r>
              <a:rPr lang="pt-BR" sz="3600" b="1" dirty="0">
                <a:latin typeface="ArialMT-Identity-H"/>
              </a:rPr>
              <a:t>?</a:t>
            </a:r>
          </a:p>
          <a:p>
            <a:pPr algn="l"/>
            <a:r>
              <a:rPr lang="pt-BR" sz="3600" b="1" dirty="0">
                <a:latin typeface="ArialMT-Identity-H"/>
              </a:rPr>
              <a:t>— Ele mesmo. Fui informada de que, em companhia da esposa, prepara-se para deixar definitivamente a Acaia, por haver sido assassinado pelos romanos irresponsáveis, nestes últimos dias, o seu único filho.</a:t>
            </a:r>
          </a:p>
        </p:txBody>
      </p:sp>
    </p:spTree>
    <p:extLst>
      <p:ext uri="{BB962C8B-B14F-4D97-AF65-F5344CB8AC3E}">
        <p14:creationId xmlns:p14="http://schemas.microsoft.com/office/powerpoint/2010/main" val="20642463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Confortada por ardente esperança, concluía com ansiedade:</a:t>
            </a:r>
          </a:p>
          <a:p>
            <a:pPr algn="l"/>
            <a:r>
              <a:rPr lang="pt-BR" sz="3600" b="1" dirty="0">
                <a:latin typeface="ArialMT-Identity-H"/>
              </a:rPr>
              <a:t>— Corre à casa de Zacarias! Se ainda o encontrares, fala-lhe em meu nome. Pede-lhe acolhimento. Ruth é um coração generoso e não deixará de estender-te as mãos generosas e fraternais; sei que ela te receberá com afagos maternos!...</a:t>
            </a:r>
          </a:p>
        </p:txBody>
      </p:sp>
    </p:spTree>
    <p:extLst>
      <p:ext uri="{BB962C8B-B14F-4D97-AF65-F5344CB8AC3E}">
        <p14:creationId xmlns:p14="http://schemas.microsoft.com/office/powerpoint/2010/main" val="31268499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Abigail tudo ouvia, parecendo indiferente à própria sorte. Mas </a:t>
            </a:r>
            <a:r>
              <a:rPr lang="pt-BR" sz="3200" b="1" dirty="0" err="1">
                <a:latin typeface="ArialMT-Identity-H"/>
              </a:rPr>
              <a:t>Sostênia</a:t>
            </a:r>
            <a:r>
              <a:rPr lang="pt-BR" sz="3200" b="1" dirty="0">
                <a:latin typeface="ArialMT-Identity-H"/>
              </a:rPr>
              <a:t> fê-la considerar a necessidade do recurso e, decorridos minutos de consolações recíprocas, a jovem, sob o calor causticante das primeiras horas da tarde, pôs-se a caminho para </a:t>
            </a:r>
            <a:r>
              <a:rPr lang="pt-BR" sz="3200" b="1" dirty="0" err="1">
                <a:latin typeface="ArialMT-Identity-H"/>
              </a:rPr>
              <a:t>Cencréia</a:t>
            </a:r>
            <a:r>
              <a:rPr lang="pt-BR" sz="3200" b="1" dirty="0">
                <a:latin typeface="ArialMT-Identity-H"/>
              </a:rPr>
              <a:t>, dando a  impressão de um autômato que vagasse na estrada, a que vários veículos e inúmeros pedestres imprimiam considerável movimento.</a:t>
            </a:r>
          </a:p>
        </p:txBody>
      </p:sp>
    </p:spTree>
    <p:extLst>
      <p:ext uri="{BB962C8B-B14F-4D97-AF65-F5344CB8AC3E}">
        <p14:creationId xmlns:p14="http://schemas.microsoft.com/office/powerpoint/2010/main" val="1107008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r>
              <a:rPr lang="pt-BR" sz="3600" b="1" dirty="0">
                <a:latin typeface="ArialMT-Identity-H"/>
              </a:rPr>
              <a:t>[...] Sua modesta vivenda não demorava longe e, ainda a distância, acabrunhado, entreviu o singelo e pequenino teto do qual fizera a edícula do seu amor. Presto, enveredou na trilha que terminava na </a:t>
            </a:r>
            <a:r>
              <a:rPr lang="pt-BR" sz="3600" b="1" dirty="0" err="1">
                <a:latin typeface="ArialMT-Identity-H"/>
              </a:rPr>
              <a:t>cancelinha</a:t>
            </a:r>
            <a:r>
              <a:rPr lang="pt-BR" sz="3600" b="1" dirty="0">
                <a:latin typeface="ArialMT-Identity-H"/>
              </a:rPr>
              <a:t> tosca, quase afogada pelas roseiras de Abigail, a exalarem forte e delicioso perfume.</a:t>
            </a:r>
          </a:p>
          <a:p>
            <a:pPr marL="0" indent="0" algn="l">
              <a:buNone/>
            </a:pPr>
            <a:endParaRPr lang="pt-BR" sz="3600" b="1" dirty="0">
              <a:latin typeface="ArialMT-Identity-H"/>
            </a:endParaRPr>
          </a:p>
        </p:txBody>
      </p:sp>
    </p:spTree>
    <p:extLst>
      <p:ext uri="{BB962C8B-B14F-4D97-AF65-F5344CB8AC3E}">
        <p14:creationId xmlns:p14="http://schemas.microsoft.com/office/powerpoint/2010/main" val="28937842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O porto de </a:t>
            </a:r>
            <a:r>
              <a:rPr lang="pt-BR" sz="3600" b="1" dirty="0" err="1">
                <a:latin typeface="ArialMT-Identity-H"/>
              </a:rPr>
              <a:t>Cencréia</a:t>
            </a:r>
            <a:r>
              <a:rPr lang="pt-BR" sz="3600" b="1" dirty="0">
                <a:latin typeface="ArialMT-Identity-H"/>
              </a:rPr>
              <a:t> ficava a certa distância do centro de Corinto. Situado de maneira a servir às comunicações com o Oriente, seus bairros populosos estavam cheios de famílias israelitas, fixadas de longa data nas regiões da Acaia, ou em trânsito para a capital do Império e adjacências. A irmã de </a:t>
            </a:r>
            <a:r>
              <a:rPr lang="pt-BR" sz="3600" b="1" dirty="0" err="1">
                <a:latin typeface="ArialMT-Identity-H"/>
              </a:rPr>
              <a:t>Jeziel</a:t>
            </a:r>
            <a:r>
              <a:rPr lang="pt-BR" sz="3600" b="1" dirty="0">
                <a:latin typeface="ArialMT-Identity-H"/>
              </a:rPr>
              <a:t> chegou à casa de Zacarias dominada por terrível abatimento.</a:t>
            </a:r>
          </a:p>
        </p:txBody>
      </p:sp>
    </p:spTree>
    <p:extLst>
      <p:ext uri="{BB962C8B-B14F-4D97-AF65-F5344CB8AC3E}">
        <p14:creationId xmlns:p14="http://schemas.microsoft.com/office/powerpoint/2010/main" val="31997230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Aliado à vigília da última noite e às angústias do dia, penoso cansaço físico lhe agravava os desalentos. Pernas trôpegas, a relembrar o pai morto e o irmão prisioneiro, não reparava em si própria, no mísero estado do seu organismo enfermo e desnutrido. Somente ao defrontar a modesta morada do amigo, verificou que a febre começava a </a:t>
            </a:r>
            <a:r>
              <a:rPr lang="pt-BR" sz="3200" b="1" dirty="0" err="1">
                <a:latin typeface="ArialMT-Identity-H"/>
              </a:rPr>
              <a:t>devorar-lhe</a:t>
            </a:r>
            <a:r>
              <a:rPr lang="pt-BR" sz="3200" b="1" dirty="0">
                <a:latin typeface="ArialMT-Identity-H"/>
              </a:rPr>
              <a:t> as entranhas, obrigando-a a refletir nas suas dolorosas necessidades.</a:t>
            </a:r>
          </a:p>
        </p:txBody>
      </p:sp>
    </p:spTree>
    <p:extLst>
      <p:ext uri="{BB962C8B-B14F-4D97-AF65-F5344CB8AC3E}">
        <p14:creationId xmlns:p14="http://schemas.microsoft.com/office/powerpoint/2010/main" val="37255083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Zacarias e Ruth, sua mulher, atendendo ao chamado, receberam-na espantados e aflitos.</a:t>
            </a:r>
          </a:p>
          <a:p>
            <a:pPr algn="l"/>
            <a:r>
              <a:rPr lang="pt-BR" sz="3600" b="1" dirty="0">
                <a:latin typeface="ArialMT-Identity-H"/>
              </a:rPr>
              <a:t>— Abigail!...</a:t>
            </a:r>
          </a:p>
          <a:p>
            <a:pPr algn="l"/>
            <a:r>
              <a:rPr lang="pt-BR" sz="3600" b="1" dirty="0">
                <a:latin typeface="ArialMT-Identity-H"/>
              </a:rPr>
              <a:t>O grito de ambos revelava grande surpresa, com o aspecto da jovem despenteada, face esfogueada, olhos fundos e vestes em desalinho.</a:t>
            </a:r>
          </a:p>
        </p:txBody>
      </p:sp>
    </p:spTree>
    <p:extLst>
      <p:ext uri="{BB962C8B-B14F-4D97-AF65-F5344CB8AC3E}">
        <p14:creationId xmlns:p14="http://schemas.microsoft.com/office/powerpoint/2010/main" val="5414121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A filha de </a:t>
            </a:r>
            <a:r>
              <a:rPr lang="pt-BR" sz="3200" b="1" dirty="0" err="1">
                <a:latin typeface="ArialMT-Identity-H"/>
              </a:rPr>
              <a:t>Jochedeb</a:t>
            </a:r>
            <a:r>
              <a:rPr lang="pt-BR" sz="3200" b="1" dirty="0">
                <a:latin typeface="ArialMT-Identity-H"/>
              </a:rPr>
              <a:t>, perturbada pela fraqueza e pela febre, rojou-se aos pés do casal, exclamando em tom lancinante:</a:t>
            </a:r>
          </a:p>
          <a:p>
            <a:pPr algn="l"/>
            <a:r>
              <a:rPr lang="pt-BR" sz="3200" b="1" dirty="0">
                <a:latin typeface="ArialMT-Identity-H"/>
              </a:rPr>
              <a:t>— Meus amigos, tende piedade do meu infortúnio!... Nossa boa </a:t>
            </a:r>
            <a:r>
              <a:rPr lang="pt-BR" sz="3200" b="1" dirty="0" err="1">
                <a:latin typeface="ArialMT-Identity-H"/>
              </a:rPr>
              <a:t>Sostênia</a:t>
            </a:r>
            <a:r>
              <a:rPr lang="pt-BR" sz="3200" b="1" dirty="0">
                <a:latin typeface="ArialMT-Identity-H"/>
              </a:rPr>
              <a:t> lembrou-me vosso afeto, no transe doloroso por que passo. Eu, que já não tinha mãe, tive hoje meu pai assassinado e </a:t>
            </a:r>
            <a:r>
              <a:rPr lang="pt-BR" sz="3200" b="1" dirty="0" err="1">
                <a:latin typeface="ArialMT-Identity-H"/>
              </a:rPr>
              <a:t>Jeziel</a:t>
            </a:r>
            <a:r>
              <a:rPr lang="pt-BR" sz="3200" b="1" dirty="0">
                <a:latin typeface="ArialMT-Identity-H"/>
              </a:rPr>
              <a:t> escravizado sem remissão. Se é verdade que partireis de Corinto, levai-me, por compaixão, em vossa companhia!</a:t>
            </a:r>
          </a:p>
        </p:txBody>
      </p:sp>
    </p:spTree>
    <p:extLst>
      <p:ext uri="{BB962C8B-B14F-4D97-AF65-F5344CB8AC3E}">
        <p14:creationId xmlns:p14="http://schemas.microsoft.com/office/powerpoint/2010/main" val="33955190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Abigail abraçava-se agora a Ruth, ansiosamente, enquanto a amiga a acarinhava entre lágrimas.</a:t>
            </a:r>
          </a:p>
          <a:p>
            <a:pPr algn="l"/>
            <a:r>
              <a:rPr lang="pt-BR" sz="4000" b="1" dirty="0">
                <a:latin typeface="ArialMT-Identity-H"/>
              </a:rPr>
              <a:t>Soluçante, a jovem relatou os fatos da véspera e os tristes episódios daquele dia. </a:t>
            </a:r>
          </a:p>
        </p:txBody>
      </p:sp>
    </p:spTree>
    <p:extLst>
      <p:ext uri="{BB962C8B-B14F-4D97-AF65-F5344CB8AC3E}">
        <p14:creationId xmlns:p14="http://schemas.microsoft.com/office/powerpoint/2010/main" val="23374534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Zacarias, cujo coração paterno acabava de sofrer tremendo golpe, abraçou-a com afeto e amparou-a sensibilizado, exclamando solícito:</a:t>
            </a:r>
          </a:p>
          <a:p>
            <a:pPr algn="l"/>
            <a:r>
              <a:rPr lang="pt-BR" sz="3600" b="1" dirty="0">
                <a:latin typeface="ArialMT-Identity-H"/>
              </a:rPr>
              <a:t>— Dentro de uma semana voltaremos à Palestina. Ainda não sei bem onde nos vamos fixar, mas nós, que perdemos o filho querido, teremos em ti uma filha estremecida. Acalma-te! Irás conosco, serás nossa filha para sempre.</a:t>
            </a:r>
          </a:p>
        </p:txBody>
      </p:sp>
    </p:spTree>
    <p:extLst>
      <p:ext uri="{BB962C8B-B14F-4D97-AF65-F5344CB8AC3E}">
        <p14:creationId xmlns:p14="http://schemas.microsoft.com/office/powerpoint/2010/main" val="29643563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400" b="1" dirty="0">
                <a:latin typeface="ArialMT-Identity-H"/>
              </a:rPr>
              <a:t>Incapaz de traduzir seu jubiloso agradecimento, atormentada pela febre alta, a jovem ajoelhou-se, em pranto, procurando externar sua gratidão carinhosa e sincera. Ruth tomou-a ternamente nos braços e, qual desvelado anjo maternal, conduziu-a a um leito macio, onde Abigail, assistida pelos dois amigos generosos, delirou três dias. entre a vida e a morte.</a:t>
            </a:r>
          </a:p>
        </p:txBody>
      </p:sp>
    </p:spTree>
    <p:extLst>
      <p:ext uri="{BB962C8B-B14F-4D97-AF65-F5344CB8AC3E}">
        <p14:creationId xmlns:p14="http://schemas.microsoft.com/office/powerpoint/2010/main" val="36947947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[...]Jovialíssimo, Saulo contou ao amigo que, de fato, se enamorara de uma jovem da sua raça, que aliava os dotes de peregrina beleza aos mais elevados tesouros do coração. Seu culto ao lar constituía um dos mais santificados atributos femininos. Explicou o primeiro encontro que tiveram.</a:t>
            </a:r>
          </a:p>
        </p:txBody>
      </p:sp>
    </p:spTree>
    <p:extLst>
      <p:ext uri="{BB962C8B-B14F-4D97-AF65-F5344CB8AC3E}">
        <p14:creationId xmlns:p14="http://schemas.microsoft.com/office/powerpoint/2010/main" val="28006953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r>
              <a:rPr lang="pt-BR" sz="3600" b="1" dirty="0">
                <a:latin typeface="ArialMT-Identity-H"/>
              </a:rPr>
              <a:t>Em companhia de Alexandre e </a:t>
            </a:r>
            <a:r>
              <a:rPr lang="pt-BR" sz="3600" b="1" dirty="0" err="1">
                <a:latin typeface="ArialMT-Identity-H"/>
              </a:rPr>
              <a:t>Gamaliel</a:t>
            </a:r>
            <a:r>
              <a:rPr lang="pt-BR" sz="3600" b="1" dirty="0">
                <a:latin typeface="ArialMT-Identity-H"/>
              </a:rPr>
              <a:t>, fora, havia uns três meses, à festividade íntima que Zacarias </a:t>
            </a:r>
            <a:r>
              <a:rPr lang="pt-BR" sz="3600" b="1" dirty="0" err="1">
                <a:latin typeface="ArialMT-Identity-H"/>
              </a:rPr>
              <a:t>ben</a:t>
            </a:r>
            <a:r>
              <a:rPr lang="pt-BR" sz="3600" b="1" dirty="0">
                <a:latin typeface="ArialMT-Identity-H"/>
              </a:rPr>
              <a:t> Hanan, adiantado lavrador no caminho de </a:t>
            </a:r>
            <a:r>
              <a:rPr lang="pt-BR" sz="3600" b="1" dirty="0" err="1">
                <a:latin typeface="ArialMT-Identity-H"/>
              </a:rPr>
              <a:t>Jope</a:t>
            </a:r>
            <a:r>
              <a:rPr lang="pt-BR" sz="3600" b="1" dirty="0">
                <a:latin typeface="ArialMT-Identity-H"/>
              </a:rPr>
              <a:t>, oferecera a alguns amigos bem colocados, em homenagem à circuncisão dos filhinhos de seus servidores. </a:t>
            </a:r>
          </a:p>
        </p:txBody>
      </p:sp>
    </p:spTree>
    <p:extLst>
      <p:ext uri="{BB962C8B-B14F-4D97-AF65-F5344CB8AC3E}">
        <p14:creationId xmlns:p14="http://schemas.microsoft.com/office/powerpoint/2010/main" val="9512532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r>
              <a:rPr lang="pt-BR" sz="4000" b="1" dirty="0">
                <a:latin typeface="ArialMT-Identity-H"/>
              </a:rPr>
              <a:t>Acrescentou que o anfitrião era antigo comerciante israelita emigrado de Corinto, após longos anos de trabalho na Acaia, desgostoso com as perseguições de que fora vítima.</a:t>
            </a:r>
          </a:p>
        </p:txBody>
      </p:sp>
    </p:spTree>
    <p:extLst>
      <p:ext uri="{BB962C8B-B14F-4D97-AF65-F5344CB8AC3E}">
        <p14:creationId xmlns:p14="http://schemas.microsoft.com/office/powerpoint/2010/main" val="3335785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Ainda não transpusera o cercado rústico da vivenda humilde, quando uma voz cariciosa lhe gritava assustadiça e veemente:</a:t>
            </a:r>
          </a:p>
          <a:p>
            <a:pPr algn="l"/>
            <a:r>
              <a:rPr lang="pt-BR" sz="3600" b="1" dirty="0">
                <a:latin typeface="ArialMT-Identity-H"/>
              </a:rPr>
              <a:t>— Pai! Pai! que sangue é esse?</a:t>
            </a:r>
          </a:p>
          <a:p>
            <a:pPr algn="l"/>
            <a:r>
              <a:rPr lang="pt-BR" sz="3600" b="1" dirty="0">
                <a:latin typeface="ArialMT-Identity-H"/>
              </a:rPr>
              <a:t>Uma jovem de notável formosura corria a abraçá-lo com imensa ternura, ao mesmo tempo que lhe arrancava o cesto das mãos trêmulas e doloridas.</a:t>
            </a:r>
          </a:p>
          <a:p>
            <a:pPr marL="0" indent="0" algn="l">
              <a:buNone/>
            </a:pPr>
            <a:endParaRPr lang="pt-BR" sz="3600" b="1" dirty="0">
              <a:latin typeface="ArialMT-Identity-H"/>
            </a:endParaRPr>
          </a:p>
        </p:txBody>
      </p:sp>
    </p:spTree>
    <p:extLst>
      <p:ext uri="{BB962C8B-B14F-4D97-AF65-F5344CB8AC3E}">
        <p14:creationId xmlns:p14="http://schemas.microsoft.com/office/powerpoint/2010/main" val="12064592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Após grandes provações na viagem de </a:t>
            </a:r>
            <a:r>
              <a:rPr lang="pt-BR" sz="3600" b="1" dirty="0" err="1">
                <a:latin typeface="ArialMT-Identity-H"/>
              </a:rPr>
              <a:t>Cencréia</a:t>
            </a:r>
            <a:r>
              <a:rPr lang="pt-BR" sz="3600" b="1" dirty="0">
                <a:latin typeface="ArialMT-Identity-H"/>
              </a:rPr>
              <a:t> a </a:t>
            </a:r>
            <a:r>
              <a:rPr lang="pt-BR" sz="3600" b="1" dirty="0" err="1">
                <a:latin typeface="ArialMT-Identity-H"/>
              </a:rPr>
              <a:t>Cesaréia</a:t>
            </a:r>
            <a:r>
              <a:rPr lang="pt-BR" sz="3600" b="1" dirty="0">
                <a:latin typeface="ArialMT-Identity-H"/>
              </a:rPr>
              <a:t>, Zacarias chegara àquele porto em péssimas condições financeiras, mas foi auxiliado por um patrício romano, que lhe facultou recursos para arrendar uma grande propriedade na estrada de </a:t>
            </a:r>
            <a:r>
              <a:rPr lang="pt-BR" sz="3600" b="1" dirty="0" err="1">
                <a:latin typeface="ArialMT-Identity-H"/>
              </a:rPr>
              <a:t>Jope</a:t>
            </a:r>
            <a:r>
              <a:rPr lang="pt-BR" sz="3600" b="1" dirty="0">
                <a:latin typeface="ArialMT-Identity-H"/>
              </a:rPr>
              <a:t>, a regular distância de Jerusalém.</a:t>
            </a:r>
          </a:p>
        </p:txBody>
      </p:sp>
    </p:spTree>
    <p:extLst>
      <p:ext uri="{BB962C8B-B14F-4D97-AF65-F5344CB8AC3E}">
        <p14:creationId xmlns:p14="http://schemas.microsoft.com/office/powerpoint/2010/main" val="29483640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Acolhido generosamente em sua casa, agora farta e feliz, ali conhecera na jovem Abigail um terno coração de menina, dona dos mais belos predicados morais que pudessem exornar uma filha da sua raça. Era, de fato, o seu ideal de moço:</a:t>
            </a:r>
          </a:p>
        </p:txBody>
      </p:sp>
    </p:spTree>
    <p:extLst>
      <p:ext uri="{BB962C8B-B14F-4D97-AF65-F5344CB8AC3E}">
        <p14:creationId xmlns:p14="http://schemas.microsoft.com/office/powerpoint/2010/main" val="31343504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Inteligente, versada na Lei e, sobretudo, dócil e carinhosa. Adotada pelo casal como filha muito cara, havia sofrido amargamente em Corinto, ali deixando o pai morto e o irmão escravizado para sempre. Havia três meses que se conheciam, permutando-se as mais risonhas esperanças e, quem sabe?</a:t>
            </a:r>
          </a:p>
        </p:txBody>
      </p:sp>
    </p:spTree>
    <p:extLst>
      <p:ext uri="{BB962C8B-B14F-4D97-AF65-F5344CB8AC3E}">
        <p14:creationId xmlns:p14="http://schemas.microsoft.com/office/powerpoint/2010/main" val="41775132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Talvez o Eterno lhes reservasse a união conjugal, como coroamento dos sonhos sagrados da juventude. Saulo falava com o entusiasmo próprio do seu temperamento apaixonado e vibrátil. No olhar profundo, </a:t>
            </a:r>
            <a:r>
              <a:rPr lang="pt-BR" sz="3600" b="1" dirty="0" err="1">
                <a:latin typeface="ArialMT-Identity-H"/>
              </a:rPr>
              <a:t>notava-se-lhe</a:t>
            </a:r>
            <a:r>
              <a:rPr lang="pt-BR" sz="3600" b="1" dirty="0">
                <a:latin typeface="ArialMT-Identity-H"/>
              </a:rPr>
              <a:t> a chama viva dos sentimentos resolutos, com respeito à afeição que lhe dominava a capacidade emotiva.</a:t>
            </a:r>
          </a:p>
        </p:txBody>
      </p:sp>
    </p:spTree>
    <p:extLst>
      <p:ext uri="{BB962C8B-B14F-4D97-AF65-F5344CB8AC3E}">
        <p14:creationId xmlns:p14="http://schemas.microsoft.com/office/powerpoint/2010/main" val="34518262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E já comunicaste a teus pais esses projetos? —perguntou Sadoc.</a:t>
            </a:r>
          </a:p>
          <a:p>
            <a:pPr algn="l"/>
            <a:r>
              <a:rPr lang="pt-BR" sz="3600" b="1" dirty="0">
                <a:latin typeface="ArialMT-Identity-H"/>
              </a:rPr>
              <a:t>— Minha irmã pretende ir a Tarso nestes dois meses e será a intérprete dos meus votos, concernentes à organização do meu futuro. Aliás, sabes, isso não pode nem deve ser um problema de soluções precipitadas.</a:t>
            </a:r>
          </a:p>
        </p:txBody>
      </p:sp>
    </p:spTree>
    <p:extLst>
      <p:ext uri="{BB962C8B-B14F-4D97-AF65-F5344CB8AC3E}">
        <p14:creationId xmlns:p14="http://schemas.microsoft.com/office/powerpoint/2010/main" val="12631970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Penso que ao homem não convém entregar—se assim, sem mais nem menos, a uma questão decisiva do seu destino. Obedecendo ao nosso velho instinto de prudência, venho analisando demoradamente meus próprios ideais e ainda não trouxe Abigail para conviver com Dalila, alguns dias, em nossa casa; pretendo fazê-lo tão-só nas vésperas da visita de minha irmã ao lar paterno.</a:t>
            </a:r>
          </a:p>
        </p:txBody>
      </p:sp>
    </p:spTree>
    <p:extLst>
      <p:ext uri="{BB962C8B-B14F-4D97-AF65-F5344CB8AC3E}">
        <p14:creationId xmlns:p14="http://schemas.microsoft.com/office/powerpoint/2010/main" val="22622146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 Poucas milhas distante, erguia-se uma casa confortável, entre grandes tamareiras e pessegueiros em flor. Em torno, grandes plantações de legumes, ao lado de tênue fio </a:t>
            </a:r>
            <a:r>
              <a:rPr lang="pt-BR" sz="4000" b="1" dirty="0" err="1">
                <a:latin typeface="ArialMT-Identity-H"/>
              </a:rPr>
              <a:t>dágua</a:t>
            </a:r>
            <a:r>
              <a:rPr lang="pt-BR" sz="4000" b="1" dirty="0">
                <a:latin typeface="ArialMT-Identity-H"/>
              </a:rPr>
              <a:t> inteligentemente aproveitado em extenso horto. </a:t>
            </a:r>
          </a:p>
        </p:txBody>
      </p:sp>
    </p:spTree>
    <p:extLst>
      <p:ext uri="{BB962C8B-B14F-4D97-AF65-F5344CB8AC3E}">
        <p14:creationId xmlns:p14="http://schemas.microsoft.com/office/powerpoint/2010/main" val="16936954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 propriedade era parte integrante de uma das muitas pequenas aldeias que rodeavam a cidade santa, onde quer que houvesse condições favoráveis para a pequena lavoura, de alto interesse nos mercados de Jerusalém, colocada no meio de uma secura singular.</a:t>
            </a:r>
          </a:p>
        </p:txBody>
      </p:sp>
    </p:spTree>
    <p:extLst>
      <p:ext uri="{BB962C8B-B14F-4D97-AF65-F5344CB8AC3E}">
        <p14:creationId xmlns:p14="http://schemas.microsoft.com/office/powerpoint/2010/main" val="4532896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Era aí que Zacarias se instalara com a família, para recomeçar a vida honesta, Ruth e Abigail procuravam ajudá-lo no seu nobre esforço de homem ativo e trabalhador, cultivando frutos e flores, e com isso aproveitando toda a terra disponível.</a:t>
            </a:r>
          </a:p>
        </p:txBody>
      </p:sp>
    </p:spTree>
    <p:extLst>
      <p:ext uri="{BB962C8B-B14F-4D97-AF65-F5344CB8AC3E}">
        <p14:creationId xmlns:p14="http://schemas.microsoft.com/office/powerpoint/2010/main" val="25217251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Deixando Corinto, o generoso israelita encontrou grandes dificuldades, até que desembarcou em </a:t>
            </a:r>
            <a:r>
              <a:rPr lang="pt-BR" sz="3200" b="1" dirty="0" err="1">
                <a:latin typeface="ArialMT-Identity-H"/>
              </a:rPr>
              <a:t>Cesaréia</a:t>
            </a:r>
            <a:r>
              <a:rPr lang="pt-BR" sz="3200" b="1" dirty="0">
                <a:latin typeface="ArialMT-Identity-H"/>
              </a:rPr>
              <a:t>, onde se lhe esgotaram os últimos recursos, Alguns conterrâneos, entretanto, o apresentaram a conhecido patrício romano, grande proprietário na Samaria e que lhe emprestou avultada soma, recomendando-lhe aquela zona de </a:t>
            </a:r>
            <a:r>
              <a:rPr lang="pt-BR" sz="3200" b="1" dirty="0" err="1">
                <a:latin typeface="ArialMT-Identity-H"/>
              </a:rPr>
              <a:t>Jope</a:t>
            </a:r>
            <a:r>
              <a:rPr lang="pt-BR" sz="3200" b="1" dirty="0">
                <a:latin typeface="ArialMT-Identity-H"/>
              </a:rPr>
              <a:t> onde poderia arrendar-lhe a propriedade de um amigo.</a:t>
            </a:r>
          </a:p>
        </p:txBody>
      </p:sp>
    </p:spTree>
    <p:extLst>
      <p:ext uri="{BB962C8B-B14F-4D97-AF65-F5344CB8AC3E}">
        <p14:creationId xmlns:p14="http://schemas.microsoft.com/office/powerpoint/2010/main" val="511698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Abigail, na candidez dos seus dezoito anos, era um gracioso resumo de todos os encantos das mulheres da sua raça. Os cabelos sedosos caíam-lhe em anéis caprichosos sobre os ombros, </a:t>
            </a:r>
            <a:r>
              <a:rPr lang="pt-BR" sz="4000" b="1" dirty="0" err="1">
                <a:latin typeface="ArialMT-Identity-H"/>
              </a:rPr>
              <a:t>emoldurando-lhe</a:t>
            </a:r>
            <a:r>
              <a:rPr lang="pt-BR" sz="4000" b="1" dirty="0">
                <a:latin typeface="ArialMT-Identity-H"/>
              </a:rPr>
              <a:t> o rosto atraente num conjunto harmonioso de simpatia e beleza.</a:t>
            </a:r>
          </a:p>
          <a:p>
            <a:pPr marL="0" indent="0" algn="l">
              <a:buNone/>
            </a:pPr>
            <a:endParaRPr lang="pt-BR" sz="3600" b="1" dirty="0">
              <a:latin typeface="ArialMT-Identity-H"/>
            </a:endParaRPr>
          </a:p>
        </p:txBody>
      </p:sp>
    </p:spTree>
    <p:extLst>
      <p:ext uri="{BB962C8B-B14F-4D97-AF65-F5344CB8AC3E}">
        <p14:creationId xmlns:p14="http://schemas.microsoft.com/office/powerpoint/2010/main" val="19355120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Zacarias aceitou o auxílio e tudo ia às mil maravilhas. A venda de legumes e frutas, bem como a criação de aves e animais pesados, compensavam-lhe as fadigas. Embora distante de Jerusalém, tivera ensejo de visitar a cidade, mais de três vezes, sendo que, sob o amparo de Alexandre, parente próximo de Anás, conseguira incluir-se entre os negociantes privilegiados, que podiam vender animais para os sacrifícios do Templo.</a:t>
            </a:r>
          </a:p>
        </p:txBody>
      </p:sp>
    </p:spTree>
    <p:extLst>
      <p:ext uri="{BB962C8B-B14F-4D97-AF65-F5344CB8AC3E}">
        <p14:creationId xmlns:p14="http://schemas.microsoft.com/office/powerpoint/2010/main" val="2925167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Auxiliado por amigos influentes, do estofo de </a:t>
            </a:r>
            <a:r>
              <a:rPr lang="pt-BR" sz="3200" b="1" dirty="0" err="1">
                <a:latin typeface="ArialMT-Identity-H"/>
              </a:rPr>
              <a:t>Gamaliel</a:t>
            </a:r>
            <a:r>
              <a:rPr lang="pt-BR" sz="3200" b="1" dirty="0">
                <a:latin typeface="ArialMT-Identity-H"/>
              </a:rPr>
              <a:t> e de Saulo de Tarso, que se emancipara da condição de discípulo para graduar-se em autoridade competente, no mais alto tribunal da raça, pudera resgatar grande parte de suas dívidas, caminhando vertiginosamente para uma bela posição de independência financeira, no país natal. Ruth regozijava-se com a vitória do marido, secundada por Abigail, em quem encontrara a dedicada afeição de verdadeira filha.</a:t>
            </a:r>
          </a:p>
        </p:txBody>
      </p:sp>
    </p:spTree>
    <p:extLst>
      <p:ext uri="{BB962C8B-B14F-4D97-AF65-F5344CB8AC3E}">
        <p14:creationId xmlns:p14="http://schemas.microsoft.com/office/powerpoint/2010/main" val="33647369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r>
              <a:rPr lang="pt-BR" sz="3600" b="1" dirty="0">
                <a:latin typeface="ArialMT-Identity-H"/>
              </a:rPr>
              <a:t>A irmã de </a:t>
            </a:r>
            <a:r>
              <a:rPr lang="pt-BR" sz="3600" b="1" dirty="0" err="1">
                <a:latin typeface="ArialMT-Identity-H"/>
              </a:rPr>
              <a:t>Jeziel</a:t>
            </a:r>
            <a:r>
              <a:rPr lang="pt-BR" sz="3600" b="1" dirty="0">
                <a:latin typeface="ArialMT-Identity-H"/>
              </a:rPr>
              <a:t> parecia haver refundido a delicadeza dos traços feminis, na forja dos sofrimentos experimentados. A gracilidade do semblante e o negrume dos olhos haviam-se irmanado a um véu de formosa tristeza, que a envolvera toda, a partir daqueles dias trágicos e lúgubres, passados em Corinto.</a:t>
            </a:r>
          </a:p>
        </p:txBody>
      </p:sp>
    </p:spTree>
    <p:extLst>
      <p:ext uri="{BB962C8B-B14F-4D97-AF65-F5344CB8AC3E}">
        <p14:creationId xmlns:p14="http://schemas.microsoft.com/office/powerpoint/2010/main" val="24343091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Quanto desejava uma notícia, ainda que ligeira e banal, do irmão que o destino havia convertido em escravo de verdugos cruéis!... Para isso, desde os primeiros tempos, Zacarias não poupara expedientes nem esforços. Incumbindo a um fiel amigo da Acaia de promover diligências em tal sentido, apenas fora informado de que </a:t>
            </a:r>
            <a:r>
              <a:rPr lang="pt-BR" sz="3200" b="1" dirty="0" err="1">
                <a:latin typeface="ArialMT-Identity-H"/>
              </a:rPr>
              <a:t>Jeziel</a:t>
            </a:r>
            <a:r>
              <a:rPr lang="pt-BR" sz="3200" b="1" dirty="0">
                <a:latin typeface="ArialMT-Identity-H"/>
              </a:rPr>
              <a:t> havia sido levado, quase a ferros, para bordo de um navio mercante que se destinava a </a:t>
            </a:r>
            <a:r>
              <a:rPr lang="pt-BR" sz="3200" b="1" dirty="0" err="1">
                <a:latin typeface="ArialMT-Identity-H"/>
              </a:rPr>
              <a:t>Nicópolis</a:t>
            </a:r>
            <a:r>
              <a:rPr lang="pt-BR" sz="3200" b="1" dirty="0">
                <a:latin typeface="ArialMT-Identity-H"/>
              </a:rPr>
              <a:t>.</a:t>
            </a:r>
          </a:p>
        </p:txBody>
      </p:sp>
    </p:spTree>
    <p:extLst>
      <p:ext uri="{BB962C8B-B14F-4D97-AF65-F5344CB8AC3E}">
        <p14:creationId xmlns:p14="http://schemas.microsoft.com/office/powerpoint/2010/main" val="27096676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Nada mais. Abigail instara novamente. E de Corinto vinham novas promessas dos amigos, que prosseguiriam investigando nas rodas afeiçoadas a Licínio </a:t>
            </a:r>
            <a:r>
              <a:rPr lang="pt-BR" sz="3600" b="1" dirty="0" err="1">
                <a:latin typeface="ArialMT-Identity-H"/>
              </a:rPr>
              <a:t>Minúcio</a:t>
            </a:r>
            <a:r>
              <a:rPr lang="pt-BR" sz="3600" b="1" dirty="0">
                <a:latin typeface="ArialMT-Identity-H"/>
              </a:rPr>
              <a:t>, de modo a descobrirem o paradeiro do jovem cativo.</a:t>
            </a:r>
          </a:p>
          <a:p>
            <a:pPr algn="l"/>
            <a:r>
              <a:rPr lang="pt-BR" sz="3600" b="1" dirty="0">
                <a:latin typeface="ArialMT-Identity-H"/>
              </a:rPr>
              <a:t>Nesse dia, a moça recordava profundamente a figura do irmão querido, as suas advertências e conselhos tão carinhosos sempre.</a:t>
            </a:r>
          </a:p>
        </p:txBody>
      </p:sp>
    </p:spTree>
    <p:extLst>
      <p:ext uri="{BB962C8B-B14F-4D97-AF65-F5344CB8AC3E}">
        <p14:creationId xmlns:p14="http://schemas.microsoft.com/office/powerpoint/2010/main" val="26988894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400" b="1" dirty="0">
                <a:latin typeface="ArialMT-Identity-H"/>
              </a:rPr>
              <a:t>Desde que travara relações com o rapaz de Tarso e entrevira a possibilidade de uma união conjugal, era com ansiedade que suplicava a Deus a consoladora certeza da existência do irmão, fosse onde fosse. A seu ver, </a:t>
            </a:r>
            <a:r>
              <a:rPr lang="pt-BR" sz="3400" b="1" dirty="0" err="1">
                <a:latin typeface="ArialMT-Identity-H"/>
              </a:rPr>
              <a:t>Jeziel</a:t>
            </a:r>
            <a:r>
              <a:rPr lang="pt-BR" sz="3400" b="1" dirty="0">
                <a:latin typeface="ArialMT-Identity-H"/>
              </a:rPr>
              <a:t> gostaria de conhecer o eleito do seu coração, cujos pensamentos eram igualmente iluminados pelo zelo sincero de bem servir a Deus.</a:t>
            </a:r>
          </a:p>
        </p:txBody>
      </p:sp>
    </p:spTree>
    <p:extLst>
      <p:ext uri="{BB962C8B-B14F-4D97-AF65-F5344CB8AC3E}">
        <p14:creationId xmlns:p14="http://schemas.microsoft.com/office/powerpoint/2010/main" val="29744617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Contar-lhe-ia que a afeição da sua alma era também entretecida de comentários religiosos e filosóficos, e não tinham conta as vezes em que ambos se submergiam na contemplação da Natureza, comparando as suas lições vivas com os símbolos divinos dos Escritos Sagrados.</a:t>
            </a:r>
          </a:p>
        </p:txBody>
      </p:sp>
    </p:spTree>
    <p:extLst>
      <p:ext uri="{BB962C8B-B14F-4D97-AF65-F5344CB8AC3E}">
        <p14:creationId xmlns:p14="http://schemas.microsoft.com/office/powerpoint/2010/main" val="8450421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Saulo muito lhe ajudara no cultivo das flores da fé, que </a:t>
            </a:r>
            <a:r>
              <a:rPr lang="pt-BR" sz="3600" b="1" dirty="0" err="1">
                <a:latin typeface="ArialMT-Identity-H"/>
              </a:rPr>
              <a:t>Jeziel</a:t>
            </a:r>
            <a:r>
              <a:rPr lang="pt-BR" sz="3600" b="1" dirty="0">
                <a:latin typeface="ArialMT-Identity-H"/>
              </a:rPr>
              <a:t> havia semeado em sua alma singela. Não era ele um homem excessivamente sentimental, dado às efusões dos carinhos que passam sem maior significação, mas, </a:t>
            </a:r>
            <a:r>
              <a:rPr lang="pt-BR" sz="3600" b="1" dirty="0" err="1">
                <a:latin typeface="ArialMT-Identity-H"/>
              </a:rPr>
              <a:t>compreendera-lhe</a:t>
            </a:r>
            <a:r>
              <a:rPr lang="pt-BR" sz="3600" b="1" dirty="0">
                <a:latin typeface="ArialMT-Identity-H"/>
              </a:rPr>
              <a:t> o espírito nobre e leal, que um profundo sentimento de autodomínio assinalava.</a:t>
            </a:r>
          </a:p>
        </p:txBody>
      </p:sp>
    </p:spTree>
    <p:extLst>
      <p:ext uri="{BB962C8B-B14F-4D97-AF65-F5344CB8AC3E}">
        <p14:creationId xmlns:p14="http://schemas.microsoft.com/office/powerpoint/2010/main" val="41313414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Abigail estava certa de entender-lhe as aspirações mais íntimas, nos sonhos grandiosos que lhe empolgavam a mocidade. Sublime atração, essa que a impelia para o jovem sábio, voluntarioso e sincero! As vezes, parecia-lhe áspero e enérgico em demasia. Suas concepções da Lei não admitiam meios-termos.</a:t>
            </a:r>
          </a:p>
        </p:txBody>
      </p:sp>
    </p:spTree>
    <p:extLst>
      <p:ext uri="{BB962C8B-B14F-4D97-AF65-F5344CB8AC3E}">
        <p14:creationId xmlns:p14="http://schemas.microsoft.com/office/powerpoint/2010/main" val="1943035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Sabia ordenar e desagradava-lhe qualquer expressão de desobediência aos seus propósitos. Aqueles meses de convívio, quase diário, davam-lhe a conhecer o seu temperamento indômito e inquieto, a par de um coração eminentemente generoso, onde uma fonte de ignorada ternura se retraía em abismais profundezas.</a:t>
            </a:r>
          </a:p>
        </p:txBody>
      </p:sp>
    </p:spTree>
    <p:extLst>
      <p:ext uri="{BB962C8B-B14F-4D97-AF65-F5344CB8AC3E}">
        <p14:creationId xmlns:p14="http://schemas.microsoft.com/office/powerpoint/2010/main" val="2663857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No entanto, o que mais impressionava, no seu talhe esbelto de menina e moça, eram os olhos profundamente negros, nos quais intensa vibração interior parecia falar dos mais elevados mistérios do amor e da vida.</a:t>
            </a:r>
          </a:p>
          <a:p>
            <a:pPr marL="0" indent="0" algn="l">
              <a:buNone/>
            </a:pPr>
            <a:endParaRPr lang="pt-BR" sz="3600" b="1" dirty="0">
              <a:latin typeface="ArialMT-Identity-H"/>
            </a:endParaRPr>
          </a:p>
        </p:txBody>
      </p:sp>
    </p:spTree>
    <p:extLst>
      <p:ext uri="{BB962C8B-B14F-4D97-AF65-F5344CB8AC3E}">
        <p14:creationId xmlns:p14="http://schemas.microsoft.com/office/powerpoint/2010/main" val="59395875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Mergulhada em cismas, num gracioso banco de pedra junto dos pessegueiros em festa primaveril, viu que o carro de Saulo se aproximava ao trote largo dos animais.</a:t>
            </a:r>
          </a:p>
          <a:p>
            <a:pPr algn="l"/>
            <a:r>
              <a:rPr lang="pt-BR" sz="3600" b="1" dirty="0">
                <a:latin typeface="ArialMT-Identity-H"/>
              </a:rPr>
              <a:t>Zacarias o recebeu a distância e, juntos, em conversação animada, demandaram o interior, para onde a jovem se dirigiu.</a:t>
            </a:r>
          </a:p>
        </p:txBody>
      </p:sp>
    </p:spTree>
    <p:extLst>
      <p:ext uri="{BB962C8B-B14F-4D97-AF65-F5344CB8AC3E}">
        <p14:creationId xmlns:p14="http://schemas.microsoft.com/office/powerpoint/2010/main" val="5912452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 palestra estabeleceu-se no tom de cordialidade, que se repetia várias vezes na semana, e, como de costume, os dois jovens, no deslumbramento da paisagem crepuscular, quase de mãos dadas como dois prometidos, desceram ao pomar cuja relva se constituía de espaçosos canteiros de flores orientais.</a:t>
            </a:r>
          </a:p>
        </p:txBody>
      </p:sp>
    </p:spTree>
    <p:extLst>
      <p:ext uri="{BB962C8B-B14F-4D97-AF65-F5344CB8AC3E}">
        <p14:creationId xmlns:p14="http://schemas.microsoft.com/office/powerpoint/2010/main" val="76790471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O mar estendia-se à distância de muitas milhas, mas o ar fresco da tarde dava a impressão dos ventos suaves que sopram do litoral. Saulo e Abigail falaram, a princípio, das banalidades de cada dia; contudo, em dado momento, reconhecendo o véu de tristeza que se estampava no rosto da companheira, o moço interrogou-a com ternura:</a:t>
            </a:r>
          </a:p>
        </p:txBody>
      </p:sp>
    </p:spTree>
    <p:extLst>
      <p:ext uri="{BB962C8B-B14F-4D97-AF65-F5344CB8AC3E}">
        <p14:creationId xmlns:p14="http://schemas.microsoft.com/office/powerpoint/2010/main" val="77618237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400" b="1" dirty="0">
                <a:latin typeface="ArialMT-Identity-H"/>
              </a:rPr>
              <a:t>— Por que estás tão triste hoje?</a:t>
            </a:r>
          </a:p>
          <a:p>
            <a:pPr algn="l"/>
            <a:r>
              <a:rPr lang="pt-BR" sz="3400" b="1" dirty="0">
                <a:latin typeface="ArialMT-Identity-H"/>
              </a:rPr>
              <a:t>— Não sei — respondeu ela de olhos úmidos mas tenho pensado muito em meu irmão. Espero, ansiosa, notícias dele, pois guardo a esperança de que te possa conhecer, mais cedo ou mais tarde. </a:t>
            </a:r>
            <a:r>
              <a:rPr lang="pt-BR" sz="3400" b="1" dirty="0" err="1">
                <a:latin typeface="ArialMT-Identity-H"/>
              </a:rPr>
              <a:t>Jeziel</a:t>
            </a:r>
            <a:r>
              <a:rPr lang="pt-BR" sz="3400" b="1" dirty="0">
                <a:latin typeface="ArialMT-Identity-H"/>
              </a:rPr>
              <a:t> acolheria tua palavra com entusiasmo e contentamento. Um amigo de Zacarias prometeu informações a respeito e estamos esperando notícias de Corinto.</a:t>
            </a:r>
          </a:p>
        </p:txBody>
      </p:sp>
    </p:spTree>
    <p:extLst>
      <p:ext uri="{BB962C8B-B14F-4D97-AF65-F5344CB8AC3E}">
        <p14:creationId xmlns:p14="http://schemas.microsoft.com/office/powerpoint/2010/main" val="57310909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400" b="1" dirty="0">
                <a:latin typeface="ArialMT-Identity-H"/>
              </a:rPr>
              <a:t>Depois de pequena pausa, ergueu os grandes olhos e prosseguiu:</a:t>
            </a:r>
          </a:p>
          <a:p>
            <a:pPr algn="l"/>
            <a:r>
              <a:rPr lang="pt-BR" sz="3400" b="1" dirty="0">
                <a:latin typeface="ArialMT-Identity-H"/>
              </a:rPr>
              <a:t>— Ouve, Saulo: Se </a:t>
            </a:r>
            <a:r>
              <a:rPr lang="pt-BR" sz="3400" b="1" dirty="0" err="1">
                <a:latin typeface="ArialMT-Identity-H"/>
              </a:rPr>
              <a:t>Jeziel</a:t>
            </a:r>
            <a:r>
              <a:rPr lang="pt-BR" sz="3400" b="1" dirty="0">
                <a:latin typeface="ArialMT-Identity-H"/>
              </a:rPr>
              <a:t> ainda estiver preso, prometes-me teu auxílio em seu favor? Teus prestigiosos amigos de Jerusalém poderão intervir para libertá-lo, junto do Procônsul da Acaia! Quem sabe? Minhas esperanças, agora, resumem-se exclusivamente em ti.</a:t>
            </a:r>
          </a:p>
        </p:txBody>
      </p:sp>
    </p:spTree>
    <p:extLst>
      <p:ext uri="{BB962C8B-B14F-4D97-AF65-F5344CB8AC3E}">
        <p14:creationId xmlns:p14="http://schemas.microsoft.com/office/powerpoint/2010/main" val="276578638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Ele tomou-lhe a mão e replicou enternecido:</a:t>
            </a:r>
          </a:p>
          <a:p>
            <a:pPr algn="l"/>
            <a:r>
              <a:rPr lang="pt-BR" sz="3600" b="1" dirty="0">
                <a:latin typeface="ArialMT-Identity-H"/>
              </a:rPr>
              <a:t>— Farei tudo por ele.</a:t>
            </a:r>
          </a:p>
          <a:p>
            <a:pPr algn="l"/>
            <a:r>
              <a:rPr lang="pt-BR" sz="3600" b="1" dirty="0">
                <a:latin typeface="ArialMT-Identity-H"/>
              </a:rPr>
              <a:t>E, fixando nela os olhos dominadores e apaixonados, acentuou:</a:t>
            </a:r>
          </a:p>
          <a:p>
            <a:pPr algn="l"/>
            <a:r>
              <a:rPr lang="pt-BR" sz="3600" b="1" dirty="0">
                <a:latin typeface="ArialMT-Identity-H"/>
              </a:rPr>
              <a:t>— Abigail, amarias a teu irmão mais que a mim?</a:t>
            </a:r>
          </a:p>
        </p:txBody>
      </p:sp>
    </p:spTree>
    <p:extLst>
      <p:ext uri="{BB962C8B-B14F-4D97-AF65-F5344CB8AC3E}">
        <p14:creationId xmlns:p14="http://schemas.microsoft.com/office/powerpoint/2010/main" val="12871905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 Que dizes? — exclamou, compreendendo a delicadeza da pergunta. — Entendes o meu coração fraterno e isso me exime de mais amplas explicações. Como sabes, querido, </a:t>
            </a:r>
            <a:r>
              <a:rPr lang="pt-BR" sz="4000" b="1" dirty="0" err="1">
                <a:latin typeface="ArialMT-Identity-H"/>
              </a:rPr>
              <a:t>Jeziel</a:t>
            </a:r>
            <a:r>
              <a:rPr lang="pt-BR" sz="4000" b="1" dirty="0">
                <a:latin typeface="ArialMT-Identity-H"/>
              </a:rPr>
              <a:t> foi meu amparo nos dias da orfandade materna.</a:t>
            </a:r>
          </a:p>
        </p:txBody>
      </p:sp>
    </p:spTree>
    <p:extLst>
      <p:ext uri="{BB962C8B-B14F-4D97-AF65-F5344CB8AC3E}">
        <p14:creationId xmlns:p14="http://schemas.microsoft.com/office/powerpoint/2010/main" val="15336656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Companheiro de infância e amigo da juventude sem sonhos, foi sempre o irmão carinhoso que me ensinou a soletrar os mandamentos, a cantar os Salmos de mãos-postas, livrando-me das veredas do mal e inclinando-me ao bem e à virtude. Tudo que encontraste em mim, constitui dádiva da sua generosa assistência de irmão desvelado.</a:t>
            </a:r>
          </a:p>
        </p:txBody>
      </p:sp>
    </p:spTree>
    <p:extLst>
      <p:ext uri="{BB962C8B-B14F-4D97-AF65-F5344CB8AC3E}">
        <p14:creationId xmlns:p14="http://schemas.microsoft.com/office/powerpoint/2010/main" val="14546898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Saulo observou-lhe o olhar úmido de pranto e considerou com bondade:</a:t>
            </a:r>
          </a:p>
          <a:p>
            <a:pPr algn="l"/>
            <a:r>
              <a:rPr lang="pt-BR" sz="4000" b="1" dirty="0">
                <a:latin typeface="ArialMT-Identity-H"/>
              </a:rPr>
              <a:t>— Não chores. Compreendo as tuas sagradas razões afetivas. Se necessário, irei ao fim do mundo descobrir </a:t>
            </a:r>
            <a:r>
              <a:rPr lang="pt-BR" sz="4000" b="1" dirty="0" err="1">
                <a:latin typeface="ArialMT-Identity-H"/>
              </a:rPr>
              <a:t>Jeziel</a:t>
            </a:r>
            <a:r>
              <a:rPr lang="pt-BR" sz="4000" b="1" dirty="0">
                <a:latin typeface="ArialMT-Identity-H"/>
              </a:rPr>
              <a:t>, caso ainda esteja vivo. </a:t>
            </a:r>
          </a:p>
        </p:txBody>
      </p:sp>
    </p:spTree>
    <p:extLst>
      <p:ext uri="{BB962C8B-B14F-4D97-AF65-F5344CB8AC3E}">
        <p14:creationId xmlns:p14="http://schemas.microsoft.com/office/powerpoint/2010/main" val="17131014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Levarei cartas de Jerusalém à Corte Provincial de Corinto. Farei tudo. Tranquiliza-te, pois. Pelos teus informes, presumo nele um santo. Mas falemos de outras coisas. Há problemas imediatos a resolver. E nossos projetos, Abigail?</a:t>
            </a:r>
          </a:p>
        </p:txBody>
      </p:sp>
    </p:spTree>
    <p:extLst>
      <p:ext uri="{BB962C8B-B14F-4D97-AF65-F5344CB8AC3E}">
        <p14:creationId xmlns:p14="http://schemas.microsoft.com/office/powerpoint/2010/main" val="3605028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Filhinha, minha querida filha! — murmurou ele, amparando-se nos seus braços carinhosos.</a:t>
            </a:r>
          </a:p>
          <a:p>
            <a:pPr algn="l"/>
            <a:r>
              <a:rPr lang="pt-BR" sz="3600" b="1" dirty="0">
                <a:latin typeface="ArialMT-Identity-H"/>
              </a:rPr>
              <a:t>Em breve, dava conta de todas as ocorrências. E, enquanto o velho genitor banhava o rosto contundido, na infusão balsâmica que a filha preparara cuidadosamente, </a:t>
            </a:r>
            <a:r>
              <a:rPr lang="pt-BR" sz="3600" b="1" dirty="0" err="1">
                <a:latin typeface="ArialMT-Identity-H"/>
              </a:rPr>
              <a:t>Jeziel</a:t>
            </a:r>
            <a:r>
              <a:rPr lang="pt-BR" sz="3600" b="1" dirty="0">
                <a:latin typeface="ArialMT-Identity-H"/>
              </a:rPr>
              <a:t> era chamado a inteirar-se do acontecido.</a:t>
            </a:r>
          </a:p>
          <a:p>
            <a:pPr marL="0" indent="0" algn="l">
              <a:buNone/>
            </a:pPr>
            <a:endParaRPr lang="pt-BR" sz="3600" b="1" dirty="0">
              <a:latin typeface="ArialMT-Identity-H"/>
            </a:endParaRPr>
          </a:p>
        </p:txBody>
      </p:sp>
    </p:spTree>
    <p:extLst>
      <p:ext uri="{BB962C8B-B14F-4D97-AF65-F5344CB8AC3E}">
        <p14:creationId xmlns:p14="http://schemas.microsoft.com/office/powerpoint/2010/main" val="76912930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 Deus há de abençoar-nos, murmurou a jovem, comovida.</a:t>
            </a:r>
          </a:p>
          <a:p>
            <a:pPr algn="l"/>
            <a:r>
              <a:rPr lang="pt-BR" sz="4000" b="1" dirty="0">
                <a:latin typeface="ArialMT-Identity-H"/>
              </a:rPr>
              <a:t>— Ontem, Dalila e o esposo foram a Lida, em visita a alguns parentes nossos.</a:t>
            </a:r>
          </a:p>
        </p:txBody>
      </p:sp>
    </p:spTree>
    <p:extLst>
      <p:ext uri="{BB962C8B-B14F-4D97-AF65-F5344CB8AC3E}">
        <p14:creationId xmlns:p14="http://schemas.microsoft.com/office/powerpoint/2010/main" val="5773786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Entretanto, ficou tudo combinado para que estejas conosco em Jerusalém, daqui a dois meses. Antes que minha irmã empreenda a próxima viagem a Tarso, quero que ela te conheça mais intimamente, a fim de que exponha, com franqueza, a meus pais, o nosso projeto de casamento.</a:t>
            </a:r>
          </a:p>
        </p:txBody>
      </p:sp>
    </p:spTree>
    <p:extLst>
      <p:ext uri="{BB962C8B-B14F-4D97-AF65-F5344CB8AC3E}">
        <p14:creationId xmlns:p14="http://schemas.microsoft.com/office/powerpoint/2010/main" val="14628959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r>
              <a:rPr lang="pt-BR" sz="3200" b="1" dirty="0">
                <a:latin typeface="ArialMT-Identity-H"/>
              </a:rPr>
              <a:t>— Teu convite me sensibiliza sobremaneira, mas...</a:t>
            </a:r>
          </a:p>
          <a:p>
            <a:pPr algn="l"/>
            <a:r>
              <a:rPr lang="pt-BR" sz="3200" b="1" dirty="0">
                <a:latin typeface="ArialMT-Identity-H"/>
              </a:rPr>
              <a:t>— Nada de restrições nem timidez. Viremos buscar-te. Combinarei todas as providências indispensáveis, com Ruth e Zacarias, e, quanto ao necessário para que te apresentes numa cidade grande, não permitirei que façam aqui despesa alguma. Já estou providenciando para que recebas, em breves dias, várias túnicas de modelo grego.</a:t>
            </a:r>
          </a:p>
        </p:txBody>
      </p:sp>
    </p:spTree>
    <p:extLst>
      <p:ext uri="{BB962C8B-B14F-4D97-AF65-F5344CB8AC3E}">
        <p14:creationId xmlns:p14="http://schemas.microsoft.com/office/powerpoint/2010/main" val="28647760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E rematava a observação com um belo sorriso:</a:t>
            </a:r>
          </a:p>
          <a:p>
            <a:pPr algn="l"/>
            <a:r>
              <a:rPr lang="pt-BR" sz="3600" b="1" dirty="0">
                <a:latin typeface="ArialMT-Identity-H"/>
              </a:rPr>
              <a:t>— Quero que apareças em Jerusalém como expoente perfeito da nossa raça, desenvolvida entre as antigas belezas de Corinto. A moça fez um gesto tímido, demonstrando íntimo contentamento.</a:t>
            </a:r>
          </a:p>
        </p:txBody>
      </p:sp>
    </p:spTree>
    <p:extLst>
      <p:ext uri="{BB962C8B-B14F-4D97-AF65-F5344CB8AC3E}">
        <p14:creationId xmlns:p14="http://schemas.microsoft.com/office/powerpoint/2010/main" val="341396899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Mais alguns passos e sentaram-se sob velhos pessegueiros floridos, respirando a longos haustos as virações suaves que perfumavam o ambiente. A terra cultivada e colorida de rosas de todos os matizes, exalava delicioso aroma.</a:t>
            </a:r>
          </a:p>
        </p:txBody>
      </p:sp>
    </p:spTree>
    <p:extLst>
      <p:ext uri="{BB962C8B-B14F-4D97-AF65-F5344CB8AC3E}">
        <p14:creationId xmlns:p14="http://schemas.microsoft.com/office/powerpoint/2010/main" val="412999245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200" b="1" dirty="0">
                <a:latin typeface="ArialMT-Identity-H"/>
              </a:rPr>
              <a:t>O fim do crepúsculo está sempre cheio de sons que passam apressados, como se a alma das coisas estivesse igualmente ansiosa pelo silêncio, amigo do grande repouso... Eram árvores frondosas que se velavam nas sombras, derradeiros passarinhos errantes que voejavam céleres e as brisas cariciosas que chegavam de longe, agitando as grandes ramarias e acentuando os doces murmúrios do vento.</a:t>
            </a:r>
          </a:p>
        </p:txBody>
      </p:sp>
    </p:spTree>
    <p:extLst>
      <p:ext uri="{BB962C8B-B14F-4D97-AF65-F5344CB8AC3E}">
        <p14:creationId xmlns:p14="http://schemas.microsoft.com/office/powerpoint/2010/main" val="29162778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Saulo, inebriado de indefinível alegria, contemplou as primeiras estrelas que sorriam no céu recamado de luz. A Natureza é sempre o espelho fiel das emoções mais íntimas, e aquelas vagas de perfume, que as virações traziam de longe, encontravam eco de misterioso júbilo no seu coração.</a:t>
            </a:r>
          </a:p>
        </p:txBody>
      </p:sp>
    </p:spTree>
    <p:extLst>
      <p:ext uri="{BB962C8B-B14F-4D97-AF65-F5344CB8AC3E}">
        <p14:creationId xmlns:p14="http://schemas.microsoft.com/office/powerpoint/2010/main" val="242406273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 Abigail disse retendo-lhe a mãozinha entre as suas —, a Natureza canta sempre com as almas esperançosas e crentes. Com que ansiedade esperei-te no caminho da vida!... Meu pai falou-me do lar e das suas doçuras e eu aguardava a mulher que me compreendesse inteiramente.</a:t>
            </a:r>
          </a:p>
        </p:txBody>
      </p:sp>
    </p:spTree>
    <p:extLst>
      <p:ext uri="{BB962C8B-B14F-4D97-AF65-F5344CB8AC3E}">
        <p14:creationId xmlns:p14="http://schemas.microsoft.com/office/powerpoint/2010/main" val="50946770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 Deus é bom — replicou ela com enlevo — e somente agora reconheço que, depois de tantos sofrimentos, Ele me reservava, na sua misericórdia infinita, o tesouro maior da minha vida, o teu amor, na terra de meus pais. Teu afeto, Saulo, concentra todos os meus ideais. O Céu nos fará felizes.</a:t>
            </a:r>
          </a:p>
        </p:txBody>
      </p:sp>
    </p:spTree>
    <p:extLst>
      <p:ext uri="{BB962C8B-B14F-4D97-AF65-F5344CB8AC3E}">
        <p14:creationId xmlns:p14="http://schemas.microsoft.com/office/powerpoint/2010/main" val="40199456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Todas as manhãs, quando estivermos casados, pedirei, em preces fervorosas, aos anjos de Deus que me ensinem a tecer a rede das tuas alegrias; à noite, quando a bênção do repouso envolver o mundo, dar-te-ei um carinho sempre novo, do meu afeto.</a:t>
            </a:r>
          </a:p>
        </p:txBody>
      </p:sp>
    </p:spTree>
    <p:extLst>
      <p:ext uri="{BB962C8B-B14F-4D97-AF65-F5344CB8AC3E}">
        <p14:creationId xmlns:p14="http://schemas.microsoft.com/office/powerpoint/2010/main" val="1507708817"/>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33042</TotalTime>
  <Words>5545</Words>
  <Application>Microsoft Office PowerPoint</Application>
  <PresentationFormat>Widescreen</PresentationFormat>
  <Paragraphs>379</Paragraphs>
  <Slides>108</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108</vt:i4>
      </vt:variant>
    </vt:vector>
  </HeadingPairs>
  <TitlesOfParts>
    <vt:vector size="114" baseType="lpstr">
      <vt:lpstr>Arial</vt:lpstr>
      <vt:lpstr>ArialMT-Identity-H</vt:lpstr>
      <vt:lpstr>Century Gothic</vt:lpstr>
      <vt:lpstr>Tahoma</vt:lpstr>
      <vt:lpstr>Wingdings 3</vt:lpstr>
      <vt:lpstr>Cacho</vt:lpstr>
      <vt:lpstr>AS VIRTUDES E OS VÍCIOS DOS PERSONAGENS DOS ROMANCES DE EMMANUEL </vt:lpstr>
      <vt:lpstr>Apresentação do PowerPoint</vt:lpstr>
      <vt:lpstr>MÓDULO 6 – AS VIRTUDES DE ABIGAIL EM PAULO E ESTÊVÃO</vt:lpstr>
      <vt:lpstr>ENCONTRO 1 – AS VIRTUDES DE ABIGAIL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cp:lastModifiedBy>
  <cp:revision>122</cp:revision>
  <dcterms:created xsi:type="dcterms:W3CDTF">2022-01-17T00:07:55Z</dcterms:created>
  <dcterms:modified xsi:type="dcterms:W3CDTF">2023-05-30T23:36:29Z</dcterms:modified>
</cp:coreProperties>
</file>