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1181" r:id="rId4"/>
    <p:sldId id="1839" r:id="rId5"/>
    <p:sldId id="2193" r:id="rId6"/>
    <p:sldId id="2194" r:id="rId7"/>
    <p:sldId id="2195" r:id="rId8"/>
    <p:sldId id="2196" r:id="rId9"/>
    <p:sldId id="2197" r:id="rId10"/>
    <p:sldId id="2198" r:id="rId11"/>
    <p:sldId id="2199" r:id="rId12"/>
    <p:sldId id="2200" r:id="rId13"/>
    <p:sldId id="2201" r:id="rId14"/>
    <p:sldId id="2202" r:id="rId15"/>
    <p:sldId id="2203" r:id="rId16"/>
    <p:sldId id="2204" r:id="rId17"/>
    <p:sldId id="2205" r:id="rId18"/>
    <p:sldId id="2206" r:id="rId19"/>
    <p:sldId id="2207" r:id="rId20"/>
    <p:sldId id="2209" r:id="rId21"/>
    <p:sldId id="2208" r:id="rId22"/>
    <p:sldId id="2210" r:id="rId23"/>
    <p:sldId id="2211" r:id="rId24"/>
    <p:sldId id="2212" r:id="rId25"/>
    <p:sldId id="2213" r:id="rId26"/>
    <p:sldId id="2214" r:id="rId27"/>
    <p:sldId id="2215" r:id="rId28"/>
    <p:sldId id="2216" r:id="rId29"/>
    <p:sldId id="2217" r:id="rId30"/>
    <p:sldId id="2218" r:id="rId31"/>
    <p:sldId id="2219" r:id="rId32"/>
    <p:sldId id="2220" r:id="rId33"/>
    <p:sldId id="2221" r:id="rId34"/>
    <p:sldId id="2222" r:id="rId35"/>
    <p:sldId id="2223" r:id="rId36"/>
    <p:sldId id="2225" r:id="rId37"/>
    <p:sldId id="2224" r:id="rId38"/>
    <p:sldId id="2226" r:id="rId39"/>
    <p:sldId id="2227" r:id="rId40"/>
    <p:sldId id="2228" r:id="rId41"/>
    <p:sldId id="2229" r:id="rId42"/>
    <p:sldId id="2230" r:id="rId43"/>
    <p:sldId id="2232" r:id="rId44"/>
    <p:sldId id="2231" r:id="rId45"/>
    <p:sldId id="2233" r:id="rId46"/>
    <p:sldId id="2234" r:id="rId47"/>
    <p:sldId id="2235" r:id="rId48"/>
    <p:sldId id="2236" r:id="rId49"/>
    <p:sldId id="2237" r:id="rId50"/>
    <p:sldId id="2238" r:id="rId51"/>
    <p:sldId id="2239" r:id="rId52"/>
    <p:sldId id="2240" r:id="rId53"/>
    <p:sldId id="2241" r:id="rId54"/>
    <p:sldId id="2242" r:id="rId55"/>
    <p:sldId id="2243" r:id="rId56"/>
    <p:sldId id="2250" r:id="rId57"/>
    <p:sldId id="2251" r:id="rId58"/>
    <p:sldId id="2252" r:id="rId59"/>
    <p:sldId id="2253" r:id="rId60"/>
    <p:sldId id="2254" r:id="rId61"/>
    <p:sldId id="2255" r:id="rId62"/>
    <p:sldId id="2257" r:id="rId63"/>
    <p:sldId id="2256" r:id="rId64"/>
    <p:sldId id="2258" r:id="rId65"/>
    <p:sldId id="2259" r:id="rId66"/>
    <p:sldId id="2260" r:id="rId67"/>
    <p:sldId id="2261" r:id="rId68"/>
    <p:sldId id="2262" r:id="rId69"/>
    <p:sldId id="2263" r:id="rId70"/>
    <p:sldId id="2264" r:id="rId71"/>
    <p:sldId id="2265" r:id="rId72"/>
    <p:sldId id="2266" r:id="rId73"/>
    <p:sldId id="2267" r:id="rId74"/>
    <p:sldId id="2268" r:id="rId75"/>
    <p:sldId id="2269" r:id="rId76"/>
    <p:sldId id="2270" r:id="rId77"/>
    <p:sldId id="2271" r:id="rId78"/>
    <p:sldId id="2272" r:id="rId79"/>
    <p:sldId id="2273" r:id="rId80"/>
    <p:sldId id="2274" r:id="rId81"/>
    <p:sldId id="2275" r:id="rId82"/>
    <p:sldId id="2276" r:id="rId83"/>
    <p:sldId id="2277" r:id="rId84"/>
    <p:sldId id="2278" r:id="rId85"/>
    <p:sldId id="2279" r:id="rId86"/>
    <p:sldId id="2280" r:id="rId87"/>
    <p:sldId id="2281" r:id="rId88"/>
    <p:sldId id="2282" r:id="rId89"/>
    <p:sldId id="2244" r:id="rId90"/>
    <p:sldId id="2245" r:id="rId91"/>
    <p:sldId id="2246" r:id="rId92"/>
    <p:sldId id="2247" r:id="rId93"/>
    <p:sldId id="2248" r:id="rId94"/>
    <p:sldId id="2249" r:id="rId95"/>
    <p:sldId id="2283" r:id="rId96"/>
    <p:sldId id="2284" r:id="rId97"/>
    <p:sldId id="2285" r:id="rId98"/>
    <p:sldId id="2286" r:id="rId99"/>
    <p:sldId id="2287" r:id="rId100"/>
    <p:sldId id="339" r:id="rId10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4/16/2023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4/16/2023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Esperando que recobrassem a calma, falou novamente:</a:t>
            </a:r>
          </a:p>
          <a:p>
            <a:pPr algn="l"/>
            <a:r>
              <a:rPr lang="pt-BR" sz="3600" b="1" dirty="0">
                <a:latin typeface="ArialMT-Identity-H"/>
              </a:rPr>
              <a:t>— Fariseus amigos, por que teimais em não compreender? Porventura temeis a realidade das minhas afirmações? Se vossos protestos se fundam nesse receio, calai-vos para que eu continue.</a:t>
            </a:r>
          </a:p>
        </p:txBody>
      </p:sp>
    </p:spTree>
    <p:extLst>
      <p:ext uri="{BB962C8B-B14F-4D97-AF65-F5344CB8AC3E}">
        <p14:creationId xmlns:p14="http://schemas.microsoft.com/office/powerpoint/2010/main" val="31642589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Lembrai-vos de que me refiro aos nossos erros do passado e quem se associa na culpa dá testemunho de amor, no capítulo das reparações. Apesar de nossas misérias, Deus nos ama e, reconhecendo eu a própria indigência, não poderia falar-vos senão como irmão. </a:t>
            </a:r>
          </a:p>
        </p:txBody>
      </p:sp>
    </p:spTree>
    <p:extLst>
      <p:ext uri="{BB962C8B-B14F-4D97-AF65-F5344CB8AC3E}">
        <p14:creationId xmlns:p14="http://schemas.microsoft.com/office/powerpoint/2010/main" val="1174107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Entretanto, se expressais desespero e revolta, recordai que não poderemos fugir à realidade da nossa profunda insignificância. Lestes, acaso, as lições de Isaías?</a:t>
            </a:r>
          </a:p>
        </p:txBody>
      </p:sp>
    </p:spTree>
    <p:extLst>
      <p:ext uri="{BB962C8B-B14F-4D97-AF65-F5344CB8AC3E}">
        <p14:creationId xmlns:p14="http://schemas.microsoft.com/office/powerpoint/2010/main" val="3539667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Importa considerar a exortação (</a:t>
            </a:r>
            <a:r>
              <a:rPr lang="pt-BR" sz="1600" b="1" i="0" u="none" strike="noStrike" baseline="0" dirty="0">
                <a:latin typeface="Arial" panose="020B0604020202020204" pitchFamily="34" charset="0"/>
              </a:rPr>
              <a:t>Isaias, capítulo 52º. Versículo 12</a:t>
            </a:r>
            <a:r>
              <a:rPr lang="pt-BR" sz="3600" b="1" dirty="0">
                <a:latin typeface="ArialMT-Identity-H"/>
              </a:rPr>
              <a:t>) de que não poderemos sair, apressadamente, nem enganando a nós mesmos, nem fugindo aos nossos deveres, porque o Senhor irá adiante e o Deus de Israel será a nossa retaguarda. Ouvi-me! Deus é o Pai, o Cristo é o Senhor nosso.</a:t>
            </a:r>
          </a:p>
        </p:txBody>
      </p:sp>
    </p:spTree>
    <p:extLst>
      <p:ext uri="{BB962C8B-B14F-4D97-AF65-F5344CB8AC3E}">
        <p14:creationId xmlns:p14="http://schemas.microsoft.com/office/powerpoint/2010/main" val="3359426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Muito falais da Lei de Moisés e dos Profetas; todavia, podereis afirmar com a mão na consciência a plena observância dos seus gloriosos ensinamentos? Não estaríeis cegos atualmente, negando-vos à compreensão da mensagem divina? Aquele, a quem chamais ironicamente o carpinteiro de Nazaré, foi amigo de todos os infelizes.</a:t>
            </a:r>
          </a:p>
        </p:txBody>
      </p:sp>
    </p:spTree>
    <p:extLst>
      <p:ext uri="{BB962C8B-B14F-4D97-AF65-F5344CB8AC3E}">
        <p14:creationId xmlns:p14="http://schemas.microsoft.com/office/powerpoint/2010/main" val="918133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Sua pregação não se limitou a expor princípios filosóficos. Antes, pela exemplificação, renovou nossos hábitos, reformou as idéias mais elevadas, com o selo do amor divino. Suas mãos nobilitaram o trabalho, pensaram úlceras, curaram leprosos, deram vista aos cegos. Seu coração repartiu-se entre todos os homens, dentro do novo entendimento do amor que nos trouxe com o exemplo mais puro.</a:t>
            </a:r>
          </a:p>
        </p:txBody>
      </p:sp>
    </p:spTree>
    <p:extLst>
      <p:ext uri="{BB962C8B-B14F-4D97-AF65-F5344CB8AC3E}">
        <p14:creationId xmlns:p14="http://schemas.microsoft.com/office/powerpoint/2010/main" val="2416998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400" b="1" dirty="0">
                <a:latin typeface="ArialMT-Identity-H"/>
              </a:rPr>
              <a:t>Acaso ignorais que a palavra de Deus tem ouvintes e praticantes? Convém consultardes se não tendes sido meros ouvintes da Lei, de maneira a não falsear o testemunho.</a:t>
            </a:r>
          </a:p>
        </p:txBody>
      </p:sp>
    </p:spTree>
    <p:extLst>
      <p:ext uri="{BB962C8B-B14F-4D97-AF65-F5344CB8AC3E}">
        <p14:creationId xmlns:p14="http://schemas.microsoft.com/office/powerpoint/2010/main" val="325661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Jerusalém não me parece o santuário de tradições da fé, que conheci por informações de meus pais, desde criança. Atualmente, dá impressão de um grande bazar onde se vendem as coisas sagradas. O Templo está cheio de mercadores. As sinagogas regurgitam de assuntos atinentes a interesses mundanos.</a:t>
            </a:r>
          </a:p>
        </p:txBody>
      </p:sp>
    </p:spTree>
    <p:extLst>
      <p:ext uri="{BB962C8B-B14F-4D97-AF65-F5344CB8AC3E}">
        <p14:creationId xmlns:p14="http://schemas.microsoft.com/office/powerpoint/2010/main" val="289655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As células farisaicas assemelham-se a um vespeiro de interesses mesquinhos. O luxo das vossas túnicas assombra. Vossos desperdícios espantam. Não sabeis que à sombra de vossos muros há infelizes que morrem de fome? Venho dos subúrbios, onde se concentra grande parte de nossas misérias.</a:t>
            </a:r>
          </a:p>
        </p:txBody>
      </p:sp>
    </p:spTree>
    <p:extLst>
      <p:ext uri="{BB962C8B-B14F-4D97-AF65-F5344CB8AC3E}">
        <p14:creationId xmlns:p14="http://schemas.microsoft.com/office/powerpoint/2010/main" val="1863064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Falais de Moisés e dos Profetas, repito. Acreditais que os antepassados veneráveis mercadejassem com os bens de Deus? O grande legislador viveu entre experiências terríveis e dolorosas. Jeremias conheceu longas noites de angústias, a trabalhar pela intangibilidade do nosso patrimônio religioso, entre as perdições de Babilônia.</a:t>
            </a:r>
          </a:p>
        </p:txBody>
      </p:sp>
    </p:spTree>
    <p:extLst>
      <p:ext uri="{BB962C8B-B14F-4D97-AF65-F5344CB8AC3E}">
        <p14:creationId xmlns:p14="http://schemas.microsoft.com/office/powerpoint/2010/main" val="1440942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Amós era pobre pastor, filho do trabalho e da humildade. Elias sofreu toda sorte de perseguições, compelido a recolher-se ao deserto, tendo só lágrimas como preço do seu iluminismo. Esdras foi modelo de sacrifício pela paz dos seus compatriotas. Ezequiel foi condenado à morte por haver proclamado a verdade. </a:t>
            </a:r>
          </a:p>
        </p:txBody>
      </p:sp>
    </p:spTree>
    <p:extLst>
      <p:ext uri="{BB962C8B-B14F-4D97-AF65-F5344CB8AC3E}">
        <p14:creationId xmlns:p14="http://schemas.microsoft.com/office/powerpoint/2010/main" val="3580384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Daniel curtiu as infinitas amarguras do cativeiro. Mencionais os nossos heróicos instrutores do passado, tão-só para justificar o gozo egoístico da vida? Onde guardais a fé? No conforto ocioso, ou no trabalho produtivo? Na bolsa do mundo, ou no coração que é o templo divino? Incentivais a revolta e quereis a paz? Explorais o próximo e falais de amor a Deus?</a:t>
            </a:r>
          </a:p>
        </p:txBody>
      </p:sp>
    </p:spTree>
    <p:extLst>
      <p:ext uri="{BB962C8B-B14F-4D97-AF65-F5344CB8AC3E}">
        <p14:creationId xmlns:p14="http://schemas.microsoft.com/office/powerpoint/2010/main" val="532854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400" b="1" dirty="0">
                <a:latin typeface="ArialMT-Identity-H"/>
              </a:rPr>
              <a:t>Explorais o próximo e falais de amor a Deus? Não vos lembrais de que o Eterno não pode aceitar o louvor dos lábios quando o coração da criatura permanece dele distante?</a:t>
            </a:r>
          </a:p>
        </p:txBody>
      </p:sp>
    </p:spTree>
    <p:extLst>
      <p:ext uri="{BB962C8B-B14F-4D97-AF65-F5344CB8AC3E}">
        <p14:creationId xmlns:p14="http://schemas.microsoft.com/office/powerpoint/2010/main" val="2857870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 assembléia, ante o sopro daquela sublime inspiração, parecia imóvel, incapaz de se definir. Muitos israelitas supunham ver em Estevão o ressurgimento de um dos primevos profetas da raça.</a:t>
            </a:r>
          </a:p>
        </p:txBody>
      </p:sp>
    </p:spTree>
    <p:extLst>
      <p:ext uri="{BB962C8B-B14F-4D97-AF65-F5344CB8AC3E}">
        <p14:creationId xmlns:p14="http://schemas.microsoft.com/office/powerpoint/2010/main" val="137440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Mas os fariseus, como se quebrassem a misteriosa força que os emudecia, romperam em algazarra ensurdecedora, gesticulando a esmo, proferindo impropérios, no propósito de atenuar a forte impressão causada pelos surtos eloquentes e calorosos do orador.</a:t>
            </a:r>
          </a:p>
        </p:txBody>
      </p:sp>
    </p:spTree>
    <p:extLst>
      <p:ext uri="{BB962C8B-B14F-4D97-AF65-F5344CB8AC3E}">
        <p14:creationId xmlns:p14="http://schemas.microsoft.com/office/powerpoint/2010/main" val="4248398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Apedrejemos o imundo! Matemos a calúnia! Anátema ao caminho de Satanás!...</a:t>
            </a:r>
          </a:p>
          <a:p>
            <a:pPr algn="l"/>
            <a:r>
              <a:rPr lang="pt-BR" sz="3600" b="1" dirty="0">
                <a:latin typeface="ArialMT-Identity-H"/>
              </a:rPr>
              <a:t>Nesse comenos, Saulo levantou-se rubro de cólera. Não conseguia disfarçar a fúria do temperamento impulsivo, a desbordar-lhe dos olhos inquietos e brilhantes.</a:t>
            </a:r>
          </a:p>
        </p:txBody>
      </p:sp>
    </p:spTree>
    <p:extLst>
      <p:ext uri="{BB962C8B-B14F-4D97-AF65-F5344CB8AC3E}">
        <p14:creationId xmlns:p14="http://schemas.microsoft.com/office/powerpoint/2010/main" val="1565394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400" b="1" dirty="0">
                <a:latin typeface="ArialMT-Identity-H"/>
              </a:rPr>
              <a:t>Caminhou presto para o acusado, dando a entender que ia </a:t>
            </a:r>
            <a:r>
              <a:rPr lang="pt-BR" sz="4400" b="1" dirty="0" err="1">
                <a:latin typeface="ArialMT-Identity-H"/>
              </a:rPr>
              <a:t>cassar-lhe</a:t>
            </a:r>
            <a:r>
              <a:rPr lang="pt-BR" sz="4400" b="1" dirty="0">
                <a:latin typeface="ArialMT-Identity-H"/>
              </a:rPr>
              <a:t> a palavra, e a assembléia logo se acalmou, embora continuasse o rumor dos comentários abafados.</a:t>
            </a:r>
          </a:p>
        </p:txBody>
      </p:sp>
    </p:spTree>
    <p:extLst>
      <p:ext uri="{BB962C8B-B14F-4D97-AF65-F5344CB8AC3E}">
        <p14:creationId xmlns:p14="http://schemas.microsoft.com/office/powerpoint/2010/main" val="857146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400" b="1" dirty="0">
                <a:latin typeface="ArialMT-Identity-H"/>
              </a:rPr>
              <a:t>Percebendo que ia talvez ser coagido pela violência e, mais, que os fariseus pediam sua morte, Estevão fixou os mais irônicos e arrebatados, exclamando em voz alta e tranquila:</a:t>
            </a:r>
          </a:p>
        </p:txBody>
      </p:sp>
    </p:spTree>
    <p:extLst>
      <p:ext uri="{BB962C8B-B14F-4D97-AF65-F5344CB8AC3E}">
        <p14:creationId xmlns:p14="http://schemas.microsoft.com/office/powerpoint/2010/main" val="1296447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5400" b="1" dirty="0">
                <a:latin typeface="ArialMT-Identity-H"/>
              </a:rPr>
              <a:t>—Vossa atitude não me intimida. O Cristo foi solícito no recomendar não temêssemos os que só podem matar-nos o corpo.</a:t>
            </a:r>
          </a:p>
        </p:txBody>
      </p:sp>
    </p:spTree>
    <p:extLst>
      <p:ext uri="{BB962C8B-B14F-4D97-AF65-F5344CB8AC3E}">
        <p14:creationId xmlns:p14="http://schemas.microsoft.com/office/powerpoint/2010/main" val="2892232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Não pôde prosseguir. O moço </a:t>
            </a:r>
            <a:r>
              <a:rPr lang="pt-BR" sz="4000" b="1" dirty="0" err="1">
                <a:latin typeface="ArialMT-Identity-H"/>
              </a:rPr>
              <a:t>tarsense</a:t>
            </a:r>
            <a:r>
              <a:rPr lang="pt-BR" sz="4000" b="1" dirty="0">
                <a:latin typeface="ArialMT-Identity-H"/>
              </a:rPr>
              <a:t>, mãos à cintura, olhar iracundo e gestos rudes como se defrontasse um malfeitor comum, gritou-lhe furiosamente no ouvido:</a:t>
            </a:r>
          </a:p>
        </p:txBody>
      </p:sp>
    </p:spTree>
    <p:extLst>
      <p:ext uri="{BB962C8B-B14F-4D97-AF65-F5344CB8AC3E}">
        <p14:creationId xmlns:p14="http://schemas.microsoft.com/office/powerpoint/2010/main" val="80304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589213" y="3303494"/>
            <a:ext cx="8915399" cy="2262781"/>
          </a:xfrm>
        </p:spPr>
        <p:txBody>
          <a:bodyPr>
            <a:normAutofit fontScale="90000"/>
          </a:bodyPr>
          <a:lstStyle/>
          <a:p>
            <a:pPr algn="ctr"/>
            <a:r>
              <a:rPr lang="pt-BR" altLang="pt-BR" sz="5400" b="1" dirty="0">
                <a:solidFill>
                  <a:srgbClr val="002060"/>
                </a:solidFill>
                <a:latin typeface="Tahoma" panose="020B0604030504040204" pitchFamily="34" charset="0"/>
              </a:rPr>
              <a:t>MÓDULO 5 – AS VIRTUDES DE ESTÊVÃO, PRIMEIRO MÁRTIR DO CRISTIANISMO </a:t>
            </a:r>
            <a:br>
              <a:rPr lang="pt-BR" altLang="pt-BR" sz="5400" b="1" i="1" dirty="0">
                <a:solidFill>
                  <a:srgbClr val="FFFF00"/>
                </a:solidFill>
                <a:latin typeface="Tahoma" panose="020B0604030504040204" pitchFamily="34" charset="0"/>
              </a:rPr>
            </a:br>
            <a:endParaRPr lang="pt-BR" dirty="0"/>
          </a:p>
        </p:txBody>
      </p:sp>
    </p:spTree>
    <p:extLst>
      <p:ext uri="{BB962C8B-B14F-4D97-AF65-F5344CB8AC3E}">
        <p14:creationId xmlns:p14="http://schemas.microsoft.com/office/powerpoint/2010/main" val="405239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—Basta! Basta! Nem mais uma palavra!... Agora que te foi concedido o último recurso inutilmente, também usarei o que me faculta a condição do nascimento, em face de um irmão desertor.</a:t>
            </a:r>
          </a:p>
        </p:txBody>
      </p:sp>
    </p:spTree>
    <p:extLst>
      <p:ext uri="{BB962C8B-B14F-4D97-AF65-F5344CB8AC3E}">
        <p14:creationId xmlns:p14="http://schemas.microsoft.com/office/powerpoint/2010/main" val="2797315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E caiu-lhe de punhos fechados no rosto, sem que Estevão tentasse a menor reação. Os fariseus aplaudiram o gesto brutal, em atroada delirante, qual se estivessem num dia de festa.</a:t>
            </a:r>
          </a:p>
        </p:txBody>
      </p:sp>
    </p:spTree>
    <p:extLst>
      <p:ext uri="{BB962C8B-B14F-4D97-AF65-F5344CB8AC3E}">
        <p14:creationId xmlns:p14="http://schemas.microsoft.com/office/powerpoint/2010/main" val="3834623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Dando expansão ao seu arrebatamento, Saulo esmurrava sem compaixão. Sem recursos de ordem moral, ante a lógica do Evangelho, recorria à força física, satisfazendo à índole voluntariosa.</a:t>
            </a:r>
          </a:p>
        </p:txBody>
      </p:sp>
    </p:spTree>
    <p:extLst>
      <p:ext uri="{BB962C8B-B14F-4D97-AF65-F5344CB8AC3E}">
        <p14:creationId xmlns:p14="http://schemas.microsoft.com/office/powerpoint/2010/main" val="399402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800" b="1" dirty="0">
                <a:latin typeface="ArialMT-Identity-H"/>
              </a:rPr>
              <a:t>O pregador do “Caminho”, submetido a tais extremos, implorava de Jesus a necessária assistência para não se trair no testemunho. Não obstante a reforma radical que a influência do Cristo havia imposto às suas concepções mais íntimas, ele não podia fugir à dor da dignidade ferida.</a:t>
            </a:r>
          </a:p>
        </p:txBody>
      </p:sp>
    </p:spTree>
    <p:extLst>
      <p:ext uri="{BB962C8B-B14F-4D97-AF65-F5344CB8AC3E}">
        <p14:creationId xmlns:p14="http://schemas.microsoft.com/office/powerpoint/2010/main" val="2357584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Procurou, contudo, recompor imediatamente as energias interiores, na compreensão da renúncia que o Mestre predicara como lição suprema. Lembrou os sacrifícios do pai em Corinto, reviu na imaginação o seu suplício e morte.</a:t>
            </a:r>
          </a:p>
        </p:txBody>
      </p:sp>
    </p:spTree>
    <p:extLst>
      <p:ext uri="{BB962C8B-B14F-4D97-AF65-F5344CB8AC3E}">
        <p14:creationId xmlns:p14="http://schemas.microsoft.com/office/powerpoint/2010/main" val="2800783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Recordou a prova angustiosa que sofrera e considerou que, se tão-só no conhecimento de Moisés e dos Profetas tanto conseguira em energia moral para enfrentar os ignorantes da bondade divina, que não poderia testemunhar agora com o Cristo no coração?</a:t>
            </a:r>
          </a:p>
        </p:txBody>
      </p:sp>
    </p:spTree>
    <p:extLst>
      <p:ext uri="{BB962C8B-B14F-4D97-AF65-F5344CB8AC3E}">
        <p14:creationId xmlns:p14="http://schemas.microsoft.com/office/powerpoint/2010/main" val="2693685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400" b="1" dirty="0">
                <a:latin typeface="ArialMT-Identity-H"/>
              </a:rPr>
              <a:t>Esses pensamentos acudiam-lhe ao cérebro atormentado, como bálsamo de suprema consolação. Entretanto, embora a fortaleza de ânimo que lhe marcava o caráter, viu-se que ele vertia copiosas lágrimas. Quando lhe observou o pranto misturado com o sangue a jorrar da ferida que as punhadas lhe abriram em pleno rosto, Saulo de Tarso conteve-se saciado na sua imensa cólera.</a:t>
            </a:r>
          </a:p>
        </p:txBody>
      </p:sp>
    </p:spTree>
    <p:extLst>
      <p:ext uri="{BB962C8B-B14F-4D97-AF65-F5344CB8AC3E}">
        <p14:creationId xmlns:p14="http://schemas.microsoft.com/office/powerpoint/2010/main" val="234085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Não podia compreender a passividade com que o agredido recebera os bofetões da sua força enrijada nos exercícios do esporte. </a:t>
            </a:r>
          </a:p>
          <a:p>
            <a:pPr algn="l"/>
            <a:r>
              <a:rPr lang="pt-BR" sz="3600" b="1" dirty="0">
                <a:latin typeface="ArialMT-Identity-H"/>
              </a:rPr>
              <a:t>A serenidade de Estevão perturbou-o ainda mais. Sem dúvida, estava diante de uma energia ignorada.</a:t>
            </a:r>
          </a:p>
        </p:txBody>
      </p:sp>
    </p:spTree>
    <p:extLst>
      <p:ext uri="{BB962C8B-B14F-4D97-AF65-F5344CB8AC3E}">
        <p14:creationId xmlns:p14="http://schemas.microsoft.com/office/powerpoint/2010/main" val="3441541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Esboçando um sorriso de zombaria, advertiu altaneiro:</a:t>
            </a:r>
          </a:p>
          <a:p>
            <a:pPr algn="l"/>
            <a:r>
              <a:rPr lang="pt-BR" sz="3200" b="1" dirty="0">
                <a:latin typeface="ArialMT-Identity-H"/>
              </a:rPr>
              <a:t>— Não reages, covarde? Tua escola é também a da indignidade? </a:t>
            </a:r>
          </a:p>
          <a:p>
            <a:pPr algn="l"/>
            <a:r>
              <a:rPr lang="pt-BR" sz="3200" b="1" dirty="0">
                <a:latin typeface="ArialMT-Identity-H"/>
              </a:rPr>
              <a:t>O pregador cristão, apesar dos olhos molhados, respondeu com firmeza:</a:t>
            </a:r>
          </a:p>
          <a:p>
            <a:pPr algn="l"/>
            <a:r>
              <a:rPr lang="pt-BR" sz="3200" b="1" dirty="0">
                <a:latin typeface="ArialMT-Identity-H"/>
              </a:rPr>
              <a:t>— A paz difere da violência, tanto quanto a força do Cristo diverge da vossa.</a:t>
            </a:r>
          </a:p>
        </p:txBody>
      </p:sp>
    </p:spTree>
    <p:extLst>
      <p:ext uri="{BB962C8B-B14F-4D97-AF65-F5344CB8AC3E}">
        <p14:creationId xmlns:p14="http://schemas.microsoft.com/office/powerpoint/2010/main" val="608300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Verificando tamanha superioridade de concepção e pensamento, o doutor da Lei não podia ocultar o despeito e a fúria que lhe transpareciam nos olhos chamejantes. Parecia no auge da irritação, a extravasar nos maiores despropósitos. Dir-se-ia haver chegado ao cúmulo de tolerância e resistência.</a:t>
            </a:r>
          </a:p>
        </p:txBody>
      </p:sp>
    </p:spTree>
    <p:extLst>
      <p:ext uri="{BB962C8B-B14F-4D97-AF65-F5344CB8AC3E}">
        <p14:creationId xmlns:p14="http://schemas.microsoft.com/office/powerpoint/2010/main" val="2274509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ENCONTRO 6 – ESTÊVÃO, O DISCÍPULO DO CRISTO – 1º. MÁRTIR DO CRISTIANISMO – 3ª. </a:t>
            </a:r>
            <a:r>
              <a:rPr lang="pt-BR" altLang="pt-BR" b="1" dirty="0">
                <a:solidFill>
                  <a:srgbClr val="002060"/>
                </a:solidFill>
                <a:latin typeface="Tahoma" panose="020B0604030504040204" pitchFamily="34" charset="0"/>
              </a:rPr>
              <a:t>PARTE</a:t>
            </a: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a:p>
        </p:txBody>
      </p:sp>
    </p:spTree>
    <p:extLst>
      <p:ext uri="{BB962C8B-B14F-4D97-AF65-F5344CB8AC3E}">
        <p14:creationId xmlns:p14="http://schemas.microsoft.com/office/powerpoint/2010/main" val="63135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Voltando-se para observar a aprovação dos seus partidários, que se contavam por maioria, dirigiu-se ao sumo-sacerdote e impetrou uma sentença cruel. Tremia-lhe a voz, pelo esforço físico despendido.</a:t>
            </a:r>
          </a:p>
        </p:txBody>
      </p:sp>
    </p:spTree>
    <p:extLst>
      <p:ext uri="{BB962C8B-B14F-4D97-AF65-F5344CB8AC3E}">
        <p14:creationId xmlns:p14="http://schemas.microsoft.com/office/powerpoint/2010/main" val="41705532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400" b="1" dirty="0">
                <a:latin typeface="ArialMT-Identity-H"/>
              </a:rPr>
              <a:t>— Analisando a peça condenatória — acrescentou ufano — e, considerados os graves insultos aqui bolçados, como juiz da causa rogo seja o réu lapidado.</a:t>
            </a:r>
          </a:p>
        </p:txBody>
      </p:sp>
    </p:spTree>
    <p:extLst>
      <p:ext uri="{BB962C8B-B14F-4D97-AF65-F5344CB8AC3E}">
        <p14:creationId xmlns:p14="http://schemas.microsoft.com/office/powerpoint/2010/main" val="14856183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Frenéticos aplausos </a:t>
            </a:r>
            <a:r>
              <a:rPr lang="pt-BR" sz="4000" b="1" dirty="0" err="1">
                <a:latin typeface="ArialMT-Identity-H"/>
              </a:rPr>
              <a:t>secundaram-lhe</a:t>
            </a:r>
            <a:r>
              <a:rPr lang="pt-BR" sz="4000" b="1" dirty="0">
                <a:latin typeface="ArialMT-Identity-H"/>
              </a:rPr>
              <a:t> a palavra inflexível. Os fariseus tão duramente atingidos pelo verbo ardente do discípulo do Evangelho supunham vingar, desse modo, o que consideravam escárnio criminoso às suas prerrogativas.</a:t>
            </a:r>
          </a:p>
        </p:txBody>
      </p:sp>
    </p:spTree>
    <p:extLst>
      <p:ext uri="{BB962C8B-B14F-4D97-AF65-F5344CB8AC3E}">
        <p14:creationId xmlns:p14="http://schemas.microsoft.com/office/powerpoint/2010/main" val="31201838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800" b="1" dirty="0">
                <a:latin typeface="ArialMT-Identity-H"/>
              </a:rPr>
              <a:t>A autoridade superior recebeu o alvitre e procurou submetê-lo à votação no reduzido círculo dos colegas mais eminentes.</a:t>
            </a:r>
          </a:p>
        </p:txBody>
      </p:sp>
    </p:spTree>
    <p:extLst>
      <p:ext uri="{BB962C8B-B14F-4D97-AF65-F5344CB8AC3E}">
        <p14:creationId xmlns:p14="http://schemas.microsoft.com/office/powerpoint/2010/main" val="2592875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Foi então que </a:t>
            </a:r>
            <a:r>
              <a:rPr lang="pt-BR" sz="3600" b="1" dirty="0" err="1">
                <a:latin typeface="ArialMT-Identity-H"/>
              </a:rPr>
              <a:t>Gamaliel</a:t>
            </a:r>
            <a:r>
              <a:rPr lang="pt-BR" sz="3600" b="1" dirty="0">
                <a:latin typeface="ArialMT-Identity-H"/>
              </a:rPr>
              <a:t>, depois de palestrar em voz baixa com os colegas de elevada investidura, comentando talvez o caráter generoso e a incoercível impulsividade do </a:t>
            </a:r>
            <a:r>
              <a:rPr lang="pt-BR" sz="3600" b="1" dirty="0" err="1">
                <a:latin typeface="ArialMT-Identity-H"/>
              </a:rPr>
              <a:t>ex-discípulo</a:t>
            </a:r>
            <a:r>
              <a:rPr lang="pt-BR" sz="3600" b="1" dirty="0">
                <a:latin typeface="ArialMT-Identity-H"/>
              </a:rPr>
              <a:t>, dando-lhes a entender que a sanção proposta seria a morte imediata do pregador do “Caminho”, levantou-se no inquieto cenáculo e ponderou nobremente:</a:t>
            </a:r>
          </a:p>
        </p:txBody>
      </p:sp>
    </p:spTree>
    <p:extLst>
      <p:ext uri="{BB962C8B-B14F-4D97-AF65-F5344CB8AC3E}">
        <p14:creationId xmlns:p14="http://schemas.microsoft.com/office/powerpoint/2010/main" val="34037743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Tendo voto neste Tribunal e não desejando precipitar a solução de um problema de consciência, proponho que se estude mais ponderadamente a sentença pedida, retendo-se o acusado em calabouço até que se esclareça a sua responsabilidade perante a justiça.</a:t>
            </a:r>
          </a:p>
        </p:txBody>
      </p:sp>
    </p:spTree>
    <p:extLst>
      <p:ext uri="{BB962C8B-B14F-4D97-AF65-F5344CB8AC3E}">
        <p14:creationId xmlns:p14="http://schemas.microsoft.com/office/powerpoint/2010/main" val="29857104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Saulo percebeu o ponto de vista do antigo mestre, inferindo que ele punha em jogo o seu reconhecido pendor à tolerância. Aquela advertência </a:t>
            </a:r>
            <a:r>
              <a:rPr lang="pt-BR" sz="3600" b="1" dirty="0" err="1">
                <a:latin typeface="ArialMT-Identity-H"/>
              </a:rPr>
              <a:t>contrariava-lhe</a:t>
            </a:r>
            <a:r>
              <a:rPr lang="pt-BR" sz="3600" b="1" dirty="0">
                <a:latin typeface="ArialMT-Identity-H"/>
              </a:rPr>
              <a:t> sobremaneira os propósitos resolutos, mas, sabendo que não lhe poderia ultrapassar a autoridade veneranda, acentuou:</a:t>
            </a:r>
          </a:p>
        </p:txBody>
      </p:sp>
    </p:spTree>
    <p:extLst>
      <p:ext uri="{BB962C8B-B14F-4D97-AF65-F5344CB8AC3E}">
        <p14:creationId xmlns:p14="http://schemas.microsoft.com/office/powerpoint/2010/main" val="11805343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 Aceito a proposição na qualidade de juiz do feito; entretanto, adiada a execução da pena, qual fora de desejar e tendo em vista o veneno destilado pelo verbo irreverente e ingrato do réu, espero seja este algemado e recolhido imediatamente ao cárcere.</a:t>
            </a:r>
          </a:p>
        </p:txBody>
      </p:sp>
    </p:spTree>
    <p:extLst>
      <p:ext uri="{BB962C8B-B14F-4D97-AF65-F5344CB8AC3E}">
        <p14:creationId xmlns:p14="http://schemas.microsoft.com/office/powerpoint/2010/main" val="35614915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r>
              <a:rPr lang="pt-BR" sz="3200" b="1" dirty="0">
                <a:latin typeface="ArialMT-Identity-H"/>
              </a:rPr>
              <a:t>E proponho igualmente investigações mais amplas sobre as atividades supostamente piedosas dos perigosos crentes do “Caminho”, a fim de que se extirpe na raiz a noção de indisciplina por eles criada contra a Lei de Moisés, movimento revolucionário de consequências imprevisíveis, que significa, em substância, desordem e confusão em nossas próprias fileiras e ominoso esquecimento das ordenações divinas, conjurando assim a propagação do mal, cujo crescimento intensificará os castigos.</a:t>
            </a:r>
          </a:p>
        </p:txBody>
      </p:sp>
    </p:spTree>
    <p:extLst>
      <p:ext uri="{BB962C8B-B14F-4D97-AF65-F5344CB8AC3E}">
        <p14:creationId xmlns:p14="http://schemas.microsoft.com/office/powerpoint/2010/main" val="345662042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400" b="1" dirty="0">
                <a:latin typeface="ArialMT-Identity-H"/>
              </a:rPr>
              <a:t>A nova proposta foi plenamente aprovada. Com a sua profunda experiência dos homens, </a:t>
            </a:r>
            <a:r>
              <a:rPr lang="pt-BR" sz="4400" b="1" dirty="0" err="1">
                <a:latin typeface="ArialMT-Identity-H"/>
              </a:rPr>
              <a:t>Gamaliel</a:t>
            </a:r>
            <a:r>
              <a:rPr lang="pt-BR" sz="4400" b="1" dirty="0">
                <a:latin typeface="ArialMT-Identity-H"/>
              </a:rPr>
              <a:t> compreendeu que era indispensável conceder  alguma coisa.</a:t>
            </a:r>
          </a:p>
        </p:txBody>
      </p:sp>
    </p:spTree>
    <p:extLst>
      <p:ext uri="{BB962C8B-B14F-4D97-AF65-F5344CB8AC3E}">
        <p14:creationId xmlns:p14="http://schemas.microsoft.com/office/powerpoint/2010/main" val="1914746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 assembléia ouvia grandemente surpreendida. No entanto, quando o orador frisou mais forte a referência ao Messias de Nazaré, os fariseus presentes, fazendo causa comum com o jovem de Tarso, prorromperam em protestos, gritando alucinadamente:</a:t>
            </a:r>
          </a:p>
        </p:txBody>
      </p:sp>
    </p:spTree>
    <p:extLst>
      <p:ext uri="{BB962C8B-B14F-4D97-AF65-F5344CB8AC3E}">
        <p14:creationId xmlns:p14="http://schemas.microsoft.com/office/powerpoint/2010/main" val="35642958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000" b="1" dirty="0">
                <a:latin typeface="ArialMT-Identity-H"/>
              </a:rPr>
              <a:t>Ali mesmo, Saulo de Tarso foi autorizado pelo Sinédrio a iniciar as mais latas diligências em torno das atividades do “Caminho”, com ordem de admoestar, corrigir e prender todos os descendentes de Israel dominados pelos sentimentos colhidos no Evangelho, considerado, desde aquela hora, pelo regionalismo semita, como repositório de veneno ideológico, com que o ousado carpinteiro nazareno pretendia revolucionar a vida israelita, operando a dissolução dos seus elos mais legítimos.</a:t>
            </a:r>
          </a:p>
        </p:txBody>
      </p:sp>
    </p:spTree>
    <p:extLst>
      <p:ext uri="{BB962C8B-B14F-4D97-AF65-F5344CB8AC3E}">
        <p14:creationId xmlns:p14="http://schemas.microsoft.com/office/powerpoint/2010/main" val="35222717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O moço </a:t>
            </a:r>
            <a:r>
              <a:rPr lang="pt-BR" sz="3200" b="1" dirty="0" err="1">
                <a:latin typeface="ArialMT-Identity-H"/>
              </a:rPr>
              <a:t>tarsense</a:t>
            </a:r>
            <a:r>
              <a:rPr lang="pt-BR" sz="3200" b="1" dirty="0">
                <a:latin typeface="ArialMT-Identity-H"/>
              </a:rPr>
              <a:t>, em frente de Estevão prisioneiro, recebeu a notificação oficial com um sorriso triunfante.</a:t>
            </a:r>
          </a:p>
          <a:p>
            <a:pPr algn="l"/>
            <a:r>
              <a:rPr lang="pt-BR" sz="3200" b="1" dirty="0">
                <a:latin typeface="ArialMT-Identity-H"/>
              </a:rPr>
              <a:t>Encerrou-se, assim, a memorável sessão. Numerosos companheiros acercaram-se do moço judeu, felicitando-o pela palavra vibrante, ciosa da hegemonia de Moisés. O </a:t>
            </a:r>
            <a:r>
              <a:rPr lang="pt-BR" sz="3200" b="1" dirty="0" err="1">
                <a:latin typeface="ArialMT-Identity-H"/>
              </a:rPr>
              <a:t>ex-discípulo</a:t>
            </a:r>
            <a:r>
              <a:rPr lang="pt-BR" sz="3200" b="1" dirty="0">
                <a:latin typeface="ArialMT-Identity-H"/>
              </a:rPr>
              <a:t> de </a:t>
            </a:r>
            <a:r>
              <a:rPr lang="pt-BR" sz="3200" b="1" dirty="0" err="1">
                <a:latin typeface="ArialMT-Identity-H"/>
              </a:rPr>
              <a:t>Gamaliel</a:t>
            </a:r>
            <a:r>
              <a:rPr lang="pt-BR" sz="3200" b="1" dirty="0">
                <a:latin typeface="ArialMT-Identity-H"/>
              </a:rPr>
              <a:t> recebia a saudação dos amigos e murmurava confortado:</a:t>
            </a:r>
          </a:p>
        </p:txBody>
      </p:sp>
    </p:spTree>
    <p:extLst>
      <p:ext uri="{BB962C8B-B14F-4D97-AF65-F5344CB8AC3E}">
        <p14:creationId xmlns:p14="http://schemas.microsoft.com/office/powerpoint/2010/main" val="14445041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Conto com todos, lutaremos até ao fim.</a:t>
            </a:r>
          </a:p>
          <a:p>
            <a:pPr algn="l"/>
            <a:r>
              <a:rPr lang="pt-BR" sz="3600" b="1" dirty="0">
                <a:latin typeface="ArialMT-Identity-H"/>
              </a:rPr>
              <a:t>Os trabalhos daquela tarde tinham sido exaustivos, mas o interesse despertado fora enorme. Estevão sentia-se cansadíssimo. Ante os grupos que se retiravam esflorando os mais diversos comentários, foi ele manietado antes de conduzido à prisão.</a:t>
            </a:r>
          </a:p>
        </p:txBody>
      </p:sp>
    </p:spTree>
    <p:extLst>
      <p:ext uri="{BB962C8B-B14F-4D97-AF65-F5344CB8AC3E}">
        <p14:creationId xmlns:p14="http://schemas.microsoft.com/office/powerpoint/2010/main" val="20218156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Polarizando os sentimentos do Mestre, não obstante a fadiga, tinha confortada a consciência. Com sincera alegria interior, verificava que mais uma vez Deus lhe concedia à oportunidade de testemunhar a sua fé. </a:t>
            </a:r>
          </a:p>
          <a:p>
            <a:pPr algn="l"/>
            <a:r>
              <a:rPr lang="pt-BR" sz="3600" b="1" dirty="0">
                <a:latin typeface="ArialMT-Identity-H"/>
              </a:rPr>
              <a:t>Em poucos instantes, a sombra do crepúsculo parecia caminhar rápida para a noite sombria.</a:t>
            </a:r>
          </a:p>
        </p:txBody>
      </p:sp>
    </p:spTree>
    <p:extLst>
      <p:ext uri="{BB962C8B-B14F-4D97-AF65-F5344CB8AC3E}">
        <p14:creationId xmlns:p14="http://schemas.microsoft.com/office/powerpoint/2010/main" val="1333475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Após suportar as mais dolorosas humilhações de alguns fariseus que se retiravam sob profunda impressão de despeito, custodiado por guardas rudes e insensíveis, ei-lo recolhido ao cárcere, com pesadas algemas.</a:t>
            </a:r>
          </a:p>
        </p:txBody>
      </p:sp>
    </p:spTree>
    <p:extLst>
      <p:ext uri="{BB962C8B-B14F-4D97-AF65-F5344CB8AC3E}">
        <p14:creationId xmlns:p14="http://schemas.microsoft.com/office/powerpoint/2010/main" val="21303517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Saulo de Tarso, nas características de sua impulsividade, deixou-se empolgar pela ideia de vingança, impressionado com o desassombro de Estevão em face da sua autoridade e da sua fama. A seu ver, o pregador do Evangelho </a:t>
            </a:r>
            <a:r>
              <a:rPr lang="pt-BR" sz="3600" b="1" dirty="0" err="1">
                <a:latin typeface="ArialMT-Identity-H"/>
              </a:rPr>
              <a:t>infligira-lhe</a:t>
            </a:r>
            <a:r>
              <a:rPr lang="pt-BR" sz="3600" b="1" dirty="0">
                <a:latin typeface="ArialMT-Identity-H"/>
              </a:rPr>
              <a:t> humilhações públicas, que impunham reparações equivalentes.</a:t>
            </a:r>
          </a:p>
        </p:txBody>
      </p:sp>
    </p:spTree>
    <p:extLst>
      <p:ext uri="{BB962C8B-B14F-4D97-AF65-F5344CB8AC3E}">
        <p14:creationId xmlns:p14="http://schemas.microsoft.com/office/powerpoint/2010/main" val="25070204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Todos os círculos de Jerusalém, não obstante o curto prazo da sua nova permanência na cidade, não escondiam a admiração que lhe votavam. Os intelectuais do Templo estimavam nele uma personalidade vigorosa, um guia seguro, tomando-o por mestre no racionalismo superior.</a:t>
            </a:r>
          </a:p>
        </p:txBody>
      </p:sp>
    </p:spTree>
    <p:extLst>
      <p:ext uri="{BB962C8B-B14F-4D97-AF65-F5344CB8AC3E}">
        <p14:creationId xmlns:p14="http://schemas.microsoft.com/office/powerpoint/2010/main" val="6106474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r>
              <a:rPr lang="pt-BR" sz="3600" b="1" dirty="0">
                <a:latin typeface="ArialMT-Identity-H"/>
              </a:rPr>
              <a:t>Os mais antigos sacerdotes e doutores do Sinédrio reconheciam-lhe a inteligência aguda e nele depositavam a esperança do porvir. Na época, sua juventude dinâmica, votada quase inteiramente ao ministério da Lei, centralizava, por assim dizer, todos os interesses da casuística.</a:t>
            </a:r>
          </a:p>
        </p:txBody>
      </p:sp>
    </p:spTree>
    <p:extLst>
      <p:ext uri="{BB962C8B-B14F-4D97-AF65-F5344CB8AC3E}">
        <p14:creationId xmlns:p14="http://schemas.microsoft.com/office/powerpoint/2010/main" val="38144116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r>
              <a:rPr lang="pt-BR" sz="3200" b="1" dirty="0">
                <a:latin typeface="ArialMT-Identity-H"/>
              </a:rPr>
              <a:t>Com a argúcia psicológica que o caracterizava, o jovem </a:t>
            </a:r>
            <a:r>
              <a:rPr lang="pt-BR" sz="3200" b="1" dirty="0" err="1">
                <a:latin typeface="ArialMT-Identity-H"/>
              </a:rPr>
              <a:t>tarsense</a:t>
            </a:r>
            <a:r>
              <a:rPr lang="pt-BR" sz="3200" b="1" dirty="0">
                <a:latin typeface="ArialMT-Identity-H"/>
              </a:rPr>
              <a:t> conhecia o papel que Jerusalém lhe destinava. Assim, as controvérsias de Estevão doíam-lhe nas fibras mais sensíveis do coração. No fundo, seu ressentimento era apanágio de uma juventude ardorosa e sincera; entretanto, a vaidade ferida, o orgulho racial, o instinto de domínio, </a:t>
            </a:r>
            <a:r>
              <a:rPr lang="pt-BR" sz="3200" b="1" dirty="0" err="1">
                <a:latin typeface="ArialMT-Identity-H"/>
              </a:rPr>
              <a:t>toldavam-lhe</a:t>
            </a:r>
            <a:r>
              <a:rPr lang="pt-BR" sz="3200" b="1" dirty="0">
                <a:latin typeface="ArialMT-Identity-H"/>
              </a:rPr>
              <a:t> a retina espiritual.</a:t>
            </a:r>
          </a:p>
        </p:txBody>
      </p:sp>
    </p:spTree>
    <p:extLst>
      <p:ext uri="{BB962C8B-B14F-4D97-AF65-F5344CB8AC3E}">
        <p14:creationId xmlns:p14="http://schemas.microsoft.com/office/powerpoint/2010/main" val="10592622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r>
              <a:rPr lang="pt-BR" sz="3600" b="1" dirty="0">
                <a:latin typeface="ArialMT-Identity-H"/>
              </a:rPr>
              <a:t>No âmago das suas reflexões, odiava agora aquele Cristo crucificado, porque detestava a Estevão, considerado então como perigoso inimigo. Não poderia tolerar qualquer expressão daquela doutrina, aparentemente simples, mas que vinha abalar o fundamento dos princípios estabelecidos.</a:t>
            </a:r>
          </a:p>
        </p:txBody>
      </p:sp>
    </p:spTree>
    <p:extLst>
      <p:ext uri="{BB962C8B-B14F-4D97-AF65-F5344CB8AC3E}">
        <p14:creationId xmlns:p14="http://schemas.microsoft.com/office/powerpoint/2010/main" val="243582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 Anátema! Anátema!... Punição ao trânsfuga!</a:t>
            </a:r>
          </a:p>
          <a:p>
            <a:pPr algn="l"/>
            <a:r>
              <a:rPr lang="pt-BR" sz="4000" b="1" dirty="0">
                <a:latin typeface="ArialMT-Identity-H"/>
              </a:rPr>
              <a:t>Estevão recebeu com serenidade a tormenta objurgatória e, tão logo foi a ordem restabelecida, prosseguiu com firmeza:</a:t>
            </a:r>
          </a:p>
        </p:txBody>
      </p:sp>
    </p:spTree>
    <p:extLst>
      <p:ext uri="{BB962C8B-B14F-4D97-AF65-F5344CB8AC3E}">
        <p14:creationId xmlns:p14="http://schemas.microsoft.com/office/powerpoint/2010/main" val="34866941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Perseguiria inflexivelmente o “Caminho”, na pessoa de quantos lhe estivessem associados. Mobilizaria, intencionalmente, todas as simpatias de que dispunha, para multiplicar a devassa imprescindível.</a:t>
            </a:r>
          </a:p>
        </p:txBody>
      </p:sp>
    </p:spTree>
    <p:extLst>
      <p:ext uri="{BB962C8B-B14F-4D97-AF65-F5344CB8AC3E}">
        <p14:creationId xmlns:p14="http://schemas.microsoft.com/office/powerpoint/2010/main" val="39644945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Certo, deveria contar com as admoestações conciliatórias de um </a:t>
            </a:r>
            <a:r>
              <a:rPr lang="pt-BR" sz="3200" b="1" dirty="0" err="1">
                <a:latin typeface="ArialMT-Identity-H"/>
              </a:rPr>
              <a:t>Gamaliel</a:t>
            </a:r>
            <a:r>
              <a:rPr lang="pt-BR" sz="3200" b="1" dirty="0">
                <a:latin typeface="ArialMT-Identity-H"/>
              </a:rPr>
              <a:t> e de outros raros espíritos, que, ao seu ver, se deixariam embair pela filosofia de bondade que os galileus haviam suscitado com as novas escrituras; mas estava convencido de que a maioria farisaica, em função política, ficaria a seu lado, animando-o na empresa começada.</a:t>
            </a:r>
          </a:p>
        </p:txBody>
      </p:sp>
    </p:spTree>
    <p:extLst>
      <p:ext uri="{BB962C8B-B14F-4D97-AF65-F5344CB8AC3E}">
        <p14:creationId xmlns:p14="http://schemas.microsoft.com/office/powerpoint/2010/main" val="18339321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No dia seguinte à prisão de Estevão, procurou arregimentar as primeiras forças com a máxima habilidade. À cata de simpatia para o amplo movimento de perseguição que pretendia efetuar, visitou as personalidades mais eminentes do judaísmo, abstendo-se, contudo, de procurar a cooperação das autoridades reconhecidamente pacifistas. </a:t>
            </a:r>
          </a:p>
        </p:txBody>
      </p:sp>
    </p:spTree>
    <p:extLst>
      <p:ext uri="{BB962C8B-B14F-4D97-AF65-F5344CB8AC3E}">
        <p14:creationId xmlns:p14="http://schemas.microsoft.com/office/powerpoint/2010/main" val="15427161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400" b="1" dirty="0">
                <a:latin typeface="ArialMT-Identity-H"/>
              </a:rPr>
              <a:t>A inspiração dos prudentes não o interessava. Necessitava de temperamentos análogos ao seu, para que o cometimento não falhasse.</a:t>
            </a:r>
          </a:p>
        </p:txBody>
      </p:sp>
    </p:spTree>
    <p:extLst>
      <p:ext uri="{BB962C8B-B14F-4D97-AF65-F5344CB8AC3E}">
        <p14:creationId xmlns:p14="http://schemas.microsoft.com/office/powerpoint/2010/main" val="4190107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Depois de concertar largo projeto entre os compatrícios, solicitou uma audiência da Corte Provincial, para obter o apoio dos romanos encarregados da solução de todos os assuntos políticos da província. O Procurador, apesar de residir oficialmente em </a:t>
            </a:r>
            <a:r>
              <a:rPr lang="pt-BR" sz="3600" b="1" dirty="0" err="1">
                <a:latin typeface="ArialMT-Identity-H"/>
              </a:rPr>
              <a:t>Cesaréia</a:t>
            </a:r>
            <a:r>
              <a:rPr lang="pt-BR" sz="3600" b="1" dirty="0">
                <a:latin typeface="ArialMT-Identity-H"/>
              </a:rPr>
              <a:t>, estagiava na cidade e ali tivera notícia dos fatos interessantes da véspera.</a:t>
            </a:r>
          </a:p>
        </p:txBody>
      </p:sp>
    </p:spTree>
    <p:extLst>
      <p:ext uri="{BB962C8B-B14F-4D97-AF65-F5344CB8AC3E}">
        <p14:creationId xmlns:p14="http://schemas.microsoft.com/office/powerpoint/2010/main" val="7233608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000" b="1" dirty="0">
                <a:latin typeface="ArialMT-Identity-H"/>
              </a:rPr>
              <a:t>Recebendo a petição do prestigioso doutor da Lei, hipotecou-lhe solidariedade plena, elogiando as providências em perspectiva. Seduzido pelo verbo fluente do moço rabino, fez-lhe sentir, com a displicência do homem de Estado de todos os tempos e em quaisquer circunstâncias pelos assuntos religiosos, que reconhecia no </a:t>
            </a:r>
            <a:r>
              <a:rPr lang="pt-BR" sz="3000" b="1" dirty="0" err="1">
                <a:latin typeface="ArialMT-Identity-H"/>
              </a:rPr>
              <a:t>farisaismo</a:t>
            </a:r>
            <a:r>
              <a:rPr lang="pt-BR" sz="3000" b="1" dirty="0">
                <a:latin typeface="ArialMT-Identity-H"/>
              </a:rPr>
              <a:t> razões de sobra para mover combate aos galileus ignorantes, que perturbavam o ritmo das manifestações de fé, nos santuários da cidade santa.</a:t>
            </a:r>
          </a:p>
        </p:txBody>
      </p:sp>
    </p:spTree>
    <p:extLst>
      <p:ext uri="{BB962C8B-B14F-4D97-AF65-F5344CB8AC3E}">
        <p14:creationId xmlns:p14="http://schemas.microsoft.com/office/powerpoint/2010/main" val="133206176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Concretizando as promessas, concedeu, imediatamente, ao movo de Tarso a necessária outorga para o feito colimado, ressalvando naturalmente os direitos de natureza política, que a suprema autoridade romana devia manter intangíveis.</a:t>
            </a:r>
          </a:p>
        </p:txBody>
      </p:sp>
    </p:spTree>
    <p:extLst>
      <p:ext uri="{BB962C8B-B14F-4D97-AF65-F5344CB8AC3E}">
        <p14:creationId xmlns:p14="http://schemas.microsoft.com/office/powerpoint/2010/main" val="379669740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Entretanto, bastava ao novel rabino a adesão dos poderes públicos aos projetos aventados.</a:t>
            </a:r>
          </a:p>
          <a:p>
            <a:pPr algn="l"/>
            <a:r>
              <a:rPr lang="pt-BR" sz="3600" b="1" dirty="0">
                <a:latin typeface="ArialMT-Identity-H"/>
              </a:rPr>
              <a:t>Animado em seus propósitos pela quase geral aprovação do seu plano, Saulo começou a coordenar as primeiras diligências por desvendar as atividades do “Caminho” em suas mínimas modalidades.</a:t>
            </a:r>
          </a:p>
        </p:txBody>
      </p:sp>
    </p:spTree>
    <p:extLst>
      <p:ext uri="{BB962C8B-B14F-4D97-AF65-F5344CB8AC3E}">
        <p14:creationId xmlns:p14="http://schemas.microsoft.com/office/powerpoint/2010/main" val="11136134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Obcecado pela idéia da desforra pública, idealizava quadros sinistros na mente superexcitada. Tão logo fosse possível, prenderia todos os implicados. O Evangelho, aos seus olhos, dissimulava sedição iminente. </a:t>
            </a:r>
          </a:p>
        </p:txBody>
      </p:sp>
    </p:spTree>
    <p:extLst>
      <p:ext uri="{BB962C8B-B14F-4D97-AF65-F5344CB8AC3E}">
        <p14:creationId xmlns:p14="http://schemas.microsoft.com/office/powerpoint/2010/main" val="324553886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Apresentaria os conceitos oratórios de Estevão como senha da bandeira revolucionária, de maneira a despertar a repulsa dos companheiros menos vigilantes, habituados a pactuar com o mal, a pretexto de acomodatícia tolerância.</a:t>
            </a:r>
          </a:p>
        </p:txBody>
      </p:sp>
    </p:spTree>
    <p:extLst>
      <p:ext uri="{BB962C8B-B14F-4D97-AF65-F5344CB8AC3E}">
        <p14:creationId xmlns:p14="http://schemas.microsoft.com/office/powerpoint/2010/main" val="3930949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  Por que me apupais desta forma? Toda precipitação de julgamento demonstra fraqueza. Primeiramente, renunciei à discussão considerando que se deve eliminar todo fermento de discórdia; mas, dia a dia o Cristo nos  convoca para um trabalho novo e, certamente, o Mestre me chama hoje, a fim de palestrar convosco relativamente às suas verdades poderosas. Desejais impor-me o ridículo e a zombaria?</a:t>
            </a:r>
          </a:p>
        </p:txBody>
      </p:sp>
    </p:spTree>
    <p:extLst>
      <p:ext uri="{BB962C8B-B14F-4D97-AF65-F5344CB8AC3E}">
        <p14:creationId xmlns:p14="http://schemas.microsoft.com/office/powerpoint/2010/main" val="3555348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Combinaria os textos da Lei de Moisés e dos Escritos Sagrados, para justificar que se deveria conduzir os desertores dos princípios da raça, até à morte. Demonstraria a irrepreensibilidade da sua conduta inflexível. Tudo faria por conduzir Simão Pedro ao calabouço.</a:t>
            </a:r>
          </a:p>
        </p:txBody>
      </p:sp>
    </p:spTree>
    <p:extLst>
      <p:ext uri="{BB962C8B-B14F-4D97-AF65-F5344CB8AC3E}">
        <p14:creationId xmlns:p14="http://schemas.microsoft.com/office/powerpoint/2010/main" val="291057309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Na sua opinião, devia ser ele o autor intelectual da trama sutil que se vinha formando em torno da memória de um simples carpinteiro. No arrebatamento das idéias precipitadas, chegava a concluir que ninguém seria poupado nas suas decisões irrevogáveis.</a:t>
            </a:r>
          </a:p>
        </p:txBody>
      </p:sp>
    </p:spTree>
    <p:extLst>
      <p:ext uri="{BB962C8B-B14F-4D97-AF65-F5344CB8AC3E}">
        <p14:creationId xmlns:p14="http://schemas.microsoft.com/office/powerpoint/2010/main" val="71110380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400" b="1" dirty="0">
                <a:latin typeface="ArialMT-Identity-H"/>
              </a:rPr>
              <a:t>Nesse dia, singularizado pela visita às autoridades em evidência, no intuito de as atrair à sua causa, outros fatos surpreendentes vieram agravar as preocupações que o assoberbavam.</a:t>
            </a:r>
          </a:p>
        </p:txBody>
      </p:sp>
    </p:spTree>
    <p:extLst>
      <p:ext uri="{BB962C8B-B14F-4D97-AF65-F5344CB8AC3E}">
        <p14:creationId xmlns:p14="http://schemas.microsoft.com/office/powerpoint/2010/main" val="18668078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Oséias Marcos e Samuel Natan, dois compatriotas riquíssimos, de Jerusalém. depois de ouvirem a defesa pessoal de Estevão, no Sinédrio, impressionados com a eloqüência e justeza dos conceitos do orador, distribuíram com os filhos a parte da herança cabível a cada um, e doaram ao ‘Caminho o restante de seus haveres. Para isso, procuraram Simão Pedro beijando-lhe as mãos calejadas no trabalho, depois de lhe ouvirem a palavra acerca de Jesus-Cristo.</a:t>
            </a:r>
          </a:p>
        </p:txBody>
      </p:sp>
    </p:spTree>
    <p:extLst>
      <p:ext uri="{BB962C8B-B14F-4D97-AF65-F5344CB8AC3E}">
        <p14:creationId xmlns:p14="http://schemas.microsoft.com/office/powerpoint/2010/main" val="75223668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 notícia ecoou nos círculos farisaicos com as características de verdadeiro escândalo.</a:t>
            </a:r>
          </a:p>
          <a:p>
            <a:pPr algn="l"/>
            <a:r>
              <a:rPr lang="pt-BR" sz="3600" b="1" dirty="0">
                <a:latin typeface="ArialMT-Identity-H"/>
              </a:rPr>
              <a:t>Saulo de Tarso teve conhecimento do fato, no dia imediato, aferindo o abalo geral que a atitude de Estevão provocara. A defecção dos dois correligionários bandeando-se para os galileus causou-lhe profundo sentimento de revolta.</a:t>
            </a:r>
          </a:p>
        </p:txBody>
      </p:sp>
    </p:spTree>
    <p:extLst>
      <p:ext uri="{BB962C8B-B14F-4D97-AF65-F5344CB8AC3E}">
        <p14:creationId xmlns:p14="http://schemas.microsoft.com/office/powerpoint/2010/main" val="34399545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Falava-se, mais, que Oséias e Samuel, entregando ao “Caminho” a totalidade de seus bens, haviam declarado, entre lágrimas, que aceitavam o Cristo como o Messias prometido. Os comentários dos amigos, a respeito, instigavam-no às mais fortes represálias.</a:t>
            </a:r>
          </a:p>
        </p:txBody>
      </p:sp>
    </p:spTree>
    <p:extLst>
      <p:ext uri="{BB962C8B-B14F-4D97-AF65-F5344CB8AC3E}">
        <p14:creationId xmlns:p14="http://schemas.microsoft.com/office/powerpoint/2010/main" val="14239031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Designado pelas caprichosas correntes populares como o mais jovem defensor da Lei, sentia-se compelido, cada vez mais, a revelar o seu ascendente nesse posto que considerava sagrado. Na defesa do seu mandato, por isso mesmo, desprezaria todas as considerações tendentes a </a:t>
            </a:r>
            <a:r>
              <a:rPr lang="pt-BR" sz="3600" b="1" dirty="0" err="1">
                <a:latin typeface="ArialMT-Identity-H"/>
              </a:rPr>
              <a:t>infirmar-lhe</a:t>
            </a:r>
            <a:r>
              <a:rPr lang="pt-BR" sz="3600" b="1" dirty="0">
                <a:latin typeface="ArialMT-Identity-H"/>
              </a:rPr>
              <a:t> o rigorismo, em que presumia um divino dever.</a:t>
            </a:r>
          </a:p>
        </p:txBody>
      </p:sp>
    </p:spTree>
    <p:extLst>
      <p:ext uri="{BB962C8B-B14F-4D97-AF65-F5344CB8AC3E}">
        <p14:creationId xmlns:p14="http://schemas.microsoft.com/office/powerpoint/2010/main" val="10684386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Considerando a gravidade da última ocorrência que ameaçava a estabilidade do judaísmo no seio mesmo dos seus elementos mais destacados, procurou novamente as autoridades supremas do Sinédrio, a fim de apressar as repressões em perspectiva.</a:t>
            </a:r>
          </a:p>
        </p:txBody>
      </p:sp>
    </p:spTree>
    <p:extLst>
      <p:ext uri="{BB962C8B-B14F-4D97-AF65-F5344CB8AC3E}">
        <p14:creationId xmlns:p14="http://schemas.microsoft.com/office/powerpoint/2010/main" val="94426098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Atento à autorização concedida pelos mais altos poderes políticos da província, </a:t>
            </a:r>
            <a:r>
              <a:rPr lang="pt-BR" sz="3200" b="1" dirty="0" err="1">
                <a:latin typeface="ArialMT-Identity-H"/>
              </a:rPr>
              <a:t>Caifás</a:t>
            </a:r>
            <a:r>
              <a:rPr lang="pt-BR" sz="3200" b="1" dirty="0">
                <a:latin typeface="ArialMT-Identity-H"/>
              </a:rPr>
              <a:t> propôs fosse o zeloso doutor de Tarso nomeado chefe e promotor de todas as providências atinentes e indispensáveis à guarda e defesa da Lei. Competia-lhe, então, promover todos os recursos que julgasse convenientes e úteis, reservadas ao Sinédrio as últimas decisões, máxime, as de natureza mais grave.</a:t>
            </a:r>
          </a:p>
        </p:txBody>
      </p:sp>
    </p:spTree>
    <p:extLst>
      <p:ext uri="{BB962C8B-B14F-4D97-AF65-F5344CB8AC3E}">
        <p14:creationId xmlns:p14="http://schemas.microsoft.com/office/powerpoint/2010/main" val="46880215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Satisfeito com o resultado da reunião que improvisara, o moço </a:t>
            </a:r>
            <a:r>
              <a:rPr lang="pt-BR" sz="4000" b="1" dirty="0" err="1">
                <a:latin typeface="ArialMT-Identity-H"/>
              </a:rPr>
              <a:t>tarsense</a:t>
            </a:r>
            <a:r>
              <a:rPr lang="pt-BR" sz="4000" b="1" dirty="0">
                <a:latin typeface="ArialMT-Identity-H"/>
              </a:rPr>
              <a:t> acentuou antes de se despedir dos amigos:</a:t>
            </a:r>
          </a:p>
          <a:p>
            <a:pPr algn="l"/>
            <a:r>
              <a:rPr lang="pt-BR" sz="4000" b="1" dirty="0">
                <a:latin typeface="ArialMT-Identity-H"/>
              </a:rPr>
              <a:t>— Hoje mesmo requisitarei o corpo de tropa que deverá operar no perímetro da cidade.</a:t>
            </a:r>
          </a:p>
        </p:txBody>
      </p:sp>
    </p:spTree>
    <p:extLst>
      <p:ext uri="{BB962C8B-B14F-4D97-AF65-F5344CB8AC3E}">
        <p14:creationId xmlns:p14="http://schemas.microsoft.com/office/powerpoint/2010/main" val="3999530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Isso, porém, deve confortar-me, porque Jesus experimentou esse tratamento em grau superlativo. Não obstante vossa repulsa, honra-me em proclamar as glórias inexcedíveis do profeta nazareno, cuja grandeza veio ao encontro de nossas ruínas morais, levantando-nos para Deus com o seu Evangelho de redenção.</a:t>
            </a:r>
          </a:p>
        </p:txBody>
      </p:sp>
    </p:spTree>
    <p:extLst>
      <p:ext uri="{BB962C8B-B14F-4D97-AF65-F5344CB8AC3E}">
        <p14:creationId xmlns:p14="http://schemas.microsoft.com/office/powerpoint/2010/main" val="368001092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Amanhã ordenarei a detenção de Samuel e Oséias, até que se resolvam a retomar juízo e, no fim da semana, tratarei das capturas da gentalha do “Caminho”.</a:t>
            </a:r>
          </a:p>
          <a:p>
            <a:pPr algn="l"/>
            <a:r>
              <a:rPr lang="pt-BR" sz="4000" b="1" dirty="0">
                <a:latin typeface="ArialMT-Identity-H"/>
              </a:rPr>
              <a:t>— Não temerás, acaso, os sortilégios? — interrogou Alexandre com ironia.</a:t>
            </a:r>
          </a:p>
        </p:txBody>
      </p:sp>
    </p:spTree>
    <p:extLst>
      <p:ext uri="{BB962C8B-B14F-4D97-AF65-F5344CB8AC3E}">
        <p14:creationId xmlns:p14="http://schemas.microsoft.com/office/powerpoint/2010/main" val="17210316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De modo algum — respondeu sentencioso e decisivo. — Sabendo de oitiva que os próprios militares começam a ficar supersticiosos sob a influência das idéias extravagantes dessa gente, chefiarei em pessoa a expedição, porquanto tenciono recolher o tal Simão Pedro ao calabouço.</a:t>
            </a:r>
          </a:p>
        </p:txBody>
      </p:sp>
    </p:spTree>
    <p:extLst>
      <p:ext uri="{BB962C8B-B14F-4D97-AF65-F5344CB8AC3E}">
        <p14:creationId xmlns:p14="http://schemas.microsoft.com/office/powerpoint/2010/main" val="24555987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—Simão Pedro? — perguntou um dos presentes, admirado.</a:t>
            </a:r>
          </a:p>
          <a:p>
            <a:pPr algn="l"/>
            <a:r>
              <a:rPr lang="pt-BR" sz="3600" b="1" dirty="0">
                <a:latin typeface="ArialMT-Identity-H"/>
              </a:rPr>
              <a:t>— Por que não?</a:t>
            </a:r>
          </a:p>
          <a:p>
            <a:pPr algn="l"/>
            <a:r>
              <a:rPr lang="pt-BR" sz="3600" b="1" dirty="0">
                <a:latin typeface="ArialMT-Identity-H"/>
              </a:rPr>
              <a:t>— Sabes o motivo da ausência de </a:t>
            </a:r>
            <a:r>
              <a:rPr lang="pt-BR" sz="3600" b="1" dirty="0" err="1">
                <a:latin typeface="ArialMT-Identity-H"/>
              </a:rPr>
              <a:t>Gamaliel</a:t>
            </a:r>
            <a:r>
              <a:rPr lang="pt-BR" sz="3600" b="1" dirty="0">
                <a:latin typeface="ArialMT-Identity-H"/>
              </a:rPr>
              <a:t> ao nosso encontro de hoje? — tornou o outro.</a:t>
            </a:r>
          </a:p>
          <a:p>
            <a:pPr algn="l"/>
            <a:r>
              <a:rPr lang="pt-BR" sz="3600" b="1" dirty="0">
                <a:latin typeface="ArialMT-Identity-H"/>
              </a:rPr>
              <a:t>— Não.</a:t>
            </a:r>
          </a:p>
        </p:txBody>
      </p:sp>
    </p:spTree>
    <p:extLst>
      <p:ext uri="{BB962C8B-B14F-4D97-AF65-F5344CB8AC3E}">
        <p14:creationId xmlns:p14="http://schemas.microsoft.com/office/powerpoint/2010/main" val="864440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200" b="1" dirty="0">
                <a:latin typeface="ArialMT-Identity-H"/>
              </a:rPr>
              <a:t>— É que, a convite desse mesmo Simão, ele foi observar as instalações e os feitos do “Caminho”. Não achas tudo isso extremamente curioso? Temos, de maneira geral, a impressão de que o chefe humilde dos galileus, desaprovando a atitude de Estevão perante o Sinédrio, deseja recompor a situação, buscando aproximar-se de nossa autoridade administrativa. </a:t>
            </a:r>
          </a:p>
        </p:txBody>
      </p:sp>
    </p:spTree>
    <p:extLst>
      <p:ext uri="{BB962C8B-B14F-4D97-AF65-F5344CB8AC3E}">
        <p14:creationId xmlns:p14="http://schemas.microsoft.com/office/powerpoint/2010/main" val="13676597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400" b="1" dirty="0">
                <a:latin typeface="ArialMT-Identity-H"/>
              </a:rPr>
              <a:t>Quem sabe? Talvez tudo isso seja útil. No mínimo, é bem possível estejamos caminhando para a necessária </a:t>
            </a:r>
            <a:r>
              <a:rPr lang="pt-BR" sz="3400" b="1" dirty="0" err="1">
                <a:latin typeface="ArialMT-Identity-H"/>
              </a:rPr>
              <a:t>rearmonização</a:t>
            </a:r>
            <a:r>
              <a:rPr lang="pt-BR" sz="3400" b="1" dirty="0">
                <a:latin typeface="ArialMT-Identity-H"/>
              </a:rPr>
              <a:t>.</a:t>
            </a:r>
          </a:p>
          <a:p>
            <a:pPr algn="l"/>
            <a:r>
              <a:rPr lang="pt-BR" sz="3400" b="1" dirty="0">
                <a:latin typeface="ArialMT-Identity-H"/>
              </a:rPr>
              <a:t>Saulo mostrava-se mais que surpreso, porque estupefato.</a:t>
            </a:r>
          </a:p>
          <a:p>
            <a:pPr algn="l"/>
            <a:r>
              <a:rPr lang="pt-BR" sz="3400" b="1" dirty="0">
                <a:latin typeface="ArialMT-Identity-H"/>
              </a:rPr>
              <a:t>— Mas, que vem a ser tudo isso? </a:t>
            </a:r>
            <a:r>
              <a:rPr lang="pt-BR" sz="3400" b="1" dirty="0" err="1">
                <a:latin typeface="ArialMT-Identity-H"/>
              </a:rPr>
              <a:t>Gamaliel</a:t>
            </a:r>
            <a:r>
              <a:rPr lang="pt-BR" sz="3400" b="1" dirty="0">
                <a:latin typeface="ArialMT-Identity-H"/>
              </a:rPr>
              <a:t> visitando o “Caminho”? Chego a duvidar da sua integridade mental.</a:t>
            </a:r>
          </a:p>
        </p:txBody>
      </p:sp>
    </p:spTree>
    <p:extLst>
      <p:ext uri="{BB962C8B-B14F-4D97-AF65-F5344CB8AC3E}">
        <p14:creationId xmlns:p14="http://schemas.microsoft.com/office/powerpoint/2010/main" val="20864930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Mas sabemos — interveio Alexandre — que o mestre sempre pautou seus atos e pensamentos com a máxima correção. Era justo se negasse a tal convite, em consideração a nós outros; entretanto, se tal não fez, é igualmente preciso não desacatemos a deliberação tomada, certo, com a nobreza de objetivos que sempre o inspirou.</a:t>
            </a:r>
          </a:p>
        </p:txBody>
      </p:sp>
    </p:spTree>
    <p:extLst>
      <p:ext uri="{BB962C8B-B14F-4D97-AF65-F5344CB8AC3E}">
        <p14:creationId xmlns:p14="http://schemas.microsoft.com/office/powerpoint/2010/main" val="216121004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De acordo — disse Saulo algo contrafeito —entretanto, apesar da amizade e gratidão que lhe consagro, nem mesmo </a:t>
            </a:r>
            <a:r>
              <a:rPr lang="pt-BR" sz="3600" b="1" dirty="0" err="1">
                <a:latin typeface="ArialMT-Identity-H"/>
              </a:rPr>
              <a:t>Gamaliel</a:t>
            </a:r>
            <a:r>
              <a:rPr lang="pt-BR" sz="3600" b="1" dirty="0">
                <a:latin typeface="ArialMT-Identity-H"/>
              </a:rPr>
              <a:t> poderá modificar minhas resoluções. É possível que Simão Pedro se justifique, saindo ileso das provas a que será submetido; mas, seja como for, terá de ser conduzido ao cárcere para as necessárias inquirições.</a:t>
            </a:r>
          </a:p>
        </p:txBody>
      </p:sp>
    </p:spTree>
    <p:extLst>
      <p:ext uri="{BB962C8B-B14F-4D97-AF65-F5344CB8AC3E}">
        <p14:creationId xmlns:p14="http://schemas.microsoft.com/office/powerpoint/2010/main" val="32197052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Desconfio da sua aparente humildade.</a:t>
            </a:r>
          </a:p>
          <a:p>
            <a:pPr algn="l"/>
            <a:r>
              <a:rPr lang="pt-BR" sz="3600" b="1" dirty="0">
                <a:latin typeface="ArialMT-Identity-H"/>
              </a:rPr>
              <a:t>Com que fim se abalançaria ele a deixar suas redes para arvorar-se em benfeitor gracioso dos pobres de Jerusalém? Vejo, em tudo isso, propósitos de sedução que não deve andar muito longe. Os mais humildes e ignorantes caminham à frente dos perigos. Os senhores da destruição aparecem depois.</a:t>
            </a:r>
          </a:p>
        </p:txBody>
      </p:sp>
    </p:spTree>
    <p:extLst>
      <p:ext uri="{BB962C8B-B14F-4D97-AF65-F5344CB8AC3E}">
        <p14:creationId xmlns:p14="http://schemas.microsoft.com/office/powerpoint/2010/main" val="40570607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 palestra animou-se ainda algum tempo, em torno da expectativa geral dos acontecimentos que se aproximavam, até que Saulo se despediu e voltou para casa, disposto a assentar os últimos detalhes do seu plano.</a:t>
            </a:r>
          </a:p>
        </p:txBody>
      </p:sp>
    </p:spTree>
    <p:extLst>
      <p:ext uri="{BB962C8B-B14F-4D97-AF65-F5344CB8AC3E}">
        <p14:creationId xmlns:p14="http://schemas.microsoft.com/office/powerpoint/2010/main" val="1888638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 prisão de Estevão tivera, na igreja modesta do “Caminho”, ampla repercussão despertando justificados receios aos Apóstolos da Galiléia. Pedro recebera a notícia com profunda tristeza. Encontrara no rapaz de Corinto um auxiliar devotado e um irmão.</a:t>
            </a:r>
          </a:p>
        </p:txBody>
      </p:sp>
    </p:spTree>
    <p:extLst>
      <p:ext uri="{BB962C8B-B14F-4D97-AF65-F5344CB8AC3E}">
        <p14:creationId xmlns:p14="http://schemas.microsoft.com/office/powerpoint/2010/main" val="1263309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  Nova saraivada de apóstrofes </a:t>
            </a:r>
            <a:r>
              <a:rPr lang="pt-BR" sz="3600" b="1" dirty="0" err="1">
                <a:latin typeface="ArialMT-Identity-H"/>
              </a:rPr>
              <a:t>cortou-lhe</a:t>
            </a:r>
            <a:r>
              <a:rPr lang="pt-BR" sz="3600" b="1" dirty="0">
                <a:latin typeface="ArialMT-Identity-H"/>
              </a:rPr>
              <a:t> a palavra. Ditos mordentes e ásperos </a:t>
            </a:r>
            <a:r>
              <a:rPr lang="pt-BR" sz="3600" b="1" dirty="0" err="1">
                <a:latin typeface="ArialMT-Identity-H"/>
              </a:rPr>
              <a:t>baldões</a:t>
            </a:r>
            <a:r>
              <a:rPr lang="pt-BR" sz="3600" b="1" dirty="0">
                <a:latin typeface="ArialMT-Identity-H"/>
              </a:rPr>
              <a:t> eram-lhe atirados a esmo, de todos os lados. Estevão não esmoreceu. Voltando-se, sereno, fixou nobremente os circunstantes, guardando a intuição de que os mais exaltados seriam os fariseus, os mais fundamente atingidos pelas verdades novas.</a:t>
            </a:r>
          </a:p>
        </p:txBody>
      </p:sp>
    </p:spTree>
    <p:extLst>
      <p:ext uri="{BB962C8B-B14F-4D97-AF65-F5344CB8AC3E}">
        <p14:creationId xmlns:p14="http://schemas.microsoft.com/office/powerpoint/2010/main" val="60458457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Além disso, pela nobreza de suas qualidades afetivas, Estevão se tornara uma figura central a focalizar todas as atenções. Para a sua fronte inspirada convergiam numerosos problemas, em cuja solução o </a:t>
            </a:r>
            <a:r>
              <a:rPr lang="pt-BR" sz="3600" b="1" dirty="0" err="1">
                <a:latin typeface="ArialMT-Identity-H"/>
              </a:rPr>
              <a:t>ex-pescador</a:t>
            </a:r>
            <a:r>
              <a:rPr lang="pt-BR" sz="3600" b="1" dirty="0">
                <a:latin typeface="ArialMT-Identity-H"/>
              </a:rPr>
              <a:t> de Cafarnaum não mais dispensava a sua prestigiosa cooperação.</a:t>
            </a:r>
          </a:p>
        </p:txBody>
      </p:sp>
    </p:spTree>
    <p:extLst>
      <p:ext uri="{BB962C8B-B14F-4D97-AF65-F5344CB8AC3E}">
        <p14:creationId xmlns:p14="http://schemas.microsoft.com/office/powerpoint/2010/main" val="154344768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Amado pelos aflitos e sofredores, tinha sempre a palavra de bom ânimo, que levantava o mais desalentado coração. Pedro e João preocuparam-se mais por amor, que por quaisquer outras considerações. </a:t>
            </a:r>
          </a:p>
        </p:txBody>
      </p:sp>
    </p:spTree>
    <p:extLst>
      <p:ext uri="{BB962C8B-B14F-4D97-AF65-F5344CB8AC3E}">
        <p14:creationId xmlns:p14="http://schemas.microsoft.com/office/powerpoint/2010/main" val="364637453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Entretanto Tiago, filho de Alfeu, não conseguia disfarçar seu desgosto em face da conduta desassombrada do irmão de fé, que não hesitara em afrontar os poderes farisaicos, dos senhores da situação.</a:t>
            </a:r>
          </a:p>
        </p:txBody>
      </p:sp>
    </p:spTree>
    <p:extLst>
      <p:ext uri="{BB962C8B-B14F-4D97-AF65-F5344CB8AC3E}">
        <p14:creationId xmlns:p14="http://schemas.microsoft.com/office/powerpoint/2010/main" val="29429277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Na opinião dele, Estevão andara errado no capítulo das exortações; deveria comedir-se, merecera a prisão pelos argumentos precipitados na defesa de si mesmo. Fermentara-se a discussão. Pedro fazia-lhe sentir a oportunidade da ocorrência, para que se revelasse a liberdade do Evangelho. E reforçava os argumentos com a lógica dos fatos.</a:t>
            </a:r>
          </a:p>
        </p:txBody>
      </p:sp>
    </p:spTree>
    <p:extLst>
      <p:ext uri="{BB962C8B-B14F-4D97-AF65-F5344CB8AC3E}">
        <p14:creationId xmlns:p14="http://schemas.microsoft.com/office/powerpoint/2010/main" val="286079418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A resolução de Oséias e Samuel, entregando-se ao Cristo, era invocada para justificar o êxito espiritual do “Caminho”. Toda a cidade comentava os acontecimentos; muitos se aproximavam da igreja com sincero desejo de melhor conhecer o Cristo, e isso devia significar a vitória da causa.</a:t>
            </a:r>
          </a:p>
        </p:txBody>
      </p:sp>
    </p:spTree>
    <p:extLst>
      <p:ext uri="{BB962C8B-B14F-4D97-AF65-F5344CB8AC3E}">
        <p14:creationId xmlns:p14="http://schemas.microsoft.com/office/powerpoint/2010/main" val="151911246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r>
              <a:rPr lang="pt-BR" sz="4000" b="1" dirty="0">
                <a:latin typeface="ArialMT-Identity-H"/>
              </a:rPr>
              <a:t>Tiago, no entanto, não se deixava vencer pelos mais fortes raciocínios. A discórdia tomava corpo, mas Simão e o filho de </a:t>
            </a:r>
            <a:r>
              <a:rPr lang="pt-BR" sz="4000" b="1" dirty="0" err="1">
                <a:latin typeface="ArialMT-Identity-H"/>
              </a:rPr>
              <a:t>Zebedeu</a:t>
            </a:r>
            <a:r>
              <a:rPr lang="pt-BR" sz="4000" b="1" dirty="0">
                <a:latin typeface="ArialMT-Identity-H"/>
              </a:rPr>
              <a:t> sobrepunham a tudo os interesses da Mensagem de Jesus.</a:t>
            </a:r>
          </a:p>
        </p:txBody>
      </p:sp>
    </p:spTree>
    <p:extLst>
      <p:ext uri="{BB962C8B-B14F-4D97-AF65-F5344CB8AC3E}">
        <p14:creationId xmlns:p14="http://schemas.microsoft.com/office/powerpoint/2010/main" val="33915307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O Mestre afirmara-se emissário para todos os desalentados e doentes. E estes já conheciam a igreja humilde de Jerusalém, iluminando-se com a palavra de vida e de verdade.</a:t>
            </a:r>
          </a:p>
        </p:txBody>
      </p:sp>
    </p:spTree>
    <p:extLst>
      <p:ext uri="{BB962C8B-B14F-4D97-AF65-F5344CB8AC3E}">
        <p14:creationId xmlns:p14="http://schemas.microsoft.com/office/powerpoint/2010/main" val="221878142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4000" b="1" dirty="0">
                <a:latin typeface="ArialMT-Identity-H"/>
              </a:rPr>
              <a:t>Os enfermos, os desiludidos da sorte, os desprotegidos do mundo, os tristes, </a:t>
            </a:r>
            <a:r>
              <a:rPr lang="pt-BR" sz="4000" b="1" dirty="0" err="1">
                <a:latin typeface="ArialMT-Identity-H"/>
              </a:rPr>
              <a:t>iam-lhe</a:t>
            </a:r>
            <a:r>
              <a:rPr lang="pt-BR" sz="4000" b="1" dirty="0">
                <a:latin typeface="ArialMT-Identity-H"/>
              </a:rPr>
              <a:t> ao encontro para o esclarecimento consolador. Era de ver-se como se rejubilavam na dor, quando se lhes falava da claridade eterna da ressurreição.</a:t>
            </a:r>
          </a:p>
        </p:txBody>
      </p:sp>
    </p:spTree>
    <p:extLst>
      <p:ext uri="{BB962C8B-B14F-4D97-AF65-F5344CB8AC3E}">
        <p14:creationId xmlns:p14="http://schemas.microsoft.com/office/powerpoint/2010/main" val="382061606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3600" b="1" dirty="0">
                <a:latin typeface="ArialMT-Identity-H"/>
              </a:rPr>
              <a:t>Velhinhos trêmulos abriam os olhos desmesuradamente, como se contemplassem novos horizontes de imprevistas esperanças. Criaturas cansadas da luta terrestre sorriam venturosas, quando, em ouvindo a Boa Nova, compreendiam que a existência amargurada não era tudo.</a:t>
            </a:r>
          </a:p>
        </p:txBody>
      </p:sp>
    </p:spTree>
    <p:extLst>
      <p:ext uri="{BB962C8B-B14F-4D97-AF65-F5344CB8AC3E}">
        <p14:creationId xmlns:p14="http://schemas.microsoft.com/office/powerpoint/2010/main" val="30402232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33292"/>
            <a:ext cx="10966450" cy="6924583"/>
          </a:xfrm>
        </p:spPr>
        <p:txBody>
          <a:bodyPr>
            <a:noAutofit/>
          </a:bodyPr>
          <a:lstStyle/>
          <a:p>
            <a:pPr algn="l"/>
            <a:endParaRPr lang="pt-BR" sz="1400" b="1" dirty="0">
              <a:latin typeface="ArialMT-Identity-H"/>
            </a:endParaRPr>
          </a:p>
          <a:p>
            <a:pPr algn="l"/>
            <a:endParaRPr lang="pt-BR" sz="3200" b="1" dirty="0">
              <a:latin typeface="ArialMT-Identity-H"/>
            </a:endParaRPr>
          </a:p>
          <a:p>
            <a:pPr algn="l"/>
            <a:r>
              <a:rPr lang="pt-BR" sz="6000" b="1" dirty="0">
                <a:latin typeface="ArialMT-Identity-H"/>
              </a:rPr>
              <a:t>Pedro observava os sofredores que Jesus tanto amara e experimentava novas forças.</a:t>
            </a:r>
          </a:p>
        </p:txBody>
      </p:sp>
    </p:spTree>
    <p:extLst>
      <p:ext uri="{BB962C8B-B14F-4D97-AF65-F5344CB8AC3E}">
        <p14:creationId xmlns:p14="http://schemas.microsoft.com/office/powerpoint/2010/main" val="481584605"/>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32509</TotalTime>
  <Words>4445</Words>
  <Application>Microsoft Office PowerPoint</Application>
  <PresentationFormat>Widescreen</PresentationFormat>
  <Paragraphs>307</Paragraphs>
  <Slides>100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100</vt:i4>
      </vt:variant>
    </vt:vector>
  </HeadingPairs>
  <TitlesOfParts>
    <vt:vector size="106" baseType="lpstr">
      <vt:lpstr>Arial</vt:lpstr>
      <vt:lpstr>ArialMT-Identity-H</vt:lpstr>
      <vt:lpstr>Century Gothic</vt:lpstr>
      <vt:lpstr>Tahoma</vt:lpstr>
      <vt:lpstr>Wingdings 3</vt:lpstr>
      <vt:lpstr>Cacho</vt:lpstr>
      <vt:lpstr>AS VIRTUDES E OS VÍCIOS DOS PERSONAGENS DOS ROMANCES DE EMMANUEL </vt:lpstr>
      <vt:lpstr>Apresentação do PowerPoint</vt:lpstr>
      <vt:lpstr>MÓDULO 5 – AS VIRTUDES DE ESTÊVÃO, PRIMEIRO MÁRTIR DO CRISTIANISMO  </vt:lpstr>
      <vt:lpstr>ENCONTRO 6 – ESTÊVÃO, O DISCÍPULO DO CRISTO – 1º. MÁRTIR DO CRISTIANISMO – 3ª. PARTE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cp:lastModifiedBy>
  <cp:revision>114</cp:revision>
  <dcterms:created xsi:type="dcterms:W3CDTF">2022-01-17T00:07:55Z</dcterms:created>
  <dcterms:modified xsi:type="dcterms:W3CDTF">2023-04-17T01:24:18Z</dcterms:modified>
</cp:coreProperties>
</file>