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256" r:id="rId2"/>
    <p:sldId id="728" r:id="rId3"/>
    <p:sldId id="1181" r:id="rId4"/>
    <p:sldId id="1839" r:id="rId5"/>
    <p:sldId id="1943" r:id="rId6"/>
    <p:sldId id="1944" r:id="rId7"/>
    <p:sldId id="1945" r:id="rId8"/>
    <p:sldId id="1946" r:id="rId9"/>
    <p:sldId id="1947" r:id="rId10"/>
    <p:sldId id="1948" r:id="rId11"/>
    <p:sldId id="1949" r:id="rId12"/>
    <p:sldId id="1950" r:id="rId13"/>
    <p:sldId id="1951" r:id="rId14"/>
    <p:sldId id="1952" r:id="rId15"/>
    <p:sldId id="1953" r:id="rId16"/>
    <p:sldId id="1954" r:id="rId17"/>
    <p:sldId id="1955" r:id="rId18"/>
    <p:sldId id="1957" r:id="rId19"/>
    <p:sldId id="1956" r:id="rId20"/>
    <p:sldId id="1958" r:id="rId21"/>
    <p:sldId id="1959" r:id="rId22"/>
    <p:sldId id="1960" r:id="rId23"/>
    <p:sldId id="1961" r:id="rId24"/>
    <p:sldId id="1962" r:id="rId25"/>
    <p:sldId id="1963" r:id="rId26"/>
    <p:sldId id="1964" r:id="rId27"/>
    <p:sldId id="1965" r:id="rId28"/>
    <p:sldId id="1966" r:id="rId29"/>
    <p:sldId id="1967" r:id="rId30"/>
    <p:sldId id="1968" r:id="rId31"/>
    <p:sldId id="1969" r:id="rId32"/>
    <p:sldId id="1970" r:id="rId33"/>
    <p:sldId id="1971" r:id="rId34"/>
    <p:sldId id="1972" r:id="rId35"/>
    <p:sldId id="1973" r:id="rId36"/>
    <p:sldId id="1974" r:id="rId37"/>
    <p:sldId id="1975" r:id="rId38"/>
    <p:sldId id="1976" r:id="rId39"/>
    <p:sldId id="1977" r:id="rId40"/>
    <p:sldId id="1978" r:id="rId41"/>
    <p:sldId id="1979" r:id="rId42"/>
    <p:sldId id="1980" r:id="rId43"/>
    <p:sldId id="1981" r:id="rId44"/>
    <p:sldId id="1982" r:id="rId45"/>
    <p:sldId id="1983" r:id="rId46"/>
    <p:sldId id="1984" r:id="rId47"/>
    <p:sldId id="1985" r:id="rId48"/>
    <p:sldId id="1986" r:id="rId49"/>
    <p:sldId id="1987" r:id="rId50"/>
    <p:sldId id="1988" r:id="rId51"/>
    <p:sldId id="1989" r:id="rId52"/>
    <p:sldId id="1990" r:id="rId53"/>
    <p:sldId id="1991" r:id="rId54"/>
    <p:sldId id="1992" r:id="rId55"/>
    <p:sldId id="1993" r:id="rId56"/>
    <p:sldId id="1994" r:id="rId57"/>
    <p:sldId id="1995" r:id="rId58"/>
    <p:sldId id="1996" r:id="rId59"/>
    <p:sldId id="1997" r:id="rId60"/>
    <p:sldId id="1998" r:id="rId61"/>
    <p:sldId id="2000" r:id="rId62"/>
    <p:sldId id="1999" r:id="rId63"/>
    <p:sldId id="2001" r:id="rId64"/>
    <p:sldId id="2002" r:id="rId65"/>
    <p:sldId id="2003" r:id="rId66"/>
    <p:sldId id="2004" r:id="rId67"/>
    <p:sldId id="2005" r:id="rId68"/>
    <p:sldId id="2006" r:id="rId69"/>
    <p:sldId id="2007" r:id="rId70"/>
    <p:sldId id="2008" r:id="rId71"/>
    <p:sldId id="2009" r:id="rId72"/>
    <p:sldId id="2010" r:id="rId73"/>
    <p:sldId id="2011" r:id="rId74"/>
    <p:sldId id="2012" r:id="rId75"/>
    <p:sldId id="2013" r:id="rId76"/>
    <p:sldId id="2014" r:id="rId77"/>
    <p:sldId id="2015" r:id="rId78"/>
    <p:sldId id="2016" r:id="rId79"/>
    <p:sldId id="2017" r:id="rId80"/>
    <p:sldId id="2018" r:id="rId81"/>
    <p:sldId id="339" r:id="rId8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1" d="100"/>
          <a:sy n="81" d="100"/>
        </p:scale>
        <p:origin x="75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pt-BR"/>
              <a:t>Clique para editar o título Mestre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648170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pt-BR"/>
              <a:t>Clique para editar o título Mestre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61BEF0D-F0BB-DE4B-95CE-6DB70DBA9567}" type="datetimeFigureOut">
              <a:rPr lang="en-US" smtClean="0"/>
              <a:pPr/>
              <a:t>3/19/2023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664510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a:t>Clique para editar o título Mestre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os estilos de texto Mestres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61BEF0D-F0BB-DE4B-95CE-6DB70DBA9567}" type="datetimeFigureOut">
              <a:rPr lang="en-US" smtClean="0"/>
              <a:pPr/>
              <a:t>3/19/2023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800712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pt-BR"/>
              <a:t>Clique para editar o título Mestre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a:t>Clique para editar os estilos de texto Mestres</a:t>
            </a:r>
          </a:p>
        </p:txBody>
      </p:sp>
      <p:sp>
        <p:nvSpPr>
          <p:cNvPr id="5" name="Date Placeholder 4"/>
          <p:cNvSpPr>
            <a:spLocks noGrp="1"/>
          </p:cNvSpPr>
          <p:nvPr>
            <p:ph type="dt" sz="half" idx="10"/>
          </p:nvPr>
        </p:nvSpPr>
        <p:spPr/>
        <p:txBody>
          <a:bodyPr/>
          <a:lstStyle/>
          <a:p>
            <a:fld id="{B61BEF0D-F0BB-DE4B-95CE-6DB70DBA9567}" type="datetimeFigureOut">
              <a:rPr lang="en-US" smtClean="0"/>
              <a:pPr/>
              <a:t>3/19/2023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4714261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os estilos de texto Mestres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a:t>Clique para editar os estilos de texto Mestres</a:t>
            </a:r>
          </a:p>
        </p:txBody>
      </p:sp>
      <p:sp>
        <p:nvSpPr>
          <p:cNvPr id="5" name="Date Placeholder 4"/>
          <p:cNvSpPr>
            <a:spLocks noGrp="1"/>
          </p:cNvSpPr>
          <p:nvPr>
            <p:ph type="dt" sz="half" idx="10"/>
          </p:nvPr>
        </p:nvSpPr>
        <p:spPr/>
        <p:txBody>
          <a:bodyPr/>
          <a:lstStyle/>
          <a:p>
            <a:fld id="{B61BEF0D-F0BB-DE4B-95CE-6DB70DBA9567}" type="datetimeFigureOut">
              <a:rPr lang="en-US" smtClean="0"/>
              <a:pPr/>
              <a:t>3/19/2023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533476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pt-BR"/>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os estilos de texto Mestres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a:t>Clique para editar os estilos de texto Mestres</a:t>
            </a:r>
          </a:p>
        </p:txBody>
      </p:sp>
      <p:sp>
        <p:nvSpPr>
          <p:cNvPr id="5" name="Date Placeholder 4"/>
          <p:cNvSpPr>
            <a:spLocks noGrp="1"/>
          </p:cNvSpPr>
          <p:nvPr>
            <p:ph type="dt" sz="half" idx="10"/>
          </p:nvPr>
        </p:nvSpPr>
        <p:spPr/>
        <p:txBody>
          <a:bodyPr/>
          <a:lstStyle/>
          <a:p>
            <a:fld id="{B61BEF0D-F0BB-DE4B-95CE-6DB70DBA9567}" type="datetimeFigureOut">
              <a:rPr lang="en-US" smtClean="0"/>
              <a:pPr/>
              <a:t>3/19/2023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858886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ncho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9556010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pt-BR"/>
              <a:t>Clique para editar o título Mestre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813442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pt-BR"/>
              <a:t>Clique para editar o título Mestre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03553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pt-BR"/>
              <a:t>Clique para editar o título Mestre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61BEF0D-F0BB-DE4B-95CE-6DB70DBA9567}" type="datetimeFigureOut">
              <a:rPr lang="en-US" smtClean="0"/>
              <a:pPr/>
              <a:t>3/19/2023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838034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3/19/2023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365992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BR"/>
              <a:t>Clique para editar o título Mestre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3/19/2023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355226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3/19/2023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16133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3/19/2023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93799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pt-BR"/>
              <a:t>Clique para editar o título Mestre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B61BEF0D-F0BB-DE4B-95CE-6DB70DBA9567}" type="datetimeFigureOut">
              <a:rPr lang="en-US" smtClean="0"/>
              <a:pPr/>
              <a:t>3/19/2023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863368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B61BEF0D-F0BB-DE4B-95CE-6DB70DBA9567}" type="datetimeFigureOut">
              <a:rPr lang="en-US" smtClean="0"/>
              <a:pPr/>
              <a:t>3/19/2023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414410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pt-BR"/>
              <a:t>Clique para editar o título Mestre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3/19/2023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27671998"/>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E2272E-52E8-435A-BDD3-3C912A861114}"/>
              </a:ext>
            </a:extLst>
          </p:cNvPr>
          <p:cNvSpPr>
            <a:spLocks noGrp="1"/>
          </p:cNvSpPr>
          <p:nvPr>
            <p:ph type="ctrTitle"/>
          </p:nvPr>
        </p:nvSpPr>
        <p:spPr/>
        <p:txBody>
          <a:bodyPr>
            <a:normAutofit fontScale="90000"/>
          </a:bodyPr>
          <a:lstStyle/>
          <a:p>
            <a:pPr algn="ctr"/>
            <a:r>
              <a:rPr lang="pt-BR" altLang="pt-BR" sz="5400" b="1" dirty="0">
                <a:solidFill>
                  <a:srgbClr val="002060"/>
                </a:solidFill>
                <a:latin typeface="Tahoma" panose="020B0604030504040204" pitchFamily="34" charset="0"/>
              </a:rPr>
              <a:t>AS VIRTUDES E OS VÍCIOS DOS PERSONAGENS DOS ROMANCES DE EMMANUEL</a:t>
            </a:r>
            <a:br>
              <a:rPr lang="pt-BR" altLang="pt-BR" sz="5400" b="1" i="1" dirty="0">
                <a:solidFill>
                  <a:srgbClr val="FFFF00"/>
                </a:solidFill>
                <a:latin typeface="Tahoma" panose="020B0604030504040204" pitchFamily="34" charset="0"/>
              </a:rPr>
            </a:br>
            <a:endParaRPr lang="pt-BR" dirty="0"/>
          </a:p>
        </p:txBody>
      </p:sp>
      <p:sp>
        <p:nvSpPr>
          <p:cNvPr id="3" name="Subtítulo 2">
            <a:extLst>
              <a:ext uri="{FF2B5EF4-FFF2-40B4-BE49-F238E27FC236}">
                <a16:creationId xmlns:a16="http://schemas.microsoft.com/office/drawing/2014/main" id="{678C5A7D-793A-4950-80C1-60B223F4481D}"/>
              </a:ext>
            </a:extLst>
          </p:cNvPr>
          <p:cNvSpPr>
            <a:spLocks noGrp="1"/>
          </p:cNvSpPr>
          <p:nvPr>
            <p:ph type="subTitle" idx="1"/>
          </p:nvPr>
        </p:nvSpPr>
        <p:spPr/>
        <p:txBody>
          <a:bodyPr/>
          <a:lstStyle/>
          <a:p>
            <a:endParaRPr lang="pt-BR"/>
          </a:p>
        </p:txBody>
      </p:sp>
    </p:spTree>
    <p:extLst>
      <p:ext uri="{BB962C8B-B14F-4D97-AF65-F5344CB8AC3E}">
        <p14:creationId xmlns:p14="http://schemas.microsoft.com/office/powerpoint/2010/main" val="29496290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2800" b="1" dirty="0">
              <a:latin typeface="ArialMT-Identity-H"/>
            </a:endParaRPr>
          </a:p>
          <a:p>
            <a:pPr algn="l"/>
            <a:r>
              <a:rPr lang="pt-BR" sz="3600" b="1" dirty="0">
                <a:latin typeface="ArialMT-Identity-H"/>
              </a:rPr>
              <a:t>Quando Simão parecia prestes a terminar a narrativa, não pôde conter-se e perguntou:</a:t>
            </a:r>
          </a:p>
          <a:p>
            <a:pPr algn="l"/>
            <a:r>
              <a:rPr lang="pt-BR" sz="3600" b="1" dirty="0">
                <a:latin typeface="ArialMT-Identity-H"/>
              </a:rPr>
              <a:t>— E o Messias? Onde está o Messias?</a:t>
            </a:r>
          </a:p>
          <a:p>
            <a:pPr algn="l"/>
            <a:r>
              <a:rPr lang="pt-BR" sz="3600" b="1" dirty="0">
                <a:latin typeface="ArialMT-Identity-H"/>
              </a:rPr>
              <a:t>— Há mais de um ano — exclamou o Apóstolo apagando a vivacidade e  com a lembrança triste — foi crucificado aqui mesmo em Jerusalém, entre os ladrões.</a:t>
            </a:r>
          </a:p>
        </p:txBody>
      </p:sp>
    </p:spTree>
    <p:extLst>
      <p:ext uri="{BB962C8B-B14F-4D97-AF65-F5344CB8AC3E}">
        <p14:creationId xmlns:p14="http://schemas.microsoft.com/office/powerpoint/2010/main" val="34555046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2800" b="1" dirty="0">
              <a:latin typeface="ArialMT-Identity-H"/>
            </a:endParaRPr>
          </a:p>
          <a:p>
            <a:pPr algn="l"/>
            <a:r>
              <a:rPr lang="pt-BR" sz="3400" b="1" dirty="0">
                <a:latin typeface="ArialMT-Identity-H"/>
              </a:rPr>
              <a:t>Em seguida, passou a enumerar os martírios pungentes, as dolorosas ingratidões de que o Mestre fora vítima, os ensinos derradeiros e a gloriosa ressurreição do terceiro dia. Depois, falou dos primeiros dias do apostolado, dos acontecimentos do Pentecostes e das últimas aparições do Senhor, no cenário sempre saudoso da Galiléia distante.</a:t>
            </a:r>
          </a:p>
        </p:txBody>
      </p:sp>
    </p:spTree>
    <p:extLst>
      <p:ext uri="{BB962C8B-B14F-4D97-AF65-F5344CB8AC3E}">
        <p14:creationId xmlns:p14="http://schemas.microsoft.com/office/powerpoint/2010/main" val="20434771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2800" b="1" dirty="0">
              <a:latin typeface="ArialMT-Identity-H"/>
            </a:endParaRPr>
          </a:p>
          <a:p>
            <a:pPr algn="l"/>
            <a:r>
              <a:rPr lang="pt-BR" sz="4000" b="1" dirty="0" err="1">
                <a:latin typeface="ArialMT-Identity-H"/>
              </a:rPr>
              <a:t>Jeziel</a:t>
            </a:r>
            <a:r>
              <a:rPr lang="pt-BR" sz="4000" b="1" dirty="0">
                <a:latin typeface="ArialMT-Identity-H"/>
              </a:rPr>
              <a:t> tinha as pupilas úmidas. Aquelas revelações </a:t>
            </a:r>
            <a:r>
              <a:rPr lang="pt-BR" sz="4000" b="1" dirty="0" err="1">
                <a:latin typeface="ArialMT-Identity-H"/>
              </a:rPr>
              <a:t>sensibilizavam-lhe</a:t>
            </a:r>
            <a:r>
              <a:rPr lang="pt-BR" sz="4000" b="1" dirty="0">
                <a:latin typeface="ArialMT-Identity-H"/>
              </a:rPr>
              <a:t> o coração, como se houvesse conhecido o profeta de Nazaré. E, ligando o perfil deste aos textos que retinha de cor, enunciou, quase em voz alta, como se falasse consigo mesmo:</a:t>
            </a:r>
          </a:p>
        </p:txBody>
      </p:sp>
    </p:spTree>
    <p:extLst>
      <p:ext uri="{BB962C8B-B14F-4D97-AF65-F5344CB8AC3E}">
        <p14:creationId xmlns:p14="http://schemas.microsoft.com/office/powerpoint/2010/main" val="7154368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2800" b="1" dirty="0">
              <a:latin typeface="ArialMT-Identity-H"/>
            </a:endParaRPr>
          </a:p>
          <a:p>
            <a:pPr algn="l"/>
            <a:r>
              <a:rPr lang="pt-BR" sz="4000" b="1" dirty="0">
                <a:latin typeface="ArialMT-Identity-H"/>
              </a:rPr>
              <a:t>— “Levantar-se-á como um arbusto verde, na ingratidão de um solo árido...</a:t>
            </a:r>
          </a:p>
          <a:p>
            <a:pPr algn="l"/>
            <a:r>
              <a:rPr lang="pt-BR" sz="4000" b="1" dirty="0">
                <a:latin typeface="ArialMT-Identity-H"/>
              </a:rPr>
              <a:t>Carregado de opróbrios e abandonado dos homens. </a:t>
            </a:r>
          </a:p>
          <a:p>
            <a:pPr algn="l"/>
            <a:r>
              <a:rPr lang="pt-BR" sz="4000" b="1" dirty="0">
                <a:latin typeface="ArialMT-Identity-H"/>
              </a:rPr>
              <a:t>Coberto de ignomínias não merecerá consideração.</a:t>
            </a:r>
          </a:p>
        </p:txBody>
      </p:sp>
    </p:spTree>
    <p:extLst>
      <p:ext uri="{BB962C8B-B14F-4D97-AF65-F5344CB8AC3E}">
        <p14:creationId xmlns:p14="http://schemas.microsoft.com/office/powerpoint/2010/main" val="9995766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2800" b="1" dirty="0">
              <a:latin typeface="ArialMT-Identity-H"/>
            </a:endParaRPr>
          </a:p>
          <a:p>
            <a:pPr algn="l"/>
            <a:r>
              <a:rPr lang="pt-BR" sz="3200" b="1" dirty="0">
                <a:latin typeface="ArialMT-Identity-H"/>
              </a:rPr>
              <a:t>— “Será ele quem carregará o fardo pesado de nossas culpas e sofrimentos, tomando sobre si todas as nossas dores.</a:t>
            </a:r>
          </a:p>
          <a:p>
            <a:pPr algn="l"/>
            <a:r>
              <a:rPr lang="pt-BR" sz="3200" b="1" dirty="0">
                <a:latin typeface="ArialMT-Identity-H"/>
              </a:rPr>
              <a:t>Parecerá um homem vergado sob a cólera de Deus...</a:t>
            </a:r>
          </a:p>
          <a:p>
            <a:pPr algn="l"/>
            <a:r>
              <a:rPr lang="pt-BR" sz="3200" b="1" dirty="0">
                <a:latin typeface="ArialMT-Identity-H"/>
              </a:rPr>
              <a:t>Humilhado e ferido deixar-se-á conduzir como um cordeiro, mas, desde o instante em que oferecer sua vida, os interesses do Eterno hão de prosperar nas suas mãos.” </a:t>
            </a:r>
            <a:r>
              <a:rPr lang="pt-BR" sz="2400" b="1" i="0" u="none" strike="noStrike" baseline="0" dirty="0">
                <a:latin typeface="Arial" panose="020B0604020202020204" pitchFamily="34" charset="0"/>
              </a:rPr>
              <a:t>Do Capítulo 53º, de Isaías.</a:t>
            </a:r>
            <a:endParaRPr lang="pt-BR" sz="3200" b="1" dirty="0">
              <a:latin typeface="ArialMT-Identity-H"/>
            </a:endParaRPr>
          </a:p>
        </p:txBody>
      </p:sp>
    </p:spTree>
    <p:extLst>
      <p:ext uri="{BB962C8B-B14F-4D97-AF65-F5344CB8AC3E}">
        <p14:creationId xmlns:p14="http://schemas.microsoft.com/office/powerpoint/2010/main" val="23776389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2800" b="1" dirty="0">
              <a:latin typeface="ArialMT-Identity-H"/>
            </a:endParaRPr>
          </a:p>
          <a:p>
            <a:pPr algn="l"/>
            <a:r>
              <a:rPr lang="pt-BR" sz="4000" b="1" dirty="0">
                <a:latin typeface="ArialMT-Identity-H"/>
              </a:rPr>
              <a:t>— Simão, admirado de tanto conhecimento dos sagrados textos, terminou dizendo:</a:t>
            </a:r>
          </a:p>
          <a:p>
            <a:pPr algn="l"/>
            <a:r>
              <a:rPr lang="pt-BR" sz="4000" b="1" dirty="0">
                <a:latin typeface="ArialMT-Identity-H"/>
              </a:rPr>
              <a:t>— Vou buscar-te os textos novos. São as anotações de Levi (Mateus) sobre o Messias redivivo.</a:t>
            </a:r>
          </a:p>
        </p:txBody>
      </p:sp>
    </p:spTree>
    <p:extLst>
      <p:ext uri="{BB962C8B-B14F-4D97-AF65-F5344CB8AC3E}">
        <p14:creationId xmlns:p14="http://schemas.microsoft.com/office/powerpoint/2010/main" val="34094617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2800" b="1" dirty="0">
              <a:latin typeface="ArialMT-Identity-H"/>
            </a:endParaRPr>
          </a:p>
          <a:p>
            <a:pPr algn="l"/>
            <a:r>
              <a:rPr lang="pt-BR" sz="4000" b="1" dirty="0">
                <a:latin typeface="ArialMT-Identity-H"/>
              </a:rPr>
              <a:t>— E, em breves minutos, o Apóstolo lhe punha nas mãos os pergaminhos do Evangelho. </a:t>
            </a:r>
            <a:r>
              <a:rPr lang="pt-BR" sz="4000" b="1" dirty="0" err="1">
                <a:latin typeface="ArialMT-Identity-H"/>
              </a:rPr>
              <a:t>Jeziel</a:t>
            </a:r>
            <a:r>
              <a:rPr lang="pt-BR" sz="4000" b="1" dirty="0">
                <a:latin typeface="ArialMT-Identity-H"/>
              </a:rPr>
              <a:t> não leu; devorou. Assinalou, em voz alta, uma a uma, todas as passagens da narrativa, seguido pela atenção de Pedro intimamente satisfeito.</a:t>
            </a:r>
          </a:p>
        </p:txBody>
      </p:sp>
    </p:spTree>
    <p:extLst>
      <p:ext uri="{BB962C8B-B14F-4D97-AF65-F5344CB8AC3E}">
        <p14:creationId xmlns:p14="http://schemas.microsoft.com/office/powerpoint/2010/main" val="1019993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2800" b="1" dirty="0">
              <a:latin typeface="ArialMT-Identity-H"/>
            </a:endParaRPr>
          </a:p>
          <a:p>
            <a:pPr algn="l"/>
            <a:r>
              <a:rPr lang="pt-BR" sz="4000" b="1" dirty="0">
                <a:latin typeface="ArialMT-Identity-H"/>
              </a:rPr>
              <a:t>— Terminada a rápida análise, o jovem advertiu:</a:t>
            </a:r>
          </a:p>
          <a:p>
            <a:pPr algn="l"/>
            <a:r>
              <a:rPr lang="pt-BR" sz="4000" b="1" dirty="0">
                <a:latin typeface="ArialMT-Identity-H"/>
              </a:rPr>
              <a:t>- Encontrei o tesouro da vida, preciso examiná-lo com mais vagar, quero saturar-me da sua luz, pois aqui pressinto a chave dos enigmas humanos.</a:t>
            </a:r>
          </a:p>
        </p:txBody>
      </p:sp>
    </p:spTree>
    <p:extLst>
      <p:ext uri="{BB962C8B-B14F-4D97-AF65-F5344CB8AC3E}">
        <p14:creationId xmlns:p14="http://schemas.microsoft.com/office/powerpoint/2010/main" val="12098368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2800" b="1" dirty="0">
              <a:latin typeface="ArialMT-Identity-H"/>
            </a:endParaRPr>
          </a:p>
          <a:p>
            <a:pPr algn="l"/>
            <a:r>
              <a:rPr lang="pt-BR" sz="4000" b="1" dirty="0">
                <a:latin typeface="ArialMT-Identity-H"/>
              </a:rPr>
              <a:t>— Quase em lágrimas, leu o Sermão da Montanha, secundado pelas comovedoras lembranças de Pedro. Em seguida, ambos passaram a comparar os ensinamentos do Cristo com as profecias que o anunciavam.</a:t>
            </a:r>
          </a:p>
        </p:txBody>
      </p:sp>
    </p:spTree>
    <p:extLst>
      <p:ext uri="{BB962C8B-B14F-4D97-AF65-F5344CB8AC3E}">
        <p14:creationId xmlns:p14="http://schemas.microsoft.com/office/powerpoint/2010/main" val="2845561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2800" b="1" dirty="0">
              <a:latin typeface="ArialMT-Identity-H"/>
            </a:endParaRPr>
          </a:p>
          <a:p>
            <a:pPr algn="l"/>
            <a:r>
              <a:rPr lang="pt-BR" sz="4400" b="1" dirty="0">
                <a:latin typeface="ArialMT-Identity-H"/>
              </a:rPr>
              <a:t>— O jovem hebreu estava comovidíssimo e queria conhecer os mínimos episódios da vida do Mestre. Simão procurava satisfazê-lo, edificado e satisfeito.</a:t>
            </a:r>
          </a:p>
        </p:txBody>
      </p:sp>
    </p:spTree>
    <p:extLst>
      <p:ext uri="{BB962C8B-B14F-4D97-AF65-F5344CB8AC3E}">
        <p14:creationId xmlns:p14="http://schemas.microsoft.com/office/powerpoint/2010/main" val="3566347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a:extLst>
              <a:ext uri="{FF2B5EF4-FFF2-40B4-BE49-F238E27FC236}">
                <a16:creationId xmlns:a16="http://schemas.microsoft.com/office/drawing/2014/main" id="{5DA0C6E0-F60A-45D7-AA66-FF4226FB6F80}"/>
              </a:ext>
            </a:extLst>
          </p:cNvPr>
          <p:cNvPicPr>
            <a:picLocks noChangeAspect="1"/>
          </p:cNvPicPr>
          <p:nvPr/>
        </p:nvPicPr>
        <p:blipFill>
          <a:blip r:embed="rId2"/>
          <a:stretch>
            <a:fillRect/>
          </a:stretch>
        </p:blipFill>
        <p:spPr>
          <a:xfrm>
            <a:off x="2175028" y="630315"/>
            <a:ext cx="9241908" cy="5789677"/>
          </a:xfrm>
          <a:prstGeom prst="rect">
            <a:avLst/>
          </a:prstGeom>
        </p:spPr>
      </p:pic>
    </p:spTree>
    <p:extLst>
      <p:ext uri="{BB962C8B-B14F-4D97-AF65-F5344CB8AC3E}">
        <p14:creationId xmlns:p14="http://schemas.microsoft.com/office/powerpoint/2010/main" val="18890220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2800" b="1" dirty="0">
              <a:latin typeface="ArialMT-Identity-H"/>
            </a:endParaRPr>
          </a:p>
          <a:p>
            <a:pPr algn="l"/>
            <a:r>
              <a:rPr lang="pt-BR" sz="4400" b="1" dirty="0">
                <a:latin typeface="ArialMT-Identity-H"/>
              </a:rPr>
              <a:t>— O generoso amigo de Jesus, tão incompreendido em Jerusalém, experimentava uma alegria orgulhosa por haver encontrado um jovem que se entusiasmava com os exemplos e ensinamentos do Mestre incomparável.</a:t>
            </a:r>
          </a:p>
        </p:txBody>
      </p:sp>
    </p:spTree>
    <p:extLst>
      <p:ext uri="{BB962C8B-B14F-4D97-AF65-F5344CB8AC3E}">
        <p14:creationId xmlns:p14="http://schemas.microsoft.com/office/powerpoint/2010/main" val="21990309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2800" b="1" dirty="0">
              <a:latin typeface="ArialMT-Identity-H"/>
            </a:endParaRPr>
          </a:p>
          <a:p>
            <a:pPr algn="l"/>
            <a:r>
              <a:rPr lang="pt-BR" sz="3600" b="1" dirty="0">
                <a:latin typeface="ArialMT-Identity-H"/>
              </a:rPr>
              <a:t>—Desde que dei acordo de mim em vossa casa —disse </a:t>
            </a:r>
            <a:r>
              <a:rPr lang="pt-BR" sz="3600" b="1" dirty="0" err="1">
                <a:latin typeface="ArialMT-Identity-H"/>
              </a:rPr>
              <a:t>Jeziel</a:t>
            </a:r>
            <a:r>
              <a:rPr lang="pt-BR" sz="3600" b="1" dirty="0">
                <a:latin typeface="ArialMT-Identity-H"/>
              </a:rPr>
              <a:t> —, verifiquei que participais de princípios que me não são conhecidos. Tanta preocupação em amparar os desfavorecidos da sorte representa uma lição nova para minha alma. Os doentes que vos abençoam, qual o faço agora, são tutelados desse Cristo que eu não tive a ventura de conhecer.</a:t>
            </a:r>
          </a:p>
        </p:txBody>
      </p:sp>
    </p:spTree>
    <p:extLst>
      <p:ext uri="{BB962C8B-B14F-4D97-AF65-F5344CB8AC3E}">
        <p14:creationId xmlns:p14="http://schemas.microsoft.com/office/powerpoint/2010/main" val="41477112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2800" b="1" dirty="0">
              <a:latin typeface="ArialMT-Identity-H"/>
            </a:endParaRPr>
          </a:p>
          <a:p>
            <a:pPr algn="l"/>
            <a:r>
              <a:rPr lang="pt-BR" sz="4400" b="1" dirty="0">
                <a:latin typeface="ArialMT-Identity-H"/>
              </a:rPr>
              <a:t>— O Mestre amparava a todos os sofredores e nos recomendou que o mesmo fizéssemos em seu nome, esclareceu o Apóstolo enfaticamente.</a:t>
            </a:r>
          </a:p>
        </p:txBody>
      </p:sp>
    </p:spTree>
    <p:extLst>
      <p:ext uri="{BB962C8B-B14F-4D97-AF65-F5344CB8AC3E}">
        <p14:creationId xmlns:p14="http://schemas.microsoft.com/office/powerpoint/2010/main" val="13930861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2800" b="1" dirty="0">
              <a:latin typeface="ArialMT-Identity-H"/>
            </a:endParaRPr>
          </a:p>
          <a:p>
            <a:pPr algn="l"/>
            <a:r>
              <a:rPr lang="pt-BR" sz="4000" b="1" dirty="0">
                <a:latin typeface="ArialMT-Identity-H"/>
              </a:rPr>
              <a:t>—De acordo com as instruções do Levítico — disse </a:t>
            </a:r>
            <a:r>
              <a:rPr lang="pt-BR" sz="4000" b="1" dirty="0" err="1">
                <a:latin typeface="ArialMT-Identity-H"/>
              </a:rPr>
              <a:t>Jeziel</a:t>
            </a:r>
            <a:r>
              <a:rPr lang="pt-BR" sz="4000" b="1" dirty="0">
                <a:latin typeface="ArialMT-Identity-H"/>
              </a:rPr>
              <a:t> —, toda cidade deve possuir, longe de suas portas, um vale, destinado aos leprosos e pessoas consideradas imundas; entretanto, Jesus nos deu um lar no coração daqueles que o seguem.</a:t>
            </a:r>
          </a:p>
        </p:txBody>
      </p:sp>
    </p:spTree>
    <p:extLst>
      <p:ext uri="{BB962C8B-B14F-4D97-AF65-F5344CB8AC3E}">
        <p14:creationId xmlns:p14="http://schemas.microsoft.com/office/powerpoint/2010/main" val="33281404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2800" b="1" dirty="0">
              <a:latin typeface="ArialMT-Identity-H"/>
            </a:endParaRPr>
          </a:p>
          <a:p>
            <a:pPr algn="l"/>
            <a:r>
              <a:rPr lang="pt-BR" sz="4400" b="1" dirty="0">
                <a:latin typeface="ArialMT-Identity-H"/>
              </a:rPr>
              <a:t>— O Cristo nos trouxe a mensagem do amor — explicou Pedro —, completou a Lei de Moisés, inaugurando um novo ensinamento. A Lei Antiga é justiça, mas o Evangelho é amor.</a:t>
            </a:r>
          </a:p>
        </p:txBody>
      </p:sp>
    </p:spTree>
    <p:extLst>
      <p:ext uri="{BB962C8B-B14F-4D97-AF65-F5344CB8AC3E}">
        <p14:creationId xmlns:p14="http://schemas.microsoft.com/office/powerpoint/2010/main" val="17023024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2800" b="1" dirty="0">
              <a:latin typeface="ArialMT-Identity-H"/>
            </a:endParaRPr>
          </a:p>
          <a:p>
            <a:pPr algn="l"/>
            <a:r>
              <a:rPr lang="pt-BR" sz="4000" b="1" dirty="0">
                <a:latin typeface="ArialMT-Identity-H"/>
              </a:rPr>
              <a:t>— Enquanto o código do passado preceituava o “olho por olho, dente por dente”, o Messias ensinou que devemos “perdoar setenta vezes sete vezes” e que se alguém quiser tirar-nos a túnica devemos dar-lhe também a capa.</a:t>
            </a:r>
          </a:p>
        </p:txBody>
      </p:sp>
    </p:spTree>
    <p:extLst>
      <p:ext uri="{BB962C8B-B14F-4D97-AF65-F5344CB8AC3E}">
        <p14:creationId xmlns:p14="http://schemas.microsoft.com/office/powerpoint/2010/main" val="22065969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2800" b="1" dirty="0">
              <a:latin typeface="ArialMT-Identity-H"/>
            </a:endParaRPr>
          </a:p>
          <a:p>
            <a:pPr algn="l"/>
            <a:r>
              <a:rPr lang="pt-BR" sz="3600" b="1" dirty="0" err="1">
                <a:latin typeface="ArialMT-Identity-H"/>
              </a:rPr>
              <a:t>Jeziel</a:t>
            </a:r>
            <a:r>
              <a:rPr lang="pt-BR" sz="3600" b="1" dirty="0">
                <a:latin typeface="ArialMT-Identity-H"/>
              </a:rPr>
              <a:t> sensibilizou-se e chorou. Aquele Cristo amoroso e bom, suspenso na cruz da ignomínia humana, era a personificação de todos os heroísmos do mundo. Como se aliviava ao analisá-lo! Sentia-se bem por não haver reagido contra o despotismo de que fora vítima. Cristo era o Filho de Deus e não desdenhara o sofrimento.</a:t>
            </a:r>
          </a:p>
        </p:txBody>
      </p:sp>
    </p:spTree>
    <p:extLst>
      <p:ext uri="{BB962C8B-B14F-4D97-AF65-F5344CB8AC3E}">
        <p14:creationId xmlns:p14="http://schemas.microsoft.com/office/powerpoint/2010/main" val="9272479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2800" b="1" dirty="0">
              <a:latin typeface="ArialMT-Identity-H"/>
            </a:endParaRPr>
          </a:p>
          <a:p>
            <a:pPr algn="l"/>
            <a:r>
              <a:rPr lang="pt-BR" sz="3600" b="1" dirty="0">
                <a:latin typeface="ArialMT-Identity-H"/>
              </a:rPr>
              <a:t>Seu cálice transbordara e Pedro lhe fazia sentir que, nos instantes mais acerbos, aquele Mestre desconhecido e humilde, no mundo, sabia transmitir a lição da coragem, da renúncia e da vida. Como exemplo do seu amor, ali estava aquele homem simples e carinhoso, que lhe chamava irmão, que o acolhia como pai dedicado.</a:t>
            </a:r>
          </a:p>
        </p:txBody>
      </p:sp>
    </p:spTree>
    <p:extLst>
      <p:ext uri="{BB962C8B-B14F-4D97-AF65-F5344CB8AC3E}">
        <p14:creationId xmlns:p14="http://schemas.microsoft.com/office/powerpoint/2010/main" val="23451004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2800" b="1" dirty="0">
              <a:latin typeface="ArialMT-Identity-H"/>
            </a:endParaRPr>
          </a:p>
          <a:p>
            <a:pPr algn="l"/>
            <a:r>
              <a:rPr lang="pt-BR" sz="4000" b="1" dirty="0">
                <a:latin typeface="ArialMT-Identity-H"/>
              </a:rPr>
              <a:t>O rapaz lembrou seus últimos dias em Corinto e chorou longamente. Foi aí que, abrindo o coração, tomou as mãos de Pedro e contou-lhe toda a sua tragédia, sem nada omitir e rogando-lhe conselhos.</a:t>
            </a:r>
          </a:p>
        </p:txBody>
      </p:sp>
    </p:spTree>
    <p:extLst>
      <p:ext uri="{BB962C8B-B14F-4D97-AF65-F5344CB8AC3E}">
        <p14:creationId xmlns:p14="http://schemas.microsoft.com/office/powerpoint/2010/main" val="4243010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2800" b="1" dirty="0">
              <a:latin typeface="ArialMT-Identity-H"/>
            </a:endParaRPr>
          </a:p>
          <a:p>
            <a:pPr algn="l"/>
            <a:r>
              <a:rPr lang="pt-BR" sz="4000" b="1" dirty="0">
                <a:latin typeface="ArialMT-Identity-H"/>
              </a:rPr>
              <a:t>Finalizando a narrativa, acrescentou comovido:</a:t>
            </a:r>
          </a:p>
          <a:p>
            <a:pPr algn="l"/>
            <a:r>
              <a:rPr lang="pt-BR" sz="4000" b="1" dirty="0">
                <a:latin typeface="ArialMT-Identity-H"/>
              </a:rPr>
              <a:t>- Revelastes-me a luz do mundo; perdoai, pois, se vos revelo meus sofrimentos, que devem ser justos. Tendes no coração as claridades da palavra do Salvador e haveis de inspirar minha pobre vida.</a:t>
            </a:r>
          </a:p>
        </p:txBody>
      </p:sp>
    </p:spTree>
    <p:extLst>
      <p:ext uri="{BB962C8B-B14F-4D97-AF65-F5344CB8AC3E}">
        <p14:creationId xmlns:p14="http://schemas.microsoft.com/office/powerpoint/2010/main" val="205122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E2272E-52E8-435A-BDD3-3C912A861114}"/>
              </a:ext>
            </a:extLst>
          </p:cNvPr>
          <p:cNvSpPr>
            <a:spLocks noGrp="1"/>
          </p:cNvSpPr>
          <p:nvPr>
            <p:ph type="ctrTitle"/>
          </p:nvPr>
        </p:nvSpPr>
        <p:spPr>
          <a:xfrm>
            <a:off x="2589213" y="3303494"/>
            <a:ext cx="8915399" cy="2262781"/>
          </a:xfrm>
        </p:spPr>
        <p:txBody>
          <a:bodyPr>
            <a:normAutofit fontScale="90000"/>
          </a:bodyPr>
          <a:lstStyle/>
          <a:p>
            <a:pPr algn="ctr"/>
            <a:r>
              <a:rPr lang="pt-BR" altLang="pt-BR" sz="5400" b="1" dirty="0">
                <a:solidFill>
                  <a:srgbClr val="002060"/>
                </a:solidFill>
                <a:latin typeface="Tahoma" panose="020B0604030504040204" pitchFamily="34" charset="0"/>
              </a:rPr>
              <a:t>MÓDULO 5 – AS VIRTUDES DE ESTÊVÃO, PRIMEIRO MÁRTIR DO CRISTIANISMO </a:t>
            </a:r>
            <a:br>
              <a:rPr lang="pt-BR" altLang="pt-BR" sz="5400" b="1" i="1" dirty="0">
                <a:solidFill>
                  <a:srgbClr val="FFFF00"/>
                </a:solidFill>
                <a:latin typeface="Tahoma" panose="020B0604030504040204" pitchFamily="34" charset="0"/>
              </a:rPr>
            </a:br>
            <a:endParaRPr lang="pt-BR" dirty="0"/>
          </a:p>
        </p:txBody>
      </p:sp>
    </p:spTree>
    <p:extLst>
      <p:ext uri="{BB962C8B-B14F-4D97-AF65-F5344CB8AC3E}">
        <p14:creationId xmlns:p14="http://schemas.microsoft.com/office/powerpoint/2010/main" val="4052395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2800" b="1" dirty="0">
              <a:latin typeface="ArialMT-Identity-H"/>
            </a:endParaRPr>
          </a:p>
          <a:p>
            <a:pPr algn="l"/>
            <a:r>
              <a:rPr lang="pt-BR" sz="4000" b="1" dirty="0">
                <a:latin typeface="ArialMT-Identity-H"/>
              </a:rPr>
              <a:t>O Apóstolo abraçou-o e murmurou:</a:t>
            </a:r>
          </a:p>
          <a:p>
            <a:pPr algn="l"/>
            <a:r>
              <a:rPr lang="pt-BR" sz="4000" b="1" dirty="0">
                <a:latin typeface="ArialMT-Identity-H"/>
              </a:rPr>
              <a:t>—Julgo prudente guardares o anonimato, pois Jerusalém regurgita de romanos e não seria justo comprometer o generoso amigo que te restituiu à liberdade. Teu caso, entretanto, não é novo, meu amigo. </a:t>
            </a:r>
          </a:p>
        </p:txBody>
      </p:sp>
    </p:spTree>
    <p:extLst>
      <p:ext uri="{BB962C8B-B14F-4D97-AF65-F5344CB8AC3E}">
        <p14:creationId xmlns:p14="http://schemas.microsoft.com/office/powerpoint/2010/main" val="22224811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2800" b="1" dirty="0">
              <a:latin typeface="ArialMT-Identity-H"/>
            </a:endParaRPr>
          </a:p>
          <a:p>
            <a:pPr algn="l"/>
            <a:r>
              <a:rPr lang="pt-BR" sz="3600" b="1" dirty="0">
                <a:latin typeface="ArialMT-Identity-H"/>
              </a:rPr>
              <a:t>Estou nesta cidade há quase um ano, e, por estes leitos singelos, têm passado as mais singulares criaturas. Eu, que era um paupérrimo pescador, tenho adquirido ampla experiência do mundo, nestes poucos meses! A estas portas têm batido homens esfarrapados, que foram políticos importantes; mulheres leprosas, que foram quase rainhas!</a:t>
            </a:r>
          </a:p>
        </p:txBody>
      </p:sp>
    </p:spTree>
    <p:extLst>
      <p:ext uri="{BB962C8B-B14F-4D97-AF65-F5344CB8AC3E}">
        <p14:creationId xmlns:p14="http://schemas.microsoft.com/office/powerpoint/2010/main" val="28811930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2800" b="1" dirty="0">
              <a:latin typeface="ArialMT-Identity-H"/>
            </a:endParaRPr>
          </a:p>
          <a:p>
            <a:pPr algn="l"/>
            <a:r>
              <a:rPr lang="pt-BR" sz="4400" b="1" dirty="0">
                <a:latin typeface="ArialMT-Identity-H"/>
              </a:rPr>
              <a:t>Em contacto com a história de tantos castelos desmoronados, no jogo das vaidades mundanas, agora reconheço que as almas necessitam do Cristo, acima de tudo.</a:t>
            </a:r>
          </a:p>
        </p:txBody>
      </p:sp>
    </p:spTree>
    <p:extLst>
      <p:ext uri="{BB962C8B-B14F-4D97-AF65-F5344CB8AC3E}">
        <p14:creationId xmlns:p14="http://schemas.microsoft.com/office/powerpoint/2010/main" val="34176931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2800" b="1" dirty="0">
              <a:latin typeface="ArialMT-Identity-H"/>
            </a:endParaRPr>
          </a:p>
          <a:p>
            <a:pPr algn="l"/>
            <a:r>
              <a:rPr lang="pt-BR" sz="3600" b="1" dirty="0">
                <a:latin typeface="ArialMT-Identity-H"/>
              </a:rPr>
              <a:t>Essas explicações singulares constituíam conforto para </a:t>
            </a:r>
            <a:r>
              <a:rPr lang="pt-BR" sz="3600" b="1" dirty="0" err="1">
                <a:latin typeface="ArialMT-Identity-H"/>
              </a:rPr>
              <a:t>Jeziel</a:t>
            </a:r>
            <a:r>
              <a:rPr lang="pt-BR" sz="3600" b="1" dirty="0">
                <a:latin typeface="ArialMT-Identity-H"/>
              </a:rPr>
              <a:t>, que interrogou agradecido:</a:t>
            </a:r>
          </a:p>
          <a:p>
            <a:pPr algn="l"/>
            <a:r>
              <a:rPr lang="pt-BR" sz="3600" b="1" dirty="0">
                <a:latin typeface="ArialMT-Identity-H"/>
              </a:rPr>
              <a:t>—E achais que vos poderia servir em alguma coisa? Eu, que era cativo dos homens, desejaria escravizar-me ao Salvador, que soube viver e morrer por todos nós.</a:t>
            </a:r>
          </a:p>
        </p:txBody>
      </p:sp>
    </p:spTree>
    <p:extLst>
      <p:ext uri="{BB962C8B-B14F-4D97-AF65-F5344CB8AC3E}">
        <p14:creationId xmlns:p14="http://schemas.microsoft.com/office/powerpoint/2010/main" val="15370239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2800" b="1" dirty="0">
              <a:latin typeface="ArialMT-Identity-H"/>
            </a:endParaRPr>
          </a:p>
          <a:p>
            <a:pPr algn="l"/>
            <a:r>
              <a:rPr lang="pt-BR" sz="4000" b="1" dirty="0">
                <a:latin typeface="ArialMT-Identity-H"/>
              </a:rPr>
              <a:t>—Serás meu filho, doravante — exclamou Simão num transporte de júbilo.</a:t>
            </a:r>
          </a:p>
          <a:p>
            <a:pPr algn="l"/>
            <a:r>
              <a:rPr lang="pt-BR" sz="4000" b="1" dirty="0">
                <a:latin typeface="ArialMT-Identity-H"/>
              </a:rPr>
              <a:t>—E já que preciso reformar-me em Cristo, como me chamarei? — perguntou </a:t>
            </a:r>
            <a:r>
              <a:rPr lang="pt-BR" sz="4000" b="1" dirty="0" err="1">
                <a:latin typeface="ArialMT-Identity-H"/>
              </a:rPr>
              <a:t>Jeziel</a:t>
            </a:r>
            <a:r>
              <a:rPr lang="pt-BR" sz="4000" b="1" dirty="0">
                <a:latin typeface="ArialMT-Identity-H"/>
              </a:rPr>
              <a:t> com olhos fulgurantes de alegria.</a:t>
            </a:r>
          </a:p>
        </p:txBody>
      </p:sp>
    </p:spTree>
    <p:extLst>
      <p:ext uri="{BB962C8B-B14F-4D97-AF65-F5344CB8AC3E}">
        <p14:creationId xmlns:p14="http://schemas.microsoft.com/office/powerpoint/2010/main" val="34712368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2800" b="1" dirty="0">
              <a:latin typeface="ArialMT-Identity-H"/>
            </a:endParaRPr>
          </a:p>
          <a:p>
            <a:pPr algn="l"/>
            <a:r>
              <a:rPr lang="pt-BR" sz="4000" b="1" dirty="0">
                <a:latin typeface="ArialMT-Identity-H"/>
              </a:rPr>
              <a:t>—O Apóstolo refletiu algum tempo e falou:</a:t>
            </a:r>
          </a:p>
          <a:p>
            <a:pPr algn="l"/>
            <a:r>
              <a:rPr lang="pt-BR" sz="4000" b="1" dirty="0">
                <a:latin typeface="ArialMT-Identity-H"/>
              </a:rPr>
              <a:t>—Para que não te esqueças da Acaia, onde o Senhor se dignou de buscar-te para o seu ministério divino, eu te batizarei no credo novo com o nome grego de Estêvão.</a:t>
            </a:r>
          </a:p>
        </p:txBody>
      </p:sp>
    </p:spTree>
    <p:extLst>
      <p:ext uri="{BB962C8B-B14F-4D97-AF65-F5344CB8AC3E}">
        <p14:creationId xmlns:p14="http://schemas.microsoft.com/office/powerpoint/2010/main" val="25264944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2800" b="1" dirty="0">
              <a:latin typeface="ArialMT-Identity-H"/>
            </a:endParaRPr>
          </a:p>
          <a:p>
            <a:pPr algn="l"/>
            <a:r>
              <a:rPr lang="pt-BR" sz="4000" b="1" dirty="0">
                <a:latin typeface="ArialMT-Identity-H"/>
              </a:rPr>
              <a:t>—Consolidaram-se ainda mais os laços de simpatia que os aproximavam desde o primeiro instante, e o moço jamais olvidaria aquele encontro com o Cristo, à sombra das tamareiras aureoladas de luz.</a:t>
            </a:r>
          </a:p>
        </p:txBody>
      </p:sp>
    </p:spTree>
    <p:extLst>
      <p:ext uri="{BB962C8B-B14F-4D97-AF65-F5344CB8AC3E}">
        <p14:creationId xmlns:p14="http://schemas.microsoft.com/office/powerpoint/2010/main" val="11130171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2800" b="1" dirty="0">
              <a:latin typeface="ArialMT-Identity-H"/>
            </a:endParaRPr>
          </a:p>
          <a:p>
            <a:pPr algn="l"/>
            <a:endParaRPr lang="pt-BR" sz="4000" b="1" dirty="0">
              <a:latin typeface="ArialMT-Identity-H"/>
            </a:endParaRPr>
          </a:p>
          <a:p>
            <a:pPr algn="l"/>
            <a:r>
              <a:rPr lang="pt-BR" sz="4000" b="1" dirty="0">
                <a:latin typeface="ArialMT-Identity-H"/>
              </a:rPr>
              <a:t>Durante um mês, </a:t>
            </a:r>
            <a:r>
              <a:rPr lang="pt-BR" sz="4000" b="1" dirty="0" err="1">
                <a:latin typeface="ArialMT-Identity-H"/>
              </a:rPr>
              <a:t>Jeziel</a:t>
            </a:r>
            <a:r>
              <a:rPr lang="pt-BR" sz="4000" b="1" dirty="0">
                <a:latin typeface="ArialMT-Identity-H"/>
              </a:rPr>
              <a:t>, agora conhecido por Estêvão, absorveu-se no estudo de toda a exemplificação e ensinos do Mestre que não chegara a conhecer de modo direto.</a:t>
            </a:r>
          </a:p>
        </p:txBody>
      </p:sp>
    </p:spTree>
    <p:extLst>
      <p:ext uri="{BB962C8B-B14F-4D97-AF65-F5344CB8AC3E}">
        <p14:creationId xmlns:p14="http://schemas.microsoft.com/office/powerpoint/2010/main" val="29229283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2800" b="1" dirty="0">
              <a:latin typeface="ArialMT-Identity-H"/>
            </a:endParaRPr>
          </a:p>
          <a:p>
            <a:pPr algn="l"/>
            <a:endParaRPr lang="pt-BR" sz="4000" b="1" dirty="0">
              <a:latin typeface="ArialMT-Identity-H"/>
            </a:endParaRPr>
          </a:p>
          <a:p>
            <a:pPr algn="l"/>
            <a:r>
              <a:rPr lang="pt-BR" sz="3600" b="1" dirty="0">
                <a:latin typeface="ArialMT-Identity-H"/>
              </a:rPr>
              <a:t>A casa dos apóstolos, em Jerusalém, apresentava um movimento de socorro aos necessitados cada vez maior, requerendo vasto coeficiente de carinho e dedicação. Eram loucos a chegarem de todas as províncias, anciães abandonados, crianças esquálidas e famintas.</a:t>
            </a:r>
          </a:p>
        </p:txBody>
      </p:sp>
    </p:spTree>
    <p:extLst>
      <p:ext uri="{BB962C8B-B14F-4D97-AF65-F5344CB8AC3E}">
        <p14:creationId xmlns:p14="http://schemas.microsoft.com/office/powerpoint/2010/main" val="19601585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2800" b="1" dirty="0">
              <a:latin typeface="ArialMT-Identity-H"/>
            </a:endParaRPr>
          </a:p>
          <a:p>
            <a:pPr algn="l"/>
            <a:endParaRPr lang="pt-BR" sz="4000" b="1" dirty="0">
              <a:latin typeface="ArialMT-Identity-H"/>
            </a:endParaRPr>
          </a:p>
          <a:p>
            <a:pPr algn="l"/>
            <a:r>
              <a:rPr lang="pt-BR" sz="3200" b="1" dirty="0">
                <a:latin typeface="ArialMT-Identity-H"/>
              </a:rPr>
              <a:t>Não só isso. À hora habitual das refeições, extensas filas de mendigos comuns imploravam a esmola da sopa.</a:t>
            </a:r>
          </a:p>
          <a:p>
            <a:pPr algn="l"/>
            <a:r>
              <a:rPr lang="pt-BR" sz="3200" b="1" dirty="0">
                <a:latin typeface="ArialMT-Identity-H"/>
              </a:rPr>
              <a:t>Acumulando ar tarefas com ingente sacrifício, João e Pedro, com o concurso dos companheiros, haviam construído um pavilhão modesto, destinado aos serviços da igreja, cuja fundação iniciavam para difundir as mensagens da Boa Nova.</a:t>
            </a:r>
          </a:p>
        </p:txBody>
      </p:sp>
    </p:spTree>
    <p:extLst>
      <p:ext uri="{BB962C8B-B14F-4D97-AF65-F5344CB8AC3E}">
        <p14:creationId xmlns:p14="http://schemas.microsoft.com/office/powerpoint/2010/main" val="32038725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E2272E-52E8-435A-BDD3-3C912A861114}"/>
              </a:ext>
            </a:extLst>
          </p:cNvPr>
          <p:cNvSpPr>
            <a:spLocks noGrp="1"/>
          </p:cNvSpPr>
          <p:nvPr>
            <p:ph type="ctrTitle"/>
          </p:nvPr>
        </p:nvSpPr>
        <p:spPr/>
        <p:txBody>
          <a:bodyPr>
            <a:normAutofit fontScale="90000"/>
          </a:bodyPr>
          <a:lstStyle/>
          <a:p>
            <a:pPr algn="ctr"/>
            <a:r>
              <a:rPr lang="pt-BR" altLang="pt-BR" sz="5400" b="1" dirty="0">
                <a:solidFill>
                  <a:srgbClr val="002060"/>
                </a:solidFill>
                <a:latin typeface="Tahoma" panose="020B0604030504040204" pitchFamily="34" charset="0"/>
              </a:rPr>
              <a:t>ENCONTRO 4 – JESIEL SE TORNA ESTÊVÃO, O DISCÍPULO DO CRISTO</a:t>
            </a:r>
            <a:endParaRPr lang="pt-BR" dirty="0"/>
          </a:p>
        </p:txBody>
      </p:sp>
      <p:sp>
        <p:nvSpPr>
          <p:cNvPr id="3" name="Subtítulo 2">
            <a:extLst>
              <a:ext uri="{FF2B5EF4-FFF2-40B4-BE49-F238E27FC236}">
                <a16:creationId xmlns:a16="http://schemas.microsoft.com/office/drawing/2014/main" id="{678C5A7D-793A-4950-80C1-60B223F4481D}"/>
              </a:ext>
            </a:extLst>
          </p:cNvPr>
          <p:cNvSpPr>
            <a:spLocks noGrp="1"/>
          </p:cNvSpPr>
          <p:nvPr>
            <p:ph type="subTitle" idx="1"/>
          </p:nvPr>
        </p:nvSpPr>
        <p:spPr/>
        <p:txBody>
          <a:bodyPr/>
          <a:lstStyle/>
          <a:p>
            <a:endParaRPr lang="pt-BR"/>
          </a:p>
        </p:txBody>
      </p:sp>
    </p:spTree>
    <p:extLst>
      <p:ext uri="{BB962C8B-B14F-4D97-AF65-F5344CB8AC3E}">
        <p14:creationId xmlns:p14="http://schemas.microsoft.com/office/powerpoint/2010/main" val="6313507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3200" b="1" dirty="0">
              <a:latin typeface="ArialMT-Identity-H"/>
            </a:endParaRPr>
          </a:p>
          <a:p>
            <a:pPr algn="l"/>
            <a:r>
              <a:rPr lang="pt-BR" sz="3200" b="1" dirty="0">
                <a:latin typeface="ArialMT-Identity-H"/>
              </a:rPr>
              <a:t>A assistência aos pobres, entretanto, não dava tréguas ao labor das ideias evangélicas. Foi quando João considerou irrazoável que os discípulos diretos do Senhor menosprezassem a sementeira da palavra divina e despendessem todas as possibilidades de tempo no serviço do refeitório e das enfermarias, visto que, dia a dia, multiplicava o número de doentes e infelizes que recorriam aos seguidores de Jesus como a última esperança para os seus casos particulares.</a:t>
            </a:r>
          </a:p>
        </p:txBody>
      </p:sp>
    </p:spTree>
    <p:extLst>
      <p:ext uri="{BB962C8B-B14F-4D97-AF65-F5344CB8AC3E}">
        <p14:creationId xmlns:p14="http://schemas.microsoft.com/office/powerpoint/2010/main" val="6511865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2800" b="1" dirty="0">
              <a:latin typeface="ArialMT-Identity-H"/>
            </a:endParaRPr>
          </a:p>
          <a:p>
            <a:pPr algn="l"/>
            <a:r>
              <a:rPr lang="pt-BR" sz="4000" b="1" dirty="0">
                <a:latin typeface="ArialMT-Identity-H"/>
              </a:rPr>
              <a:t>Havia enfermos que batiam à porta, benfeitores da nova instituição que requeriam situações especiais para os seus protegidos, amigos que reclamavam providências a favor dos órfãos e das viúvas.</a:t>
            </a:r>
          </a:p>
        </p:txBody>
      </p:sp>
    </p:spTree>
    <p:extLst>
      <p:ext uri="{BB962C8B-B14F-4D97-AF65-F5344CB8AC3E}">
        <p14:creationId xmlns:p14="http://schemas.microsoft.com/office/powerpoint/2010/main" val="184744362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2800" b="1" dirty="0">
              <a:latin typeface="ArialMT-Identity-H"/>
            </a:endParaRPr>
          </a:p>
          <a:p>
            <a:pPr algn="l"/>
            <a:r>
              <a:rPr lang="pt-BR" sz="4000" b="1" dirty="0">
                <a:latin typeface="ArialMT-Identity-H"/>
              </a:rPr>
              <a:t>Na primeira reunião da igreja humilde, Simão Pedro pediu, então, nomeassem sete auxiliares para o serviço das enfermarias e dos refeitórios, resolução que foi aprovada com geral aprazimento. Entre os sete irmãos escolhidos, Estêvão foi designado com a simpatia de todos.</a:t>
            </a:r>
          </a:p>
        </p:txBody>
      </p:sp>
    </p:spTree>
    <p:extLst>
      <p:ext uri="{BB962C8B-B14F-4D97-AF65-F5344CB8AC3E}">
        <p14:creationId xmlns:p14="http://schemas.microsoft.com/office/powerpoint/2010/main" val="95970852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2800" b="1" dirty="0">
              <a:latin typeface="ArialMT-Identity-H"/>
            </a:endParaRPr>
          </a:p>
          <a:p>
            <a:pPr algn="l"/>
            <a:r>
              <a:rPr lang="pt-BR" sz="3600" b="1" dirty="0">
                <a:latin typeface="ArialMT-Identity-H"/>
              </a:rPr>
              <a:t>Começou para o jovem de Corinto uma vida nova. Aquelas mesmas virtudes espirituais que iluminavam a sua personalidade e que tanto haviam contribuído para a cura do patrício, que o restituíra à liberdade, difundiam entre os doentes e indigentes de Jerusalém os mais santos consolos.</a:t>
            </a:r>
          </a:p>
        </p:txBody>
      </p:sp>
    </p:spTree>
    <p:extLst>
      <p:ext uri="{BB962C8B-B14F-4D97-AF65-F5344CB8AC3E}">
        <p14:creationId xmlns:p14="http://schemas.microsoft.com/office/powerpoint/2010/main" val="398591197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2800" b="1" dirty="0">
              <a:latin typeface="ArialMT-Identity-H"/>
            </a:endParaRPr>
          </a:p>
          <a:p>
            <a:pPr algn="l"/>
            <a:r>
              <a:rPr lang="pt-BR" sz="4000" b="1" dirty="0">
                <a:latin typeface="ArialMT-Identity-H"/>
              </a:rPr>
              <a:t>Grande parte dos enfermos, recolhidos ao casarão dos discípulos, recobraram a saúde. Velhos desalentados encontravam bom ânimo sob a influência da sua palavra inspirada na fonte divina do Evangelho. </a:t>
            </a:r>
          </a:p>
        </p:txBody>
      </p:sp>
    </p:spTree>
    <p:extLst>
      <p:ext uri="{BB962C8B-B14F-4D97-AF65-F5344CB8AC3E}">
        <p14:creationId xmlns:p14="http://schemas.microsoft.com/office/powerpoint/2010/main" val="188431199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2800" b="1" dirty="0">
              <a:latin typeface="ArialMT-Identity-H"/>
            </a:endParaRPr>
          </a:p>
          <a:p>
            <a:pPr algn="l"/>
            <a:r>
              <a:rPr lang="pt-BR" sz="4000" b="1" dirty="0">
                <a:latin typeface="ArialMT-Identity-H"/>
              </a:rPr>
              <a:t>Mães aflitas </a:t>
            </a:r>
            <a:r>
              <a:rPr lang="pt-BR" sz="4000" b="1" dirty="0" err="1">
                <a:latin typeface="ArialMT-Identity-H"/>
              </a:rPr>
              <a:t>buscavam-lhe</a:t>
            </a:r>
            <a:r>
              <a:rPr lang="pt-BR" sz="4000" b="1" dirty="0">
                <a:latin typeface="ArialMT-Identity-H"/>
              </a:rPr>
              <a:t> o conselho seguro; mulheres do povo, esgotadas pelo trabalho e angústias da vida, ansiosas de paz e consolação, disputavam o conforto da sua presença carinhosa e fraterna.</a:t>
            </a:r>
          </a:p>
        </p:txBody>
      </p:sp>
    </p:spTree>
    <p:extLst>
      <p:ext uri="{BB962C8B-B14F-4D97-AF65-F5344CB8AC3E}">
        <p14:creationId xmlns:p14="http://schemas.microsoft.com/office/powerpoint/2010/main" val="218279455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2800" b="1" dirty="0">
              <a:latin typeface="ArialMT-Identity-H"/>
            </a:endParaRPr>
          </a:p>
          <a:p>
            <a:pPr algn="l"/>
            <a:r>
              <a:rPr lang="pt-BR" sz="4000" b="1" dirty="0">
                <a:latin typeface="ArialMT-Identity-H"/>
              </a:rPr>
              <a:t>Simão Pedro não cabia em si de contente, em face das vitórias do filho espiritual. Os necessitados tinham a impressão de haver recebido um novo arauto de Deus para alívio de suas dores.</a:t>
            </a:r>
          </a:p>
        </p:txBody>
      </p:sp>
    </p:spTree>
    <p:extLst>
      <p:ext uri="{BB962C8B-B14F-4D97-AF65-F5344CB8AC3E}">
        <p14:creationId xmlns:p14="http://schemas.microsoft.com/office/powerpoint/2010/main" val="29883129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2800" b="1" dirty="0">
              <a:latin typeface="ArialMT-Identity-H"/>
            </a:endParaRPr>
          </a:p>
          <a:p>
            <a:pPr algn="l"/>
            <a:r>
              <a:rPr lang="pt-BR" sz="3600" b="1" dirty="0">
                <a:latin typeface="ArialMT-Identity-H"/>
              </a:rPr>
              <a:t>Em pouco tempo, Estêvão tornou-se famoso em Jerusalém, pelos seus feitos quase miraculosos. Considerado como escolhido do Cristo, sua ação resoluta e sincera arregimentara, em poucos meses, as mais vastas conquistas para o Evangelho do amor e do perdão. Seu nobre esforço não se limitava à tarefa de mitigar a fome dos desvalidos.</a:t>
            </a:r>
          </a:p>
        </p:txBody>
      </p:sp>
    </p:spTree>
    <p:extLst>
      <p:ext uri="{BB962C8B-B14F-4D97-AF65-F5344CB8AC3E}">
        <p14:creationId xmlns:p14="http://schemas.microsoft.com/office/powerpoint/2010/main" val="123689003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2800" b="1" dirty="0">
              <a:latin typeface="ArialMT-Identity-H"/>
            </a:endParaRPr>
          </a:p>
          <a:p>
            <a:pPr algn="l"/>
            <a:r>
              <a:rPr lang="pt-BR" sz="4400" b="1" dirty="0">
                <a:latin typeface="ArialMT-Identity-H"/>
              </a:rPr>
              <a:t>Entre os Apóstolos galileus, sua palavra resplandecia nas pregações da igreja, iluminada pela fé ardente e pura. </a:t>
            </a:r>
          </a:p>
        </p:txBody>
      </p:sp>
    </p:spTree>
    <p:extLst>
      <p:ext uri="{BB962C8B-B14F-4D97-AF65-F5344CB8AC3E}">
        <p14:creationId xmlns:p14="http://schemas.microsoft.com/office/powerpoint/2010/main" val="382599215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2800" b="1" dirty="0">
              <a:latin typeface="ArialMT-Identity-H"/>
            </a:endParaRPr>
          </a:p>
          <a:p>
            <a:pPr algn="l"/>
            <a:r>
              <a:rPr lang="pt-BR" sz="3200" b="1" dirty="0">
                <a:latin typeface="ArialMT-Identity-H"/>
              </a:rPr>
              <a:t>Quando quase todos os companheiros, a pretexto de não ferirem velhos princípios estabelecidos, deixavam de ampliar os comentários públicos para além das considerações agradáveis ao judaísmo dominante, Estêvão apresentava à multidão, desassombradamente, o Salvador do mundo na glória das novas revelações divinas, indiferente às lutas que iria provocar, comentando a vida do Mestre com o seu verbo inflamado de luz.</a:t>
            </a:r>
          </a:p>
        </p:txBody>
      </p:sp>
    </p:spTree>
    <p:extLst>
      <p:ext uri="{BB962C8B-B14F-4D97-AF65-F5344CB8AC3E}">
        <p14:creationId xmlns:p14="http://schemas.microsoft.com/office/powerpoint/2010/main" val="23705583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2800" b="1" dirty="0">
              <a:latin typeface="ArialMT-Identity-H"/>
            </a:endParaRPr>
          </a:p>
          <a:p>
            <a:pPr algn="l"/>
            <a:r>
              <a:rPr lang="pt-BR" sz="4000" b="1" dirty="0">
                <a:latin typeface="ArialMT-Identity-H"/>
              </a:rPr>
              <a:t>[...] — E Simão Pedro, olhos acesos na chama luminosa dos que se sentem felizes ao recordar um tempo venturoso, falou-lhe da exemplificação do Senhor, traçando uma perfeita biografia verbal do Mestre sublime.</a:t>
            </a:r>
          </a:p>
        </p:txBody>
      </p:sp>
    </p:spTree>
    <p:extLst>
      <p:ext uri="{BB962C8B-B14F-4D97-AF65-F5344CB8AC3E}">
        <p14:creationId xmlns:p14="http://schemas.microsoft.com/office/powerpoint/2010/main" val="420598986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2800" b="1" dirty="0">
              <a:latin typeface="ArialMT-Identity-H"/>
            </a:endParaRPr>
          </a:p>
          <a:p>
            <a:pPr algn="l"/>
            <a:r>
              <a:rPr lang="pt-BR" sz="4000" b="1" dirty="0">
                <a:latin typeface="ArialMT-Identity-H"/>
              </a:rPr>
              <a:t>Os próprios discípulos surpreendiam-se com a magia das suas profundas inspirações. Alma temperada na forja sublime do sofrimento, sua pregação estava cheia de lágrimas e alegrias, de apelos e aspirações.</a:t>
            </a:r>
          </a:p>
        </p:txBody>
      </p:sp>
    </p:spTree>
    <p:extLst>
      <p:ext uri="{BB962C8B-B14F-4D97-AF65-F5344CB8AC3E}">
        <p14:creationId xmlns:p14="http://schemas.microsoft.com/office/powerpoint/2010/main" val="200573435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2800" b="1" dirty="0">
              <a:latin typeface="ArialMT-Identity-H"/>
            </a:endParaRPr>
          </a:p>
          <a:p>
            <a:pPr algn="l"/>
            <a:r>
              <a:rPr lang="pt-BR" sz="3600" b="1" dirty="0">
                <a:latin typeface="ArialMT-Identity-H"/>
              </a:rPr>
              <a:t>Em poucos meses, seu nome era aureolado de uma veneração surpreendente. E, ao fim do dia, quando chegavam as orações da noite, o moço de Corinto, ao lado de Pedro e João, falava das suas visões e das suas esperanças, cheio do espírito daquele Mestre adorável, que, através do seu Evangelho, lhe semeara no coração as estrelas abençoadas de um júbilo infinito.</a:t>
            </a:r>
          </a:p>
        </p:txBody>
      </p:sp>
    </p:spTree>
    <p:extLst>
      <p:ext uri="{BB962C8B-B14F-4D97-AF65-F5344CB8AC3E}">
        <p14:creationId xmlns:p14="http://schemas.microsoft.com/office/powerpoint/2010/main" val="257446267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2800" b="1" dirty="0">
              <a:latin typeface="ArialMT-Identity-H"/>
            </a:endParaRPr>
          </a:p>
          <a:p>
            <a:pPr algn="l"/>
            <a:r>
              <a:rPr lang="pt-BR" sz="4000" b="1" dirty="0">
                <a:latin typeface="ArialMT-Identity-H"/>
              </a:rPr>
              <a:t>[...] E contou que um homem chamado Estêvão, portador de virtudes sobrenaturais, no dizer do povo, havia devolvido a vista ao tio, com assombro geral de muita gente.</a:t>
            </a:r>
          </a:p>
        </p:txBody>
      </p:sp>
    </p:spTree>
    <p:extLst>
      <p:ext uri="{BB962C8B-B14F-4D97-AF65-F5344CB8AC3E}">
        <p14:creationId xmlns:p14="http://schemas.microsoft.com/office/powerpoint/2010/main" val="360476248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2800" b="1" dirty="0">
              <a:latin typeface="ArialMT-Identity-H"/>
            </a:endParaRPr>
          </a:p>
          <a:p>
            <a:pPr algn="l"/>
            <a:r>
              <a:rPr lang="pt-BR" sz="4000" b="1" dirty="0">
                <a:latin typeface="ArialMT-Identity-H"/>
              </a:rPr>
              <a:t>— Como é isso? — disse Saulo admirado. Como pôde </a:t>
            </a:r>
            <a:r>
              <a:rPr lang="pt-BR" sz="4000" b="1" dirty="0" err="1">
                <a:latin typeface="ArialMT-Identity-H"/>
              </a:rPr>
              <a:t>Filodemos</a:t>
            </a:r>
            <a:r>
              <a:rPr lang="pt-BR" sz="4000" b="1" dirty="0">
                <a:latin typeface="ArialMT-Identity-H"/>
              </a:rPr>
              <a:t> submeter-se a experiências tão sórdidas? Acaso não terá compreendido que o fato pode radicar nas artimanhas dos inimigos de Deus? </a:t>
            </a:r>
          </a:p>
        </p:txBody>
      </p:sp>
    </p:spTree>
    <p:extLst>
      <p:ext uri="{BB962C8B-B14F-4D97-AF65-F5344CB8AC3E}">
        <p14:creationId xmlns:p14="http://schemas.microsoft.com/office/powerpoint/2010/main" val="108932368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2800" b="1" dirty="0">
              <a:latin typeface="ArialMT-Identity-H"/>
            </a:endParaRPr>
          </a:p>
          <a:p>
            <a:pPr algn="l"/>
            <a:r>
              <a:rPr lang="pt-BR" sz="3400" b="1" dirty="0">
                <a:latin typeface="ArialMT-Identity-H"/>
              </a:rPr>
              <a:t>Várias vezes, desde que Andrônico me referiu o assunto pela primeira vez, tenho ouvido comentários a respeito desses homens e cheguei mesmo a trocar idéias com </a:t>
            </a:r>
            <a:r>
              <a:rPr lang="pt-BR" sz="3400" b="1" dirty="0" err="1">
                <a:latin typeface="ArialMT-Identity-H"/>
              </a:rPr>
              <a:t>Gamaliel</a:t>
            </a:r>
            <a:r>
              <a:rPr lang="pt-BR" sz="3400" b="1" dirty="0">
                <a:latin typeface="ArialMT-Identity-H"/>
              </a:rPr>
              <a:t>, no intuito de reprimir essas atividades perniciosas; entretanto, o mestre, com a tolerância que o caracteriza, me fez ver que essa gente vem auxiliando a numerosas pessoas sem recursos.</a:t>
            </a:r>
          </a:p>
        </p:txBody>
      </p:sp>
    </p:spTree>
    <p:extLst>
      <p:ext uri="{BB962C8B-B14F-4D97-AF65-F5344CB8AC3E}">
        <p14:creationId xmlns:p14="http://schemas.microsoft.com/office/powerpoint/2010/main" val="283712482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2800" b="1" dirty="0">
              <a:latin typeface="ArialMT-Identity-H"/>
            </a:endParaRPr>
          </a:p>
          <a:p>
            <a:pPr algn="l"/>
            <a:r>
              <a:rPr lang="pt-BR" sz="4000" b="1" dirty="0">
                <a:latin typeface="ArialMT-Identity-H"/>
              </a:rPr>
              <a:t>— Sim — atalhou o outro —, mas ouço dizer que as pregações de Estêvão estão arrebanhando muitos estudiosos a novos princípios que, de algum modo, infirmam a Lei de Moisés.</a:t>
            </a:r>
          </a:p>
        </p:txBody>
      </p:sp>
    </p:spTree>
    <p:extLst>
      <p:ext uri="{BB962C8B-B14F-4D97-AF65-F5344CB8AC3E}">
        <p14:creationId xmlns:p14="http://schemas.microsoft.com/office/powerpoint/2010/main" val="421302671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2800" b="1" dirty="0">
              <a:latin typeface="ArialMT-Identity-H"/>
            </a:endParaRPr>
          </a:p>
          <a:p>
            <a:pPr algn="l"/>
            <a:r>
              <a:rPr lang="pt-BR" sz="4000" b="1" dirty="0">
                <a:latin typeface="ArialMT-Identity-H"/>
              </a:rPr>
              <a:t>— Todavia, não foi um carpinteiro galileu, obscuro, sem cultura, que originou tal movimento? Que poderíamos esperar da Galiléia? Porventura terá produzido outra coisa além de legumes e peixes?</a:t>
            </a:r>
          </a:p>
        </p:txBody>
      </p:sp>
    </p:spTree>
    <p:extLst>
      <p:ext uri="{BB962C8B-B14F-4D97-AF65-F5344CB8AC3E}">
        <p14:creationId xmlns:p14="http://schemas.microsoft.com/office/powerpoint/2010/main" val="157390185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2800" b="1" dirty="0">
              <a:latin typeface="ArialMT-Identity-H"/>
            </a:endParaRPr>
          </a:p>
          <a:p>
            <a:pPr algn="l"/>
            <a:r>
              <a:rPr lang="pt-BR" sz="4000" b="1" dirty="0">
                <a:latin typeface="ArialMT-Identity-H"/>
              </a:rPr>
              <a:t>— E, contudo, o carpinteiro martirizado tornou-se um ídolo para os sequazes. Procurando desfazer as impressões de meu tio, chamando-o à razão com a energia necessária, fui levado a visitar, ontem, as obras de caridade dirigidas por um tal Simão Pedro.</a:t>
            </a:r>
          </a:p>
        </p:txBody>
      </p:sp>
    </p:spTree>
    <p:extLst>
      <p:ext uri="{BB962C8B-B14F-4D97-AF65-F5344CB8AC3E}">
        <p14:creationId xmlns:p14="http://schemas.microsoft.com/office/powerpoint/2010/main" val="44211234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2800" b="1" dirty="0">
              <a:latin typeface="ArialMT-Identity-H"/>
            </a:endParaRPr>
          </a:p>
          <a:p>
            <a:pPr algn="l"/>
            <a:r>
              <a:rPr lang="pt-BR" sz="4000" b="1" dirty="0">
                <a:latin typeface="ArialMT-Identity-H"/>
              </a:rPr>
              <a:t>É uma instituição estranha e que não deixa de ser extraordinária. Crianças desamparadas que encontram carinho, leprosos que recobram a saúde, velhos enfermos e desprotegidos da sorte, que exultam de conforto.</a:t>
            </a:r>
          </a:p>
        </p:txBody>
      </p:sp>
    </p:spTree>
    <p:extLst>
      <p:ext uri="{BB962C8B-B14F-4D97-AF65-F5344CB8AC3E}">
        <p14:creationId xmlns:p14="http://schemas.microsoft.com/office/powerpoint/2010/main" val="114047844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2800" b="1" dirty="0">
              <a:latin typeface="ArialMT-Identity-H"/>
            </a:endParaRPr>
          </a:p>
          <a:p>
            <a:pPr algn="l"/>
            <a:r>
              <a:rPr lang="pt-BR" sz="4000" b="1" dirty="0">
                <a:latin typeface="ArialMT-Identity-H"/>
              </a:rPr>
              <a:t>— Mas os doentes? Onde ficam esses doentes? —interrogou Saulo assombrado.</a:t>
            </a:r>
          </a:p>
          <a:p>
            <a:pPr algn="l"/>
            <a:r>
              <a:rPr lang="pt-BR" sz="4000" b="1" dirty="0">
                <a:latin typeface="ArialMT-Identity-H"/>
              </a:rPr>
              <a:t>— Todos se agasalham junto desses homens incompreensíveis. </a:t>
            </a:r>
          </a:p>
          <a:p>
            <a:pPr algn="l"/>
            <a:r>
              <a:rPr lang="pt-BR" sz="4000" b="1" dirty="0">
                <a:latin typeface="ArialMT-Identity-H"/>
              </a:rPr>
              <a:t>— Estão todos malucos! — disse o moço de Tarso com a franqueza espontânea que lhe marcava as atitudes.</a:t>
            </a:r>
          </a:p>
        </p:txBody>
      </p:sp>
    </p:spTree>
    <p:extLst>
      <p:ext uri="{BB962C8B-B14F-4D97-AF65-F5344CB8AC3E}">
        <p14:creationId xmlns:p14="http://schemas.microsoft.com/office/powerpoint/2010/main" val="42526568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2800" b="1" dirty="0">
              <a:latin typeface="ArialMT-Identity-H"/>
            </a:endParaRPr>
          </a:p>
          <a:p>
            <a:pPr algn="l"/>
            <a:r>
              <a:rPr lang="pt-BR" sz="4000" b="1" dirty="0">
                <a:latin typeface="ArialMT-Identity-H"/>
              </a:rPr>
              <a:t>Em traços de forte colorido, lembrou os dias em que o hospedava no seu tugúrio à margem do Genesaré, as excursões pelas aldeias vizinhas, as viagens de barca, de Cafarnaum aos sítios marginais do lago.</a:t>
            </a:r>
          </a:p>
        </p:txBody>
      </p:sp>
    </p:spTree>
    <p:extLst>
      <p:ext uri="{BB962C8B-B14F-4D97-AF65-F5344CB8AC3E}">
        <p14:creationId xmlns:p14="http://schemas.microsoft.com/office/powerpoint/2010/main" val="5668536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2800" b="1" dirty="0">
              <a:latin typeface="ArialMT-Identity-H"/>
            </a:endParaRPr>
          </a:p>
          <a:p>
            <a:pPr algn="l"/>
            <a:r>
              <a:rPr lang="pt-BR" sz="4000" b="1" dirty="0">
                <a:latin typeface="ArialMT-Identity-H"/>
              </a:rPr>
              <a:t>— Ambos trocaram impressões íntimas, sobre a nova doutrina, pontuando de ironia o comentário de muitos fatos piedosos que empolgavam a atenção do povo simples de Jerusalém.</a:t>
            </a:r>
          </a:p>
        </p:txBody>
      </p:sp>
    </p:spTree>
    <p:extLst>
      <p:ext uri="{BB962C8B-B14F-4D97-AF65-F5344CB8AC3E}">
        <p14:creationId xmlns:p14="http://schemas.microsoft.com/office/powerpoint/2010/main" val="318754885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2800" b="1" dirty="0">
              <a:latin typeface="ArialMT-Identity-H"/>
            </a:endParaRPr>
          </a:p>
          <a:p>
            <a:pPr algn="l"/>
            <a:r>
              <a:rPr lang="pt-BR" sz="3200" b="1" dirty="0">
                <a:latin typeface="ArialMT-Identity-H"/>
              </a:rPr>
              <a:t>Ao finalizar a conversa, </a:t>
            </a:r>
            <a:r>
              <a:rPr lang="pt-BR" sz="3200" b="1" dirty="0" err="1">
                <a:latin typeface="ArialMT-Identity-H"/>
              </a:rPr>
              <a:t>Sadoc</a:t>
            </a:r>
            <a:r>
              <a:rPr lang="pt-BR" sz="3200" b="1" dirty="0">
                <a:latin typeface="ArialMT-Identity-H"/>
              </a:rPr>
              <a:t> acrescentou:</a:t>
            </a:r>
          </a:p>
          <a:p>
            <a:pPr algn="l"/>
            <a:r>
              <a:rPr lang="pt-BR" sz="3200" b="1" dirty="0">
                <a:latin typeface="ArialMT-Identity-H"/>
              </a:rPr>
              <a:t>— Não me conformo em ver os nossos princípios aviltados e proponho-me a cooperar contigo, embora esteja em Damasco, para estabelecermos a imprescindível repressão a tais atividades. Com as tuas prerrogativas de futuro rabino, em destaque no Templo, poderás encabeçar uma ação decisiva contra esses mistificadores e falsos taumaturgos.</a:t>
            </a:r>
          </a:p>
        </p:txBody>
      </p:sp>
    </p:spTree>
    <p:extLst>
      <p:ext uri="{BB962C8B-B14F-4D97-AF65-F5344CB8AC3E}">
        <p14:creationId xmlns:p14="http://schemas.microsoft.com/office/powerpoint/2010/main" val="416853024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2800" b="1" dirty="0">
              <a:latin typeface="ArialMT-Identity-H"/>
            </a:endParaRPr>
          </a:p>
          <a:p>
            <a:pPr algn="l"/>
            <a:r>
              <a:rPr lang="pt-BR" sz="3600" b="1" dirty="0">
                <a:latin typeface="ArialMT-Identity-H"/>
              </a:rPr>
              <a:t>— Sem dúvida — respondeu. — E prontifico-me a executar todas as providências que o caso requer. Até agora, a atitude do Sinédrio tem sido da máxima tolerância mas farei que todos os companheiros mudem de opinião e procedam como lhes compete, em face dessas investidas que estão a desafiar severa punição.</a:t>
            </a:r>
          </a:p>
        </p:txBody>
      </p:sp>
    </p:spTree>
    <p:extLst>
      <p:ext uri="{BB962C8B-B14F-4D97-AF65-F5344CB8AC3E}">
        <p14:creationId xmlns:p14="http://schemas.microsoft.com/office/powerpoint/2010/main" val="334835260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2800" b="1" dirty="0">
              <a:latin typeface="ArialMT-Identity-H"/>
            </a:endParaRPr>
          </a:p>
          <a:p>
            <a:pPr algn="l"/>
            <a:r>
              <a:rPr lang="pt-BR" sz="4000" b="1" dirty="0">
                <a:latin typeface="ArialMT-Identity-H"/>
              </a:rPr>
              <a:t>E, quase solene, concluía:</a:t>
            </a:r>
          </a:p>
          <a:p>
            <a:pPr algn="l"/>
            <a:r>
              <a:rPr lang="pt-BR" sz="4000" b="1" dirty="0">
                <a:latin typeface="ArialMT-Identity-H"/>
              </a:rPr>
              <a:t>— Quais os dias de pregação desse tal Estêvão?</a:t>
            </a:r>
          </a:p>
          <a:p>
            <a:pPr algn="l"/>
            <a:r>
              <a:rPr lang="pt-BR" sz="4000" b="1" dirty="0">
                <a:latin typeface="ArialMT-Identity-H"/>
              </a:rPr>
              <a:t>— Os sábados.</a:t>
            </a:r>
          </a:p>
        </p:txBody>
      </p:sp>
    </p:spTree>
    <p:extLst>
      <p:ext uri="{BB962C8B-B14F-4D97-AF65-F5344CB8AC3E}">
        <p14:creationId xmlns:p14="http://schemas.microsoft.com/office/powerpoint/2010/main" val="51017061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2400" b="1" dirty="0">
              <a:latin typeface="ArialMT-Identity-H"/>
            </a:endParaRPr>
          </a:p>
          <a:p>
            <a:pPr algn="l"/>
            <a:r>
              <a:rPr lang="pt-BR" sz="3600" b="1" dirty="0">
                <a:latin typeface="ArialMT-Identity-H"/>
              </a:rPr>
              <a:t>—Pois bem; depois de amanhã iremos juntos apreciar os sandeus. Caso verifique o caráter inofensivo dos seus ensinamentos, haverá que os deixar em paz com a sua logomania, ao lado das mazelas do próximo; mas, caso contrário, pagarão muito caro a audácia de ofender nossos códigos religiosos, na própria metrópole do judaísmo.</a:t>
            </a:r>
          </a:p>
        </p:txBody>
      </p:sp>
    </p:spTree>
    <p:extLst>
      <p:ext uri="{BB962C8B-B14F-4D97-AF65-F5344CB8AC3E}">
        <p14:creationId xmlns:p14="http://schemas.microsoft.com/office/powerpoint/2010/main" val="206801591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2400" b="1" dirty="0">
              <a:latin typeface="ArialMT-Identity-H"/>
            </a:endParaRPr>
          </a:p>
          <a:p>
            <a:pPr algn="l"/>
            <a:r>
              <a:rPr lang="pt-BR" sz="4000" b="1" dirty="0">
                <a:latin typeface="ArialMT-Identity-H"/>
              </a:rPr>
              <a:t>[...] Saulo e </a:t>
            </a:r>
            <a:r>
              <a:rPr lang="pt-BR" sz="4000" b="1" dirty="0" err="1">
                <a:latin typeface="ArialMT-Identity-H"/>
              </a:rPr>
              <a:t>Sadoc</a:t>
            </a:r>
            <a:r>
              <a:rPr lang="pt-BR" sz="4000" b="1" dirty="0">
                <a:latin typeface="ArialMT-Identity-H"/>
              </a:rPr>
              <a:t> entraram na igreja humilde de Jerusalém, notando a massa compacta de pobres e miseráveis que ali se aglomeravam com um raio de esperança nos olhos tristes.</a:t>
            </a:r>
          </a:p>
        </p:txBody>
      </p:sp>
    </p:spTree>
    <p:extLst>
      <p:ext uri="{BB962C8B-B14F-4D97-AF65-F5344CB8AC3E}">
        <p14:creationId xmlns:p14="http://schemas.microsoft.com/office/powerpoint/2010/main" val="145552516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2400" b="1" dirty="0">
              <a:latin typeface="ArialMT-Identity-H"/>
            </a:endParaRPr>
          </a:p>
          <a:p>
            <a:pPr algn="l"/>
            <a:r>
              <a:rPr lang="pt-BR" sz="4400" b="1" dirty="0">
                <a:latin typeface="ArialMT-Identity-H"/>
              </a:rPr>
              <a:t>O pavilhão singelo, construído à custa de tantos sacrifícios, não passava de grande telheiro revestido de paredes frágeis, carente de todo e qualquer conforto.</a:t>
            </a:r>
          </a:p>
        </p:txBody>
      </p:sp>
    </p:spTree>
    <p:extLst>
      <p:ext uri="{BB962C8B-B14F-4D97-AF65-F5344CB8AC3E}">
        <p14:creationId xmlns:p14="http://schemas.microsoft.com/office/powerpoint/2010/main" val="140935068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2400" b="1" dirty="0">
              <a:latin typeface="ArialMT-Identity-H"/>
            </a:endParaRPr>
          </a:p>
          <a:p>
            <a:pPr algn="l"/>
            <a:r>
              <a:rPr lang="pt-BR" sz="4400" b="1" dirty="0">
                <a:latin typeface="ArialMT-Identity-H"/>
              </a:rPr>
              <a:t>Tiago, Pedro e João surpreenderam-Se singularmente com a presença do jovem doutor da Lei, que se popularizara na cidade pela sua oratória veemente e pelo acurado conhecimento das Escrituras.</a:t>
            </a:r>
          </a:p>
        </p:txBody>
      </p:sp>
    </p:spTree>
    <p:extLst>
      <p:ext uri="{BB962C8B-B14F-4D97-AF65-F5344CB8AC3E}">
        <p14:creationId xmlns:p14="http://schemas.microsoft.com/office/powerpoint/2010/main" val="37529059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2400" b="1" dirty="0">
              <a:latin typeface="ArialMT-Identity-H"/>
            </a:endParaRPr>
          </a:p>
          <a:p>
            <a:pPr algn="l"/>
            <a:r>
              <a:rPr lang="pt-BR" sz="4000" b="1" dirty="0">
                <a:latin typeface="ArialMT-Identity-H"/>
              </a:rPr>
              <a:t>Os generosos galileus ofereceram-lhe o banco mais confortável. Ele aceitou as gentilezas que lhe dispensavam, sorrindo com indisfarçável ironia de tudo que ali se lhe deparava</a:t>
            </a:r>
            <a:r>
              <a:rPr lang="pt-BR" sz="4400" b="1" dirty="0">
                <a:latin typeface="ArialMT-Identity-H"/>
              </a:rPr>
              <a:t>.</a:t>
            </a:r>
          </a:p>
        </p:txBody>
      </p:sp>
    </p:spTree>
    <p:extLst>
      <p:ext uri="{BB962C8B-B14F-4D97-AF65-F5344CB8AC3E}">
        <p14:creationId xmlns:p14="http://schemas.microsoft.com/office/powerpoint/2010/main" val="83980199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2400" b="1" dirty="0">
              <a:latin typeface="ArialMT-Identity-H"/>
            </a:endParaRPr>
          </a:p>
          <a:p>
            <a:pPr algn="l"/>
            <a:r>
              <a:rPr lang="pt-BR" sz="3200" b="1" dirty="0">
                <a:latin typeface="ArialMT-Identity-H"/>
              </a:rPr>
              <a:t>Intimamente, considerava que o próprio </a:t>
            </a:r>
            <a:r>
              <a:rPr lang="pt-BR" sz="3200" b="1" dirty="0" err="1">
                <a:latin typeface="ArialMT-Identity-H"/>
              </a:rPr>
              <a:t>Sadoc</a:t>
            </a:r>
            <a:r>
              <a:rPr lang="pt-BR" sz="3200" b="1" dirty="0">
                <a:latin typeface="ArialMT-Identity-H"/>
              </a:rPr>
              <a:t> fora vítima de falsas apreciações. Que podiam fazer aqueles homens ignorantes, irmanados a outros já envelhecidos, valetudinários e doentes? Que podiam significar de perigoso para a Lei de Israel aquelas crianças ao abandono, aquelas mulheres semimortas, em cujo coração pareciam aniquiladas todas as esperanças?</a:t>
            </a:r>
          </a:p>
        </p:txBody>
      </p:sp>
    </p:spTree>
    <p:extLst>
      <p:ext uri="{BB962C8B-B14F-4D97-AF65-F5344CB8AC3E}">
        <p14:creationId xmlns:p14="http://schemas.microsoft.com/office/powerpoint/2010/main" val="31645671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2800" b="1" dirty="0">
              <a:latin typeface="ArialMT-Identity-H"/>
            </a:endParaRPr>
          </a:p>
          <a:p>
            <a:pPr algn="l"/>
            <a:r>
              <a:rPr lang="pt-BR" sz="4000" b="1" dirty="0">
                <a:latin typeface="ArialMT-Identity-H"/>
              </a:rPr>
              <a:t>Era de se lhe ver a emoção intraduzível da voz, a alegria interior com que rememorava os feitos e prédicas junto ao lago marulhoso, acariciado pelo vento, a poesia e a suavidade dos crepúsculos vespertinos. </a:t>
            </a:r>
          </a:p>
        </p:txBody>
      </p:sp>
    </p:spTree>
    <p:extLst>
      <p:ext uri="{BB962C8B-B14F-4D97-AF65-F5344CB8AC3E}">
        <p14:creationId xmlns:p14="http://schemas.microsoft.com/office/powerpoint/2010/main" val="183382932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2400" b="1" dirty="0">
              <a:latin typeface="ArialMT-Identity-H"/>
            </a:endParaRPr>
          </a:p>
          <a:p>
            <a:pPr algn="l"/>
            <a:r>
              <a:rPr lang="pt-BR" sz="3600" b="1" dirty="0">
                <a:latin typeface="ArialMT-Identity-H"/>
              </a:rPr>
              <a:t>Experimentava grande mal-estar defrontando tantos rostos que a lepra havia devastado, que as úlceras malignas haviam desfigurado impiedosamente. Aqui, um velhote com chagas purulentas envolvidas em panos fétidos; além, um aleijado mal coberto de </a:t>
            </a:r>
            <a:r>
              <a:rPr lang="pt-BR" sz="3600" b="1" dirty="0" err="1">
                <a:latin typeface="ArialMT-Identity-H"/>
              </a:rPr>
              <a:t>mulambos</a:t>
            </a:r>
            <a:r>
              <a:rPr lang="pt-BR" sz="3600" b="1" dirty="0">
                <a:latin typeface="ArialMT-Identity-H"/>
              </a:rPr>
              <a:t>, ao lado de órfãos andrajosos que se acomodavam com humildade.</a:t>
            </a:r>
          </a:p>
        </p:txBody>
      </p:sp>
    </p:spTree>
    <p:extLst>
      <p:ext uri="{BB962C8B-B14F-4D97-AF65-F5344CB8AC3E}">
        <p14:creationId xmlns:p14="http://schemas.microsoft.com/office/powerpoint/2010/main" val="304352519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2400" b="1" dirty="0">
              <a:latin typeface="ArialMT-Identity-H"/>
            </a:endParaRPr>
          </a:p>
          <a:p>
            <a:pPr algn="l"/>
            <a:r>
              <a:rPr lang="pt-BR" sz="3600" b="1" dirty="0">
                <a:latin typeface="ArialMT-Identity-H"/>
              </a:rPr>
              <a:t>O conhecido doutor da Lei notou a presença de várias pessoas que lhe acompanhavam a palavra na interpretação dos textos de Moisés, na Sinagoga dos cilícios; outras que seguiam de perto as suas atividades no Sinédrio, onde a sua inteligência era tida como penhor de esperança racial.</a:t>
            </a:r>
          </a:p>
        </p:txBody>
      </p:sp>
    </p:spTree>
    <p:extLst>
      <p:ext uri="{BB962C8B-B14F-4D97-AF65-F5344CB8AC3E}">
        <p14:creationId xmlns:p14="http://schemas.microsoft.com/office/powerpoint/2010/main" val="202696814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2400" b="1" dirty="0">
              <a:latin typeface="ArialMT-Identity-H"/>
            </a:endParaRPr>
          </a:p>
          <a:p>
            <a:pPr algn="l"/>
            <a:r>
              <a:rPr lang="pt-BR" sz="3600" b="1" dirty="0">
                <a:latin typeface="ArialMT-Identity-H"/>
              </a:rPr>
              <a:t>Pelo olhar, compreendeu que esses amigos ali estavam igualmente pela primeira vez. Sua visita, ao templo ignorado dos galileus sem-nome, </a:t>
            </a:r>
            <a:r>
              <a:rPr lang="pt-BR" sz="3600" b="1" dirty="0" err="1">
                <a:latin typeface="ArialMT-Identity-H"/>
              </a:rPr>
              <a:t>atraír</a:t>
            </a:r>
            <a:r>
              <a:rPr lang="pt-BR" sz="3600" b="1" dirty="0">
                <a:latin typeface="ArialMT-Identity-H"/>
              </a:rPr>
              <a:t> muitos afeiçoados do farisaísmo dominante, ansiosos pelos serviços eventuais que pudessem destacá-los e recomendá-los às autoridades mais importantes.</a:t>
            </a:r>
          </a:p>
        </p:txBody>
      </p:sp>
    </p:spTree>
    <p:extLst>
      <p:ext uri="{BB962C8B-B14F-4D97-AF65-F5344CB8AC3E}">
        <p14:creationId xmlns:p14="http://schemas.microsoft.com/office/powerpoint/2010/main" val="196583279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2400" b="1" dirty="0">
              <a:latin typeface="ArialMT-Identity-H"/>
            </a:endParaRPr>
          </a:p>
          <a:p>
            <a:pPr algn="l"/>
            <a:r>
              <a:rPr lang="pt-BR" sz="4000" b="1" dirty="0">
                <a:latin typeface="ArialMT-Identity-H"/>
              </a:rPr>
              <a:t>Saulo concluiu que aquela fração do auditório fazia ato de presença e de solidariedade em qualquer providência que houvesse de tomar. Pareceu-lhe natural e lógica aquela atitude, conveniente aos fins a que se propunha.</a:t>
            </a:r>
          </a:p>
        </p:txBody>
      </p:sp>
    </p:spTree>
    <p:extLst>
      <p:ext uri="{BB962C8B-B14F-4D97-AF65-F5344CB8AC3E}">
        <p14:creationId xmlns:p14="http://schemas.microsoft.com/office/powerpoint/2010/main" val="192594008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2400" b="1" dirty="0">
              <a:latin typeface="ArialMT-Identity-H"/>
            </a:endParaRPr>
          </a:p>
          <a:p>
            <a:pPr algn="l"/>
            <a:r>
              <a:rPr lang="pt-BR" sz="4000" b="1" dirty="0">
                <a:latin typeface="ArialMT-Identity-H"/>
              </a:rPr>
              <a:t>Não se contavam fatos incríveis, operados pelos adeptos do “Caminho”? Não seriam grosseiras e escandalosas mistificações? Quem diria que tudo aquilo não fosse o produto ignóbil de bruxarias e sortilégios condenáveis?</a:t>
            </a:r>
          </a:p>
        </p:txBody>
      </p:sp>
    </p:spTree>
    <p:extLst>
      <p:ext uri="{BB962C8B-B14F-4D97-AF65-F5344CB8AC3E}">
        <p14:creationId xmlns:p14="http://schemas.microsoft.com/office/powerpoint/2010/main" val="49548879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2400" b="1" dirty="0">
              <a:latin typeface="ArialMT-Identity-H"/>
            </a:endParaRPr>
          </a:p>
          <a:p>
            <a:pPr algn="l"/>
            <a:r>
              <a:rPr lang="pt-BR" sz="4000" b="1" dirty="0">
                <a:latin typeface="ArialMT-Identity-H"/>
              </a:rPr>
              <a:t>Na hipótese de lhe identificar qualquer finalidade desonesta, podia contar, mesmo ali, com grande número de correligionários, dispostos a defender o rigoroso cumprimento da Lei, custasse-lhes embora os mais pesados sacrifícios.</a:t>
            </a:r>
          </a:p>
        </p:txBody>
      </p:sp>
    </p:spTree>
    <p:extLst>
      <p:ext uri="{BB962C8B-B14F-4D97-AF65-F5344CB8AC3E}">
        <p14:creationId xmlns:p14="http://schemas.microsoft.com/office/powerpoint/2010/main" val="345862959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2400" b="1" dirty="0">
              <a:latin typeface="ArialMT-Identity-H"/>
            </a:endParaRPr>
          </a:p>
          <a:p>
            <a:pPr algn="l"/>
            <a:r>
              <a:rPr lang="pt-BR" sz="4000" b="1" dirty="0">
                <a:latin typeface="ArialMT-Identity-H"/>
              </a:rPr>
              <a:t>Notando um que outro quadro menos grato ao seu olhar acostumado aos ambientes de luxo, evitava fixar os aleijados e doentes que se acotovelavam no recinto, chamando a atenção de </a:t>
            </a:r>
            <a:r>
              <a:rPr lang="pt-BR" sz="4000" b="1" dirty="0" err="1">
                <a:latin typeface="ArialMT-Identity-H"/>
              </a:rPr>
              <a:t>Sadoc</a:t>
            </a:r>
            <a:r>
              <a:rPr lang="pt-BR" sz="4000" b="1" dirty="0">
                <a:latin typeface="ArialMT-Identity-H"/>
              </a:rPr>
              <a:t>, com observações irônicas e pitorescas.</a:t>
            </a:r>
          </a:p>
        </p:txBody>
      </p:sp>
    </p:spTree>
    <p:extLst>
      <p:ext uri="{BB962C8B-B14F-4D97-AF65-F5344CB8AC3E}">
        <p14:creationId xmlns:p14="http://schemas.microsoft.com/office/powerpoint/2010/main" val="300368253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2400" b="1" dirty="0">
              <a:latin typeface="ArialMT-Identity-H"/>
            </a:endParaRPr>
          </a:p>
          <a:p>
            <a:pPr algn="l"/>
            <a:r>
              <a:rPr lang="pt-BR" sz="4000" b="1" dirty="0">
                <a:latin typeface="ArialMT-Identity-H"/>
              </a:rPr>
              <a:t>Quando o vasto recinto, desnudo de ornatos e símbolos de qualquer natureza, de todo se encheu, um Jovem permeou as filas extensas, ladeado de Pedro e João, galgando os três um estrado quase natural, formado de pedras superpostas.</a:t>
            </a:r>
          </a:p>
        </p:txBody>
      </p:sp>
    </p:spTree>
    <p:extLst>
      <p:ext uri="{BB962C8B-B14F-4D97-AF65-F5344CB8AC3E}">
        <p14:creationId xmlns:p14="http://schemas.microsoft.com/office/powerpoint/2010/main" val="162355083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2400" b="1" dirty="0">
              <a:latin typeface="ArialMT-Identity-H"/>
            </a:endParaRPr>
          </a:p>
          <a:p>
            <a:pPr algn="l"/>
            <a:r>
              <a:rPr lang="pt-BR" sz="4000" b="1" dirty="0">
                <a:latin typeface="ArialMT-Identity-H"/>
              </a:rPr>
              <a:t>Estêvão!... É Estêvão!... </a:t>
            </a:r>
          </a:p>
          <a:p>
            <a:pPr algn="l"/>
            <a:r>
              <a:rPr lang="pt-BR" sz="4000" b="1" dirty="0">
                <a:latin typeface="ArialMT-Identity-H"/>
              </a:rPr>
              <a:t>Vozes abafadas inculcavam o pregador, enquanto seus admiradores mais fervorosos apontavam para ele com jubiloso sorriso.</a:t>
            </a:r>
          </a:p>
        </p:txBody>
      </p:sp>
    </p:spTree>
    <p:extLst>
      <p:ext uri="{BB962C8B-B14F-4D97-AF65-F5344CB8AC3E}">
        <p14:creationId xmlns:p14="http://schemas.microsoft.com/office/powerpoint/2010/main" val="384365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2400" b="1" dirty="0">
              <a:latin typeface="ArialMT-Identity-H"/>
            </a:endParaRPr>
          </a:p>
          <a:p>
            <a:pPr algn="l"/>
            <a:r>
              <a:rPr lang="pt-BR" sz="3600" b="1" dirty="0">
                <a:latin typeface="ArialMT-Identity-H"/>
              </a:rPr>
              <a:t>Inesperado silêncio mantinha todas as frontes em singulares expectativas. O moço, magro e pálido, em cuja assistência os mais infelizes julgavam encontrar um desdobramento do amor do Cristo, orou em voz alta suplicando para si e para a assembleia a inspiração do Todo-Poderoso.</a:t>
            </a:r>
          </a:p>
        </p:txBody>
      </p:sp>
    </p:spTree>
    <p:extLst>
      <p:ext uri="{BB962C8B-B14F-4D97-AF65-F5344CB8AC3E}">
        <p14:creationId xmlns:p14="http://schemas.microsoft.com/office/powerpoint/2010/main" val="20331504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2800" b="1" dirty="0">
              <a:latin typeface="ArialMT-Identity-H"/>
            </a:endParaRPr>
          </a:p>
          <a:p>
            <a:pPr algn="l"/>
            <a:r>
              <a:rPr lang="pt-BR" sz="4000" b="1" dirty="0">
                <a:latin typeface="ArialMT-Identity-H"/>
              </a:rPr>
              <a:t>A imaginação viva do Apóstolo sabia tecer comentários judiciosos e brilhantes ao evocar um leproso curado, um cego que recuperara a vista, uma criancinha doente e prestes restabelecida.</a:t>
            </a:r>
          </a:p>
        </p:txBody>
      </p:sp>
    </p:spTree>
    <p:extLst>
      <p:ext uri="{BB962C8B-B14F-4D97-AF65-F5344CB8AC3E}">
        <p14:creationId xmlns:p14="http://schemas.microsoft.com/office/powerpoint/2010/main" val="341073807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2400" b="1" dirty="0">
              <a:latin typeface="ArialMT-Identity-H"/>
            </a:endParaRPr>
          </a:p>
          <a:p>
            <a:pPr algn="l"/>
            <a:r>
              <a:rPr lang="pt-BR" sz="4000" b="1" dirty="0">
                <a:latin typeface="ArialMT-Identity-H"/>
              </a:rPr>
              <a:t>Em seguida, abriu um livro em forma de rolo e leu uma passagem das anotações de Mateus:</a:t>
            </a:r>
          </a:p>
          <a:p>
            <a:pPr algn="l"/>
            <a:r>
              <a:rPr lang="pt-BR" sz="4000" b="1" dirty="0">
                <a:latin typeface="ArialMT-Identity-H"/>
              </a:rPr>
              <a:t>— Mas, ide antes às ovelhas perdidas da casa de Israel; e, indo, pregai dizendo: é chegado o reino dos Céus. </a:t>
            </a:r>
            <a:r>
              <a:rPr lang="pt-BR" sz="2400" b="1" i="0" u="none" strike="noStrike" baseline="0" dirty="0">
                <a:latin typeface="Arial" panose="020B0604020202020204" pitchFamily="34" charset="0"/>
              </a:rPr>
              <a:t>Mateus, capítulo 10º, versículos 6 e 7</a:t>
            </a:r>
            <a:endParaRPr lang="pt-BR" sz="4000" b="1" dirty="0">
              <a:latin typeface="ArialMT-Identity-H"/>
            </a:endParaRPr>
          </a:p>
        </p:txBody>
      </p:sp>
    </p:spTree>
    <p:extLst>
      <p:ext uri="{BB962C8B-B14F-4D97-AF65-F5344CB8AC3E}">
        <p14:creationId xmlns:p14="http://schemas.microsoft.com/office/powerpoint/2010/main" val="325045250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a:extLst>
              <a:ext uri="{FF2B5EF4-FFF2-40B4-BE49-F238E27FC236}">
                <a16:creationId xmlns:a16="http://schemas.microsoft.com/office/drawing/2014/main" id="{5DA0C6E0-F60A-45D7-AA66-FF4226FB6F80}"/>
              </a:ext>
            </a:extLst>
          </p:cNvPr>
          <p:cNvPicPr>
            <a:picLocks noChangeAspect="1"/>
          </p:cNvPicPr>
          <p:nvPr/>
        </p:nvPicPr>
        <p:blipFill>
          <a:blip r:embed="rId2"/>
          <a:stretch>
            <a:fillRect/>
          </a:stretch>
        </p:blipFill>
        <p:spPr>
          <a:xfrm>
            <a:off x="2175028" y="630315"/>
            <a:ext cx="9241908" cy="5789677"/>
          </a:xfrm>
          <a:prstGeom prst="rect">
            <a:avLst/>
          </a:prstGeom>
        </p:spPr>
      </p:pic>
    </p:spTree>
    <p:extLst>
      <p:ext uri="{BB962C8B-B14F-4D97-AF65-F5344CB8AC3E}">
        <p14:creationId xmlns:p14="http://schemas.microsoft.com/office/powerpoint/2010/main" val="31298202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b="1" dirty="0">
              <a:latin typeface="ArialMT-Identity-H"/>
            </a:endParaRPr>
          </a:p>
          <a:p>
            <a:pPr algn="l"/>
            <a:endParaRPr lang="pt-BR" sz="2800" b="1" dirty="0">
              <a:latin typeface="ArialMT-Identity-H"/>
            </a:endParaRPr>
          </a:p>
          <a:p>
            <a:pPr algn="l"/>
            <a:r>
              <a:rPr lang="pt-BR" sz="4000" b="1" dirty="0" err="1">
                <a:latin typeface="ArialMT-Identity-H"/>
              </a:rPr>
              <a:t>Jeziel</a:t>
            </a:r>
            <a:r>
              <a:rPr lang="pt-BR" sz="4000" b="1" dirty="0">
                <a:latin typeface="ArialMT-Identity-H"/>
              </a:rPr>
              <a:t> </a:t>
            </a:r>
            <a:r>
              <a:rPr lang="pt-BR" sz="4000" b="1" dirty="0" err="1">
                <a:latin typeface="ArialMT-Identity-H"/>
              </a:rPr>
              <a:t>bebia-lhe</a:t>
            </a:r>
            <a:r>
              <a:rPr lang="pt-BR" sz="4000" b="1" dirty="0">
                <a:latin typeface="ArialMT-Identity-H"/>
              </a:rPr>
              <a:t> as palavras, inteiramente empolgado, como se houvesse encontrado um mundo novo. A mensagem da Boa Nova penetrava-lhe o espírito desencantado, como um bálsamo suave.</a:t>
            </a:r>
          </a:p>
        </p:txBody>
      </p:sp>
    </p:spTree>
    <p:extLst>
      <p:ext uri="{BB962C8B-B14F-4D97-AF65-F5344CB8AC3E}">
        <p14:creationId xmlns:p14="http://schemas.microsoft.com/office/powerpoint/2010/main" val="1292597091"/>
      </p:ext>
    </p:extLst>
  </p:cSld>
  <p:clrMapOvr>
    <a:masterClrMapping/>
  </p:clrMapOvr>
</p:sld>
</file>

<file path=ppt/theme/theme1.xml><?xml version="1.0" encoding="utf-8"?>
<a:theme xmlns:a="http://schemas.openxmlformats.org/drawingml/2006/main" name="Cacho">
  <a:themeElements>
    <a:clrScheme name="Cacho">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Cach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ach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32123</TotalTime>
  <Words>3326</Words>
  <Application>Microsoft Office PowerPoint</Application>
  <PresentationFormat>Widescreen</PresentationFormat>
  <Paragraphs>255</Paragraphs>
  <Slides>81</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81</vt:i4>
      </vt:variant>
    </vt:vector>
  </HeadingPairs>
  <TitlesOfParts>
    <vt:vector size="87" baseType="lpstr">
      <vt:lpstr>Arial</vt:lpstr>
      <vt:lpstr>ArialMT-Identity-H</vt:lpstr>
      <vt:lpstr>Century Gothic</vt:lpstr>
      <vt:lpstr>Tahoma</vt:lpstr>
      <vt:lpstr>Wingdings 3</vt:lpstr>
      <vt:lpstr>Cacho</vt:lpstr>
      <vt:lpstr>AS VIRTUDES E OS VÍCIOS DOS PERSONAGENS DOS ROMANCES DE EMMANUEL </vt:lpstr>
      <vt:lpstr>Apresentação do PowerPoint</vt:lpstr>
      <vt:lpstr>MÓDULO 5 – AS VIRTUDES DE ESTÊVÃO, PRIMEIRO MÁRTIR DO CRISTIANISMO  </vt:lpstr>
      <vt:lpstr>ENCONTRO 4 – JESIEL SE TORNA ESTÊVÃO, O DISCÍPULO DO CRISTO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 VIRTUDES E OS VÍCIOS DOS PERSONAGENS DOS ROMANCES DE EMMANUEL</dc:title>
  <dc:creator>Alírio de Cerqueira</dc:creator>
  <cp:lastModifiedBy>Alirio</cp:lastModifiedBy>
  <cp:revision>104</cp:revision>
  <dcterms:created xsi:type="dcterms:W3CDTF">2022-01-17T00:07:55Z</dcterms:created>
  <dcterms:modified xsi:type="dcterms:W3CDTF">2023-03-20T00:59:48Z</dcterms:modified>
</cp:coreProperties>
</file>