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728" r:id="rId3"/>
    <p:sldId id="1181" r:id="rId4"/>
    <p:sldId id="1839" r:id="rId5"/>
    <p:sldId id="2288" r:id="rId6"/>
    <p:sldId id="2289" r:id="rId7"/>
    <p:sldId id="2290" r:id="rId8"/>
    <p:sldId id="2291" r:id="rId9"/>
    <p:sldId id="2292" r:id="rId10"/>
    <p:sldId id="2293" r:id="rId11"/>
    <p:sldId id="2294" r:id="rId12"/>
    <p:sldId id="2295" r:id="rId13"/>
    <p:sldId id="2296" r:id="rId14"/>
    <p:sldId id="2297" r:id="rId15"/>
    <p:sldId id="2298" r:id="rId16"/>
    <p:sldId id="2300" r:id="rId17"/>
    <p:sldId id="2299" r:id="rId18"/>
    <p:sldId id="2301" r:id="rId19"/>
    <p:sldId id="2302" r:id="rId20"/>
    <p:sldId id="2303" r:id="rId21"/>
    <p:sldId id="2304" r:id="rId22"/>
    <p:sldId id="2305" r:id="rId23"/>
    <p:sldId id="2306" r:id="rId24"/>
    <p:sldId id="2307" r:id="rId25"/>
    <p:sldId id="2308" r:id="rId26"/>
    <p:sldId id="2309" r:id="rId27"/>
    <p:sldId id="2310" r:id="rId28"/>
    <p:sldId id="2311" r:id="rId29"/>
    <p:sldId id="2312" r:id="rId30"/>
    <p:sldId id="2313" r:id="rId31"/>
    <p:sldId id="2314" r:id="rId32"/>
    <p:sldId id="2315" r:id="rId33"/>
    <p:sldId id="2316" r:id="rId34"/>
    <p:sldId id="2317" r:id="rId35"/>
    <p:sldId id="2318" r:id="rId36"/>
    <p:sldId id="2319" r:id="rId37"/>
    <p:sldId id="2320" r:id="rId38"/>
    <p:sldId id="2321" r:id="rId39"/>
    <p:sldId id="2322" r:id="rId40"/>
    <p:sldId id="2323" r:id="rId41"/>
    <p:sldId id="2324" r:id="rId42"/>
    <p:sldId id="2325" r:id="rId43"/>
    <p:sldId id="2326" r:id="rId44"/>
    <p:sldId id="2327" r:id="rId45"/>
    <p:sldId id="2328" r:id="rId46"/>
    <p:sldId id="2329" r:id="rId47"/>
    <p:sldId id="2330" r:id="rId48"/>
    <p:sldId id="2331" r:id="rId49"/>
    <p:sldId id="2332" r:id="rId50"/>
    <p:sldId id="2333" r:id="rId51"/>
    <p:sldId id="2334" r:id="rId52"/>
    <p:sldId id="2335" r:id="rId53"/>
    <p:sldId id="2336" r:id="rId54"/>
    <p:sldId id="2337" r:id="rId55"/>
    <p:sldId id="2339" r:id="rId56"/>
    <p:sldId id="2340" r:id="rId57"/>
    <p:sldId id="2341" r:id="rId58"/>
    <p:sldId id="2342" r:id="rId59"/>
    <p:sldId id="2343" r:id="rId60"/>
    <p:sldId id="2344" r:id="rId61"/>
    <p:sldId id="2345" r:id="rId62"/>
    <p:sldId id="2346" r:id="rId63"/>
    <p:sldId id="2347" r:id="rId64"/>
    <p:sldId id="2348" r:id="rId65"/>
    <p:sldId id="2349" r:id="rId66"/>
    <p:sldId id="2350" r:id="rId67"/>
    <p:sldId id="2351" r:id="rId68"/>
    <p:sldId id="339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7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07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2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34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8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0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4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9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2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1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AS VIRTUDES E OS VÍCIOS DOS PERSONAGENS DOS ROMANCES DE EMMANUEL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62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[...] Ele próprio não saberia explicar o que se passava. Suas reminiscências atingiam os períodos da primeira infância. Todo o seu passado laborioso aclarava-se, nitidamente, naquele exame introspectivo. Dentre todas as figuras familiares, a lembrança de Estêvão e de Abigail destacava-se, como a solicitá-lo para mais fortes interrogações. Por que haviam adquirido, os dois irmãos de Corinto, tal ascendência em todos os problemas do seu ego?</a:t>
            </a:r>
          </a:p>
        </p:txBody>
      </p:sp>
    </p:spTree>
    <p:extLst>
      <p:ext uri="{BB962C8B-B14F-4D97-AF65-F5344CB8AC3E}">
        <p14:creationId xmlns:p14="http://schemas.microsoft.com/office/powerpoint/2010/main" val="112224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 Então, viu-se o orgulhoso e inflexível doutor da Lei curvar-se para o solo, em pranto convulsivo. Dir-se-ia que o apaixonado rabino de Jerusalém fora ferido de morte, experimentando num momento a derrocada de todos os princípios que lhe conformaram o espírito e o nortearam, até então, na vida. </a:t>
            </a:r>
          </a:p>
        </p:txBody>
      </p:sp>
    </p:spTree>
    <p:extLst>
      <p:ext uri="{BB962C8B-B14F-4D97-AF65-F5344CB8AC3E}">
        <p14:creationId xmlns:p14="http://schemas.microsoft.com/office/powerpoint/2010/main" val="2423897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Diante dos olhos tinha, agora, e assim, aquele Cristo magnânimo e incompreendido! Os pregadores do “Caminho” não estavam iludidos! A palavra de Estêvão era a verdade pura! A crença de Abigail era a senda real. Aquele era o Messias! A história maravilhosa da sua ressurreição não era um recurso lendário para fortificar as energias do povo. Sim, ele, Saulo, via-o ali no esplendor de suas glórias divinas!</a:t>
            </a:r>
          </a:p>
        </p:txBody>
      </p:sp>
    </p:spTree>
    <p:extLst>
      <p:ext uri="{BB962C8B-B14F-4D97-AF65-F5344CB8AC3E}">
        <p14:creationId xmlns:p14="http://schemas.microsoft.com/office/powerpoint/2010/main" val="3570431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[...] Saulo compreendeu. Desde o primeiro encontro com Estêvão, forças profundas o compeliam a cada momento, e em qualquer parte, à meditação dos novos ensinamentos. O Cristo chamara-o por todos os meios e de todos os modos.</a:t>
            </a:r>
          </a:p>
        </p:txBody>
      </p:sp>
    </p:spTree>
    <p:extLst>
      <p:ext uri="{BB962C8B-B14F-4D97-AF65-F5344CB8AC3E}">
        <p14:creationId xmlns:p14="http://schemas.microsoft.com/office/powerpoint/2010/main" val="2351156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[...] No apreciar os valores humanos, experimentava a insuportável angústia dos que se encontram em completo abandono, mas, no torvelinho das lembranças, destacava os vultos de Estêvão e Abigail, que lhe proporcionavam consoladoras emoções. Agora compreendia aquele Cristo que viera ao mundo principalmente para os desventurados e tristes de coração.</a:t>
            </a:r>
          </a:p>
        </p:txBody>
      </p:sp>
    </p:spTree>
    <p:extLst>
      <p:ext uri="{BB962C8B-B14F-4D97-AF65-F5344CB8AC3E}">
        <p14:creationId xmlns:p14="http://schemas.microsoft.com/office/powerpoint/2010/main" val="1270156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 Entendera, finalmente, aquela paz desconhecida que Jesus desejara aos discípulos; sabia, agora, interpretar a dedicação de Pedro, a tranqüilidade de Estêvão no Instante da morte ignominiosa, o fervor de Abigail, as virtudes morais dos frequentadores do “Caminho”, que perseguira em Jerusalém.</a:t>
            </a:r>
          </a:p>
        </p:txBody>
      </p:sp>
    </p:spTree>
    <p:extLst>
      <p:ext uri="{BB962C8B-B14F-4D97-AF65-F5344CB8AC3E}">
        <p14:creationId xmlns:p14="http://schemas.microsoft.com/office/powerpoint/2010/main" val="1171191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[...] A jornada se fez sem incidentes. Entretanto, em sua nova soledade, o moço </a:t>
            </a:r>
            <a:r>
              <a:rPr lang="pt-BR" sz="4000" b="1" dirty="0" err="1">
                <a:latin typeface="ArialMT-Identity-H"/>
              </a:rPr>
              <a:t>tarsense</a:t>
            </a:r>
            <a:r>
              <a:rPr lang="pt-BR" sz="4000" b="1" dirty="0">
                <a:latin typeface="ArialMT-Identity-H"/>
              </a:rPr>
              <a:t> reconhecia que forças invisíveis proviam-lhe a mente de grandiosas e consoladoras inspirações. </a:t>
            </a:r>
          </a:p>
        </p:txBody>
      </p:sp>
    </p:spTree>
    <p:extLst>
      <p:ext uri="{BB962C8B-B14F-4D97-AF65-F5344CB8AC3E}">
        <p14:creationId xmlns:p14="http://schemas.microsoft.com/office/powerpoint/2010/main" val="195390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Dentro da noite cheia de estrelas, tinha a impressão de ouvir uma voz carinhosa e sábia, a traduzir-se por apelos de infinito amor e de infinita esperança. Desde o instante em que se desligara da companhia amorável de Áquila e sua mulher, quando se sentiu absolutamente só para os grandes empreendimentos do seu novo destino, encontrou energias interiores até então imprevistas, por desconhecidas.</a:t>
            </a:r>
          </a:p>
        </p:txBody>
      </p:sp>
    </p:spTree>
    <p:extLst>
      <p:ext uri="{BB962C8B-B14F-4D97-AF65-F5344CB8AC3E}">
        <p14:creationId xmlns:p14="http://schemas.microsoft.com/office/powerpoint/2010/main" val="381882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Não podia definir aquele estado espiritual, mas o caso é que dali por diante, sob a direção de Jesus, Estêvão conservava-se a seu lado como companheiro fiel.</a:t>
            </a:r>
          </a:p>
        </p:txBody>
      </p:sp>
    </p:spTree>
    <p:extLst>
      <p:ext uri="{BB962C8B-B14F-4D97-AF65-F5344CB8AC3E}">
        <p14:creationId xmlns:p14="http://schemas.microsoft.com/office/powerpoint/2010/main" val="498668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Aquelas exortações, aquelas vozes brandas e amigas que o assistiram em todo o curso apostolar e atribuídas diretamente ao Salvador, provinham do generoso mártir do “Caminho”, que o seguiu espiritualmente durante trinta anos, renovando-lhe constantemente as forças para execução das tarefas redentoras do Evangelho.</a:t>
            </a:r>
          </a:p>
        </p:txBody>
      </p:sp>
    </p:spTree>
    <p:extLst>
      <p:ext uri="{BB962C8B-B14F-4D97-AF65-F5344CB8AC3E}">
        <p14:creationId xmlns:p14="http://schemas.microsoft.com/office/powerpoint/2010/main" val="415760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22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Jesus quis, dessarte, que a primeira vítima das perseguições de Jerusalém ficasse para sempre irmanada ao primeiro algoz dos prosélitos de sua doutrina de vida e redenção.</a:t>
            </a:r>
          </a:p>
        </p:txBody>
      </p:sp>
    </p:spTree>
    <p:extLst>
      <p:ext uri="{BB962C8B-B14F-4D97-AF65-F5344CB8AC3E}">
        <p14:creationId xmlns:p14="http://schemas.microsoft.com/office/powerpoint/2010/main" val="367559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Ao invés dos sentimentos de remorso e perplexidade em face do passado culposo; da saudade e desalento que, às vezes, lhe ameaçavam o coração, sentia agora radiosas promessas no espírito renovado, sem poder explicar a sagrada origem de tão profundas esperanças. </a:t>
            </a:r>
          </a:p>
        </p:txBody>
      </p:sp>
    </p:spTree>
    <p:extLst>
      <p:ext uri="{BB962C8B-B14F-4D97-AF65-F5344CB8AC3E}">
        <p14:creationId xmlns:p14="http://schemas.microsoft.com/office/powerpoint/2010/main" val="1636055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Não obstante as singulares alterações fisionômicas que a vida, o regime e o clima do deserto lhe produziram, entrou em Damasco com alegria sincera na alma agora devotada, absolutamente, ao serviço de Jesus.</a:t>
            </a:r>
          </a:p>
        </p:txBody>
      </p:sp>
    </p:spTree>
    <p:extLst>
      <p:ext uri="{BB962C8B-B14F-4D97-AF65-F5344CB8AC3E}">
        <p14:creationId xmlns:p14="http://schemas.microsoft.com/office/powerpoint/2010/main" val="2465591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 No trajeto, recordou-se de quando fora ouvir Estêvão em companhia de Sadoc. Como tudo, agora, se passava inversamente! O crítico, de outrora, voltava para ser criticado. O juiz, transformado em réu, mergulhava o coração em singulares ansiedades. Como o receberiam na igreja do “Caminho”?</a:t>
            </a:r>
          </a:p>
        </p:txBody>
      </p:sp>
    </p:spTree>
    <p:extLst>
      <p:ext uri="{BB962C8B-B14F-4D97-AF65-F5344CB8AC3E}">
        <p14:creationId xmlns:p14="http://schemas.microsoft.com/office/powerpoint/2010/main" val="3973501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 — Tenho muitos planos de trabalho para o futuro, mas, sinto-me combalido e doente. O esforço da última viagem, sem recursos de qualquer natureza, agravou-me a saúde. Sinto-me febril, o corpo dolorido, a alma exausta.</a:t>
            </a:r>
          </a:p>
          <a:p>
            <a:pPr algn="l"/>
            <a:r>
              <a:rPr lang="pt-BR" sz="3600" b="1" dirty="0">
                <a:latin typeface="ArialMT-Identity-H"/>
              </a:rPr>
              <a:t>— Tens falta de dinheiro? — interrogou Simão bondosamente.</a:t>
            </a:r>
          </a:p>
        </p:txBody>
      </p:sp>
    </p:spTree>
    <p:extLst>
      <p:ext uri="{BB962C8B-B14F-4D97-AF65-F5344CB8AC3E}">
        <p14:creationId xmlns:p14="http://schemas.microsoft.com/office/powerpoint/2010/main" val="1257845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— Sim... — respondeu hesitante.</a:t>
            </a:r>
          </a:p>
          <a:p>
            <a:pPr algn="l"/>
            <a:r>
              <a:rPr lang="pt-BR" sz="3200" b="1" dirty="0">
                <a:latin typeface="ArialMT-Identity-H"/>
              </a:rPr>
              <a:t>— Essas necessidades — esclareceu Pedro — já foram providas em parte.</a:t>
            </a:r>
          </a:p>
          <a:p>
            <a:pPr algn="l"/>
            <a:r>
              <a:rPr lang="pt-BR" sz="3200" b="1" dirty="0">
                <a:latin typeface="ArialMT-Identity-H"/>
              </a:rPr>
              <a:t>Não te preocupes em demasia. Recomendei a Barnabé que pagasse as primeiras despesas da hospedaria e, quanto ao mais, convidamos-te a repousar conosco o tempo que quiseres. Esta casa é também tua. Usa de nossas possibilidades como te aprouver.</a:t>
            </a:r>
          </a:p>
        </p:txBody>
      </p:sp>
    </p:spTree>
    <p:extLst>
      <p:ext uri="{BB962C8B-B14F-4D97-AF65-F5344CB8AC3E}">
        <p14:creationId xmlns:p14="http://schemas.microsoft.com/office/powerpoint/2010/main" val="131149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O hóspede sensibilizou-se. Recordando o passado, sentia-se ferido no seu amor-próprio; mas, ao mesmo tempo, rogava a Jesus o auxiliasse para não desprezar as oportunidades de aprendizado.</a:t>
            </a:r>
          </a:p>
          <a:p>
            <a:pPr algn="l"/>
            <a:r>
              <a:rPr lang="pt-BR" sz="3400" b="1" dirty="0">
                <a:latin typeface="ArialMT-Identity-H"/>
              </a:rPr>
              <a:t>— Aceito... — respondeu em voz reticenciosa, revelando acanhamento —, ficarei convosco enquanto minha saúde necessitar de tratamento...</a:t>
            </a:r>
          </a:p>
        </p:txBody>
      </p:sp>
    </p:spTree>
    <p:extLst>
      <p:ext uri="{BB962C8B-B14F-4D97-AF65-F5344CB8AC3E}">
        <p14:creationId xmlns:p14="http://schemas.microsoft.com/office/powerpoint/2010/main" val="2439147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 como se tivesse extrema dificuldade em acrescentar um pedido ao favor que aceitava, depois de longa pausa em que se lhe notava o esforço para falar, solicitou comovedoramente:</a:t>
            </a:r>
          </a:p>
          <a:p>
            <a:pPr algn="l"/>
            <a:r>
              <a:rPr lang="pt-BR" sz="3600" b="1" dirty="0">
                <a:latin typeface="ArialMT-Identity-H"/>
              </a:rPr>
              <a:t>— Caso fosse possível, desejaria ocupar o mesmo leito em que Estêvão foi recolhido, generosamente, nesta casa.</a:t>
            </a:r>
          </a:p>
        </p:txBody>
      </p:sp>
    </p:spTree>
    <p:extLst>
      <p:ext uri="{BB962C8B-B14F-4D97-AF65-F5344CB8AC3E}">
        <p14:creationId xmlns:p14="http://schemas.microsoft.com/office/powerpoint/2010/main" val="1985851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Barnabé e Pedro ficaram altamente emocionados. Todos haviam combinado não fazer alusão ao pregador massacrado sob apupos e pedradas. Não queriam relembrar o passado perante o convertido de Damasco, ainda mesmo que sua atitude não fosse essencialmente sincera.</a:t>
            </a:r>
          </a:p>
        </p:txBody>
      </p:sp>
    </p:spTree>
    <p:extLst>
      <p:ext uri="{BB962C8B-B14F-4D97-AF65-F5344CB8AC3E}">
        <p14:creationId xmlns:p14="http://schemas.microsoft.com/office/powerpoint/2010/main" val="3620828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Ouvindo-o, o antigo pescador de Cafarnaum chegou quase a chorar. Com extrema dedicação, satisfez-lhe o pedido e, assim, foi ele conduzido ao interior, onde se acomodou entre lençóis muito alvos. Pedro fez mais: compreendendo a profunda significação daquele desejo, trouxe ao convertido de Damasco os singelos pergaminhos que o mártir utilizava diariamente no estudo e meditação da Lei, dos Profetas e do Evangelho.</a:t>
            </a:r>
          </a:p>
        </p:txBody>
      </p:sp>
    </p:spTree>
    <p:extLst>
      <p:ext uri="{BB962C8B-B14F-4D97-AF65-F5344CB8AC3E}">
        <p14:creationId xmlns:p14="http://schemas.microsoft.com/office/powerpoint/2010/main" val="362410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3303494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MÓDULO 5 – AS VIRTUDES DE ESTÊVÃO, PRIMEIRO MÁRTIR DO CRISTIANISMO 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239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Apesar da febre, Saulo regozijou-se. Tomado de profunda comoção, nas passagens prediletas dos pergaminhos sagrados, leu o nome de “Abigail”, grafado diversas vezes. Ali estavam frases peculiares à dialética da noiva amada, datas que coincidiam, perfeitamente, com as suas revelações íntimas, quando ambos se entretinham a falar do passado, no pomar de Zacarias.</a:t>
            </a:r>
          </a:p>
        </p:txBody>
      </p:sp>
    </p:spTree>
    <p:extLst>
      <p:ext uri="{BB962C8B-B14F-4D97-AF65-F5344CB8AC3E}">
        <p14:creationId xmlns:p14="http://schemas.microsoft.com/office/powerpoint/2010/main" val="10926185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A palavra “Corinto” era repetida muitas vezes. Aqueles documentos pareciam ter uma voz. Falavam-lhe ao coração, de um grande e santo amor fraternal. Ouvia-a em silêncio e guardou as conclusões avaramente. Não revelaria a ninguém suas íntimas dores. Bastavam aos outros os grandes erros da sua vida pública, os remorsos, as retificações que, apesar de verificadas em campo aberto, raros amigos conseguiam compreender.</a:t>
            </a:r>
          </a:p>
        </p:txBody>
      </p:sp>
    </p:spTree>
    <p:extLst>
      <p:ext uri="{BB962C8B-B14F-4D97-AF65-F5344CB8AC3E}">
        <p14:creationId xmlns:p14="http://schemas.microsoft.com/office/powerpoint/2010/main" val="2457203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Observando-lhe a atitude de constante meditação, Pedro desdobrou-se na tarefa de assistência fraternal. Eram as palavras amigas, os comentários acerca do poder de Jesus, os caldos suculentos, as frutas substanciosas, a palavra de bom ânimo. Por tudo isso, sensibilizava-se o doente, sem saber como traduzir sua gratidão imperecível.</a:t>
            </a:r>
          </a:p>
        </p:txBody>
      </p:sp>
    </p:spTree>
    <p:extLst>
      <p:ext uri="{BB962C8B-B14F-4D97-AF65-F5344CB8AC3E}">
        <p14:creationId xmlns:p14="http://schemas.microsoft.com/office/powerpoint/2010/main" val="3293890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[...]Simão contemplou-o com ternura, admirado daquela transformação espiritual. Diariamente, ambos reatavam as palestras amistosas. O convertido de  Damasco, inteligência fulgurante, revelava curiosidade insaciável a respeito da personalidade do Cristo, dos seus mínimos feitos e mais sutis ensinamentos.</a:t>
            </a:r>
          </a:p>
        </p:txBody>
      </p:sp>
    </p:spTree>
    <p:extLst>
      <p:ext uri="{BB962C8B-B14F-4D97-AF65-F5344CB8AC3E}">
        <p14:creationId xmlns:p14="http://schemas.microsoft.com/office/powerpoint/2010/main" val="37656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Outras vezes, solicitava ao </a:t>
            </a:r>
            <a:r>
              <a:rPr lang="pt-BR" sz="4000" b="1" dirty="0" err="1">
                <a:latin typeface="ArialMT-Identity-H"/>
              </a:rPr>
              <a:t>ex-pescador</a:t>
            </a:r>
            <a:r>
              <a:rPr lang="pt-BR" sz="4000" b="1" dirty="0">
                <a:latin typeface="ArialMT-Identity-H"/>
              </a:rPr>
              <a:t> todos os informes possíveis sobre Estêvão, regozijando-se com as lembranças de Abigail, embora guardasse avaramente os pormenores do seu romance da mocidade. </a:t>
            </a:r>
          </a:p>
        </p:txBody>
      </p:sp>
    </p:spTree>
    <p:extLst>
      <p:ext uri="{BB962C8B-B14F-4D97-AF65-F5344CB8AC3E}">
        <p14:creationId xmlns:p14="http://schemas.microsoft.com/office/powerpoint/2010/main" val="2599420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Inteirou-se, então, dos pesados trabalhos do pregador do Evangelho quando no cativeiro; da sua dedicação a um patrício de nome Sérgio Paulo; da fuga em miserável estado de saúde, no porto </a:t>
            </a:r>
            <a:r>
              <a:rPr lang="pt-BR" sz="3600" b="1" dirty="0" err="1">
                <a:latin typeface="ArialMT-Identity-H"/>
              </a:rPr>
              <a:t>palestinense</a:t>
            </a:r>
            <a:r>
              <a:rPr lang="pt-BR" sz="3600" b="1" dirty="0">
                <a:latin typeface="ArialMT-Identity-H"/>
              </a:rPr>
              <a:t>; do ingresso na igreja do “Caminho” como indigente, das primeiras noções do Evangelho e consequente iluminação em Cristo Jesus. </a:t>
            </a:r>
          </a:p>
        </p:txBody>
      </p:sp>
    </p:spTree>
    <p:extLst>
      <p:ext uri="{BB962C8B-B14F-4D97-AF65-F5344CB8AC3E}">
        <p14:creationId xmlns:p14="http://schemas.microsoft.com/office/powerpoint/2010/main" val="2245193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Encantava-se, ouvindo as narrativas simples e amorosas de Pedro, que revelava sua veneração ao mártir evitando melindrá-lo na sua condição de verdugo repeso.</a:t>
            </a:r>
          </a:p>
        </p:txBody>
      </p:sp>
    </p:spTree>
    <p:extLst>
      <p:ext uri="{BB962C8B-B14F-4D97-AF65-F5344CB8AC3E}">
        <p14:creationId xmlns:p14="http://schemas.microsoft.com/office/powerpoint/2010/main" val="16770797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[...]Fascinado com tais perspectivas, penetrou no Templo famoso. Recordou os dias mais recuados da infância e da primeira juventude. O movimento popular no recinto já lhe não despertava o interesse de outrora. Instintivamente, aproximou-se do local onde Estêvão sucumbira.</a:t>
            </a:r>
          </a:p>
        </p:txBody>
      </p:sp>
    </p:spTree>
    <p:extLst>
      <p:ext uri="{BB962C8B-B14F-4D97-AF65-F5344CB8AC3E}">
        <p14:creationId xmlns:p14="http://schemas.microsoft.com/office/powerpoint/2010/main" val="11346973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Lembrou a cena dolorosa, detalhe por detalhe. Penosa angústia assomava-lhe ao coração. Orou com fervor ao Cristo. Entrou na sala onde estivera a sós com Abigail, a ouvir as últimas palavras do mártir do Evangelho. Compreendia, enfim, a grandeza daquela alma que o perdoara in extremis. Cada palavra do moribundo </a:t>
            </a:r>
            <a:r>
              <a:rPr lang="pt-BR" sz="3200" b="1" dirty="0" err="1">
                <a:latin typeface="ArialMT-Identity-H"/>
              </a:rPr>
              <a:t>ressoava-lhe</a:t>
            </a:r>
            <a:r>
              <a:rPr lang="pt-BR" sz="3200" b="1" dirty="0">
                <a:latin typeface="ArialMT-Identity-H"/>
              </a:rPr>
              <a:t> agora, estranhamente, nos ouvidos.</a:t>
            </a:r>
          </a:p>
        </p:txBody>
      </p:sp>
    </p:spTree>
    <p:extLst>
      <p:ext uri="{BB962C8B-B14F-4D97-AF65-F5344CB8AC3E}">
        <p14:creationId xmlns:p14="http://schemas.microsoft.com/office/powerpoint/2010/main" val="5188605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 elevação de Estêvão fascinava-o. O pregador do “Caminho” havia-se imolado por Jesus! Por que não fazê-lo também?. Era justo ficar em Jerusalém, </a:t>
            </a:r>
            <a:r>
              <a:rPr lang="pt-BR" sz="3600" b="1" dirty="0" err="1">
                <a:latin typeface="ArialMT-Identity-H"/>
              </a:rPr>
              <a:t>seguir-lhe</a:t>
            </a:r>
            <a:r>
              <a:rPr lang="pt-BR" sz="3600" b="1" dirty="0">
                <a:latin typeface="ArialMT-Identity-H"/>
              </a:rPr>
              <a:t> os passos heróicos, para que a lição do Mestre fosse compreendida. Na recordação do passado, o moço </a:t>
            </a:r>
            <a:r>
              <a:rPr lang="pt-BR" sz="3600" b="1" dirty="0" err="1">
                <a:latin typeface="ArialMT-Identity-H"/>
              </a:rPr>
              <a:t>tarsense</a:t>
            </a:r>
            <a:r>
              <a:rPr lang="pt-BR" sz="3600" b="1" dirty="0">
                <a:latin typeface="ArialMT-Identity-H"/>
              </a:rPr>
              <a:t> mergulhava-se em preces fervorosas.</a:t>
            </a:r>
          </a:p>
        </p:txBody>
      </p:sp>
    </p:spTree>
    <p:extLst>
      <p:ext uri="{BB962C8B-B14F-4D97-AF65-F5344CB8AC3E}">
        <p14:creationId xmlns:p14="http://schemas.microsoft.com/office/powerpoint/2010/main" val="105525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ENCONTRO 9 – A INFLUÊNCIA DE </a:t>
            </a:r>
            <a:r>
              <a:rPr lang="pt-BR" b="1" dirty="0">
                <a:solidFill>
                  <a:srgbClr val="002060"/>
                </a:solidFill>
                <a:latin typeface="Tahoma" panose="020B0604030504040204" pitchFamily="34" charset="0"/>
              </a:rPr>
              <a:t>ESTÊVÃO NO APOSTOLADO DE PAULO DE TARSO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350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Suplicava a inspiração do Cristo para seus novos caminhos. Foi aí que o convertido de Damasco, exteriorizando as faculdades espirituais, fruto das penosas disciplinas, observou que um vulto luminoso surgia inopinadamente a seu lado, falando-lhe com inefável ternura:</a:t>
            </a:r>
          </a:p>
          <a:p>
            <a:pPr algn="l"/>
            <a:r>
              <a:rPr lang="pt-BR" sz="3200" b="1" dirty="0">
                <a:latin typeface="ArialMT-Identity-H"/>
              </a:rPr>
              <a:t>— Retira-te de Jerusalém, porque os antigos companheiros não aceitarão, por enquanto, o testemunho!</a:t>
            </a:r>
          </a:p>
        </p:txBody>
      </p:sp>
    </p:spTree>
    <p:extLst>
      <p:ext uri="{BB962C8B-B14F-4D97-AF65-F5344CB8AC3E}">
        <p14:creationId xmlns:p14="http://schemas.microsoft.com/office/powerpoint/2010/main" val="1472473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Sob o pálio de Jesus, Estêvão </a:t>
            </a:r>
            <a:r>
              <a:rPr lang="pt-BR" sz="3600" b="1" dirty="0" err="1">
                <a:latin typeface="ArialMT-Identity-H"/>
              </a:rPr>
              <a:t>seguia-lhe</a:t>
            </a:r>
            <a:r>
              <a:rPr lang="pt-BR" sz="3600" b="1" dirty="0">
                <a:latin typeface="ArialMT-Identity-H"/>
              </a:rPr>
              <a:t> os passos na senda do discipulado, embora a posição transcendental de sua assistência invisível. Saulo, naturalmente, cuidou que era o próprio Cristo o autor da carinhosa advertência e, fundamente impressionado, demandou a igreja do “Caminho”, informando a Simão Pedro o que ocorrera.</a:t>
            </a:r>
          </a:p>
        </p:txBody>
      </p:sp>
    </p:spTree>
    <p:extLst>
      <p:ext uri="{BB962C8B-B14F-4D97-AF65-F5344CB8AC3E}">
        <p14:creationId xmlns:p14="http://schemas.microsoft.com/office/powerpoint/2010/main" val="13233068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— Entretanto — acabou dizendo ao generoso Apóstolo que o ouvia admirado —, não devo ocultar que tencionava agitar a opinião religiosa da cidade, defender a causa do Mestre, restabelecer a verdade em sua feição Integral.</a:t>
            </a:r>
          </a:p>
        </p:txBody>
      </p:sp>
    </p:spTree>
    <p:extLst>
      <p:ext uri="{BB962C8B-B14F-4D97-AF65-F5344CB8AC3E}">
        <p14:creationId xmlns:p14="http://schemas.microsoft.com/office/powerpoint/2010/main" val="16488886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Enquanto o </a:t>
            </a:r>
            <a:r>
              <a:rPr lang="pt-BR" sz="3600" b="1" dirty="0" err="1">
                <a:latin typeface="ArialMT-Identity-H"/>
              </a:rPr>
              <a:t>ex-pescador</a:t>
            </a:r>
            <a:r>
              <a:rPr lang="pt-BR" sz="3600" b="1" dirty="0">
                <a:latin typeface="ArialMT-Identity-H"/>
              </a:rPr>
              <a:t> escutava em silêncio, como a reforçar a resposta, o novo discípulo continuava:</a:t>
            </a:r>
          </a:p>
          <a:p>
            <a:pPr algn="l"/>
            <a:r>
              <a:rPr lang="pt-BR" sz="3600" b="1" dirty="0">
                <a:latin typeface="ArialMT-Identity-H"/>
              </a:rPr>
              <a:t>— Estêvão não se entregou ao sacrifício? Sinto que nos falta aqui uma coragem igual à do mártir, sucumbido às pedradas da minha ignorância.</a:t>
            </a:r>
          </a:p>
        </p:txBody>
      </p:sp>
    </p:spTree>
    <p:extLst>
      <p:ext uri="{BB962C8B-B14F-4D97-AF65-F5344CB8AC3E}">
        <p14:creationId xmlns:p14="http://schemas.microsoft.com/office/powerpoint/2010/main" val="7246624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[...]Mal não havia despertado desse deslumbramento, quando se sentiu presa de novas surpresas com a aproximação de alguém que pisava de leve, acercando-se de mansinho. Mais alguns instantes, viu Estêvão e Abigail à sua frente, jovens e formosos, envergando vestes tão brilhantes e tão alvas que mais se assemelhavam a peplos de neve translúcida.</a:t>
            </a:r>
          </a:p>
        </p:txBody>
      </p:sp>
    </p:spTree>
    <p:extLst>
      <p:ext uri="{BB962C8B-B14F-4D97-AF65-F5344CB8AC3E}">
        <p14:creationId xmlns:p14="http://schemas.microsoft.com/office/powerpoint/2010/main" val="4157834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Incapaz de traduzir as sagradas comoções de sua alma, Saulo de Tarso ajoelhou-se e começou a chorar.</a:t>
            </a:r>
          </a:p>
          <a:p>
            <a:pPr algn="l"/>
            <a:r>
              <a:rPr lang="pt-BR" sz="3600" b="1" dirty="0">
                <a:latin typeface="ArialMT-Identity-H"/>
              </a:rPr>
              <a:t>Os dois irmãos, que voltavam a encorajá-lo, aproximaram-se com generoso sorriso.</a:t>
            </a:r>
          </a:p>
          <a:p>
            <a:pPr algn="l"/>
            <a:r>
              <a:rPr lang="pt-BR" sz="3600" b="1" dirty="0">
                <a:latin typeface="ArialMT-Identity-H"/>
              </a:rPr>
              <a:t>— Levanta-te, Saulo! — disse Estêvão com profunda bondade.</a:t>
            </a:r>
          </a:p>
        </p:txBody>
      </p:sp>
    </p:spTree>
    <p:extLst>
      <p:ext uri="{BB962C8B-B14F-4D97-AF65-F5344CB8AC3E}">
        <p14:creationId xmlns:p14="http://schemas.microsoft.com/office/powerpoint/2010/main" val="29470796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— Que é isso? Choras? — perguntou Abigail em tom blandicioso. — Estarias desalentado quando a tarefa apenas começa?</a:t>
            </a:r>
          </a:p>
          <a:p>
            <a:pPr algn="l"/>
            <a:r>
              <a:rPr lang="pt-BR" sz="3200" b="1" dirty="0">
                <a:latin typeface="ArialMT-Identity-H"/>
              </a:rPr>
              <a:t>O moço </a:t>
            </a:r>
            <a:r>
              <a:rPr lang="pt-BR" sz="3200" b="1" dirty="0" err="1">
                <a:latin typeface="ArialMT-Identity-H"/>
              </a:rPr>
              <a:t>tarsense</a:t>
            </a:r>
            <a:r>
              <a:rPr lang="pt-BR" sz="3200" b="1" dirty="0">
                <a:latin typeface="ArialMT-Identity-H"/>
              </a:rPr>
              <a:t>, agora de pé, desatou em pranto convulsivo. Aquelas lágrimas não eram somente um desabafo do coração abandonado no mundo. Traduziam um júbilo infinito, uma gratidão imensa a Jesus, sempre pródigo de proteção e benefícios.</a:t>
            </a:r>
          </a:p>
        </p:txBody>
      </p:sp>
    </p:spTree>
    <p:extLst>
      <p:ext uri="{BB962C8B-B14F-4D97-AF65-F5344CB8AC3E}">
        <p14:creationId xmlns:p14="http://schemas.microsoft.com/office/powerpoint/2010/main" val="37793504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Quis aproximar-se, oscular as mãos de Estêvão, rogar perdão para o nefando passado, mas foi o mártir do “Caminho” que, na luz de sua ressurreição gloriosa, aproximou-se do </a:t>
            </a:r>
            <a:r>
              <a:rPr lang="pt-BR" sz="3200" b="1" dirty="0" err="1">
                <a:latin typeface="ArialMT-Identity-H"/>
              </a:rPr>
              <a:t>ex-rabino</a:t>
            </a:r>
            <a:r>
              <a:rPr lang="pt-BR" sz="3200" b="1" dirty="0">
                <a:latin typeface="ArialMT-Identity-H"/>
              </a:rPr>
              <a:t> e o abraçou efusivamente, como se o fizesse a um irmão amado. Depois, beijando-lhe a fronte, murmurou com ternura:</a:t>
            </a:r>
          </a:p>
          <a:p>
            <a:pPr algn="l"/>
            <a:r>
              <a:rPr lang="pt-BR" sz="3200" b="1" dirty="0">
                <a:latin typeface="ArialMT-Identity-H"/>
              </a:rPr>
              <a:t>— Saulo, não te detenhas no passado! Quem haverá, no mundo, isento de erros? Só Jesus foi puro!...</a:t>
            </a:r>
          </a:p>
        </p:txBody>
      </p:sp>
    </p:spTree>
    <p:extLst>
      <p:ext uri="{BB962C8B-B14F-4D97-AF65-F5344CB8AC3E}">
        <p14:creationId xmlns:p14="http://schemas.microsoft.com/office/powerpoint/2010/main" val="2386895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O </a:t>
            </a:r>
            <a:r>
              <a:rPr lang="pt-BR" sz="3200" b="1" dirty="0" err="1">
                <a:latin typeface="ArialMT-Identity-H"/>
              </a:rPr>
              <a:t>ex-discípulo</a:t>
            </a:r>
            <a:r>
              <a:rPr lang="pt-BR" sz="3200" b="1" dirty="0">
                <a:latin typeface="ArialMT-Identity-H"/>
              </a:rPr>
              <a:t> de </a:t>
            </a:r>
            <a:r>
              <a:rPr lang="pt-BR" sz="3200" b="1" dirty="0" err="1">
                <a:latin typeface="ArialMT-Identity-H"/>
              </a:rPr>
              <a:t>Gamaliel</a:t>
            </a:r>
            <a:r>
              <a:rPr lang="pt-BR" sz="3200" b="1" dirty="0">
                <a:latin typeface="ArialMT-Identity-H"/>
              </a:rPr>
              <a:t> sentia-se mergulhado em verdadeiro oceano de venturas.</a:t>
            </a:r>
          </a:p>
          <a:p>
            <a:pPr algn="l"/>
            <a:r>
              <a:rPr lang="pt-BR" sz="3200" b="1" dirty="0">
                <a:latin typeface="ArialMT-Identity-H"/>
              </a:rPr>
              <a:t>Queria falar das suas alegrias infindas, agradecer tamanhas dádivas, mas indômita emoção lhe selava os lábios e confundia o coração. Amparado por Estêvão, que lhe sorria em silêncio, viu Abigail mais formosa que nunca, recordando-lhe as flores da primavera na casa humilde do caminho de </a:t>
            </a:r>
            <a:r>
              <a:rPr lang="pt-BR" sz="3200" b="1" dirty="0" err="1">
                <a:latin typeface="ArialMT-Identity-H"/>
              </a:rPr>
              <a:t>Jope</a:t>
            </a:r>
            <a:r>
              <a:rPr lang="pt-BR" sz="3200" b="1" dirty="0">
                <a:latin typeface="ArialMT-Identity-H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9350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 Para Estêvão, ele fora verdugo cruel; para Abigail, noivo ingrato. Entretanto, permitia o Senhor que ambos regressassem à paisagem caliginosa do mundo, </a:t>
            </a:r>
            <a:r>
              <a:rPr lang="pt-BR" sz="3600" b="1" dirty="0" err="1">
                <a:latin typeface="ArialMT-Identity-H"/>
              </a:rPr>
              <a:t>reanimando-lhe</a:t>
            </a:r>
            <a:r>
              <a:rPr lang="pt-BR" sz="3600" b="1" dirty="0">
                <a:latin typeface="ArialMT-Identity-H"/>
              </a:rPr>
              <a:t> o coração.</a:t>
            </a:r>
          </a:p>
          <a:p>
            <a:pPr algn="l"/>
            <a:r>
              <a:rPr lang="pt-BR" sz="3600" b="1" dirty="0">
                <a:latin typeface="ArialMT-Identity-H"/>
              </a:rPr>
              <a:t>A existência planetária alcançava novo sentido nas suas elucubrações profundas.</a:t>
            </a:r>
          </a:p>
        </p:txBody>
      </p:sp>
    </p:spTree>
    <p:extLst>
      <p:ext uri="{BB962C8B-B14F-4D97-AF65-F5344CB8AC3E}">
        <p14:creationId xmlns:p14="http://schemas.microsoft.com/office/powerpoint/2010/main" val="179792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[...]Ouvindo-lhe as últimas frases, o doutor de Tarso fizera-se lívido. Queria ser odiado, maldito. A compaixão de Estêvão, fruto de uma paz que ele, Saulo, jamais conhecera no fastígio das posições mundanas, impressionava-o fundamente. Entretanto, sem saber por quê, a resignação e a doçura do agonizante </a:t>
            </a:r>
            <a:r>
              <a:rPr lang="pt-BR" sz="3600" b="1" dirty="0" err="1">
                <a:latin typeface="ArialMT-Identity-H"/>
              </a:rPr>
              <a:t>assaltavam-lhe</a:t>
            </a:r>
            <a:r>
              <a:rPr lang="pt-BR" sz="3600" b="1" dirty="0">
                <a:latin typeface="ArialMT-Identity-H"/>
              </a:rPr>
              <a:t> o coração enrijecido.</a:t>
            </a:r>
          </a:p>
        </p:txBody>
      </p:sp>
    </p:spTree>
    <p:extLst>
      <p:ext uri="{BB962C8B-B14F-4D97-AF65-F5344CB8AC3E}">
        <p14:creationId xmlns:p14="http://schemas.microsoft.com/office/powerpoint/2010/main" val="28937842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Ninguém estaria abandonado, Os homens mais miseráveis teriam no céu quem os acompanhasse com desvelada dedicação. Por mais duras que fossem as experiências humanas, a vida, agora, assumia nova feição de harmonia e beleza eternas.</a:t>
            </a:r>
          </a:p>
        </p:txBody>
      </p:sp>
    </p:spTree>
    <p:extLst>
      <p:ext uri="{BB962C8B-B14F-4D97-AF65-F5344CB8AC3E}">
        <p14:creationId xmlns:p14="http://schemas.microsoft.com/office/powerpoint/2010/main" val="4899774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[...] Fora o primeiro perseguidor da instituição cristã, verdugo inflexível do proselitismo </a:t>
            </a:r>
            <a:r>
              <a:rPr lang="pt-BR" sz="3400" b="1" dirty="0" err="1">
                <a:latin typeface="ArialMT-Identity-H"/>
              </a:rPr>
              <a:t>alvorecente</a:t>
            </a:r>
            <a:r>
              <a:rPr lang="pt-BR" sz="3400" b="1" dirty="0">
                <a:latin typeface="ArialMT-Identity-H"/>
              </a:rPr>
              <a:t>, mas fazia questão de continuar como Saulo, para lembrar-se de todo o mal e envidar esforços para fazer todo o bem ao seu alcance. Mas, naquele instante, a lembrança de Estêvão falava-lhe brandamente ao coração. Ele fora o seu maior exemplo para a marcha espiritual. </a:t>
            </a:r>
          </a:p>
        </p:txBody>
      </p:sp>
    </p:spTree>
    <p:extLst>
      <p:ext uri="{BB962C8B-B14F-4D97-AF65-F5344CB8AC3E}">
        <p14:creationId xmlns:p14="http://schemas.microsoft.com/office/powerpoint/2010/main" val="34199654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[...]O </a:t>
            </a:r>
            <a:r>
              <a:rPr lang="pt-BR" sz="3600" b="1" dirty="0" err="1">
                <a:latin typeface="ArialMT-Identity-H"/>
              </a:rPr>
              <a:t>ex-rabino</a:t>
            </a:r>
            <a:r>
              <a:rPr lang="pt-BR" sz="3600" b="1" dirty="0">
                <a:latin typeface="ArialMT-Identity-H"/>
              </a:rPr>
              <a:t> continuava em franca atividade para a difusão do Evangelho na Ásia, quando, uma noite, após as preces habituais, ouviu uma voz que lhe dizia com amoroso acento:</a:t>
            </a:r>
          </a:p>
          <a:p>
            <a:pPr algn="l"/>
            <a:r>
              <a:rPr lang="pt-BR" sz="3600" b="1" dirty="0">
                <a:latin typeface="ArialMT-Identity-H"/>
              </a:rPr>
              <a:t>— Paulo, sigamos adiante .... Levemos a luz do Céu a outras sombras; outros irmãos te esperam no caminho infinito!...</a:t>
            </a:r>
          </a:p>
        </p:txBody>
      </p:sp>
    </p:spTree>
    <p:extLst>
      <p:ext uri="{BB962C8B-B14F-4D97-AF65-F5344CB8AC3E}">
        <p14:creationId xmlns:p14="http://schemas.microsoft.com/office/powerpoint/2010/main" val="9478206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Era Estêvão, o amigo de todos os minutos, que, representando o Mestre Divino junto do Apóstolo dos gentios, o concitava à semeadura noutros rumos.</a:t>
            </a:r>
          </a:p>
          <a:p>
            <a:pPr algn="l"/>
            <a:r>
              <a:rPr lang="pt-BR" sz="3400" b="1" dirty="0">
                <a:latin typeface="ArialMT-Identity-H"/>
              </a:rPr>
              <a:t>O valoroso emissário das verdades eternas compreendeu que o Senhor lhe reservava novos campos a desbravar. No dia seguinte, informando Silas e Timóteo do sucedido, concluía inspirado:</a:t>
            </a:r>
          </a:p>
        </p:txBody>
      </p:sp>
    </p:spTree>
    <p:extLst>
      <p:ext uri="{BB962C8B-B14F-4D97-AF65-F5344CB8AC3E}">
        <p14:creationId xmlns:p14="http://schemas.microsoft.com/office/powerpoint/2010/main" val="33027037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Tenho, assim, que o Mestre me chama a novas tarefas. É justo. Aliás, reconheço que estas regiões já receberam a semente divina.</a:t>
            </a:r>
          </a:p>
          <a:p>
            <a:pPr algn="l"/>
            <a:r>
              <a:rPr lang="pt-BR" sz="3600" b="1" dirty="0">
                <a:latin typeface="ArialMT-Identity-H"/>
              </a:rPr>
              <a:t>E acentuava depois de uma pausa:</a:t>
            </a:r>
          </a:p>
          <a:p>
            <a:pPr algn="l"/>
            <a:r>
              <a:rPr lang="pt-BR" sz="3600" b="1" dirty="0">
                <a:latin typeface="ArialMT-Identity-H"/>
              </a:rPr>
              <a:t>— Desta vez, já não encontramos muitas dificuldades. Antes, com Barnabé, experimentamos as expulsões, o cárcere, os açoites, o apedrejamento... </a:t>
            </a:r>
          </a:p>
        </p:txBody>
      </p:sp>
    </p:spTree>
    <p:extLst>
      <p:ext uri="{BB962C8B-B14F-4D97-AF65-F5344CB8AC3E}">
        <p14:creationId xmlns:p14="http://schemas.microsoft.com/office/powerpoint/2010/main" val="24354009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Agora, porém, nada disso aconteceu. Quer dizer que por aqui já existem bases seguras para a vitória do Cristo. É preciso, portanto, caminhar para onde se encontrem os obstáculos e vencê-los, para que o Mestre seja conhecido e glorificado, pois nós estamos numa batalha e é necessário não desprezar as frentes.</a:t>
            </a:r>
          </a:p>
        </p:txBody>
      </p:sp>
    </p:spTree>
    <p:extLst>
      <p:ext uri="{BB962C8B-B14F-4D97-AF65-F5344CB8AC3E}">
        <p14:creationId xmlns:p14="http://schemas.microsoft.com/office/powerpoint/2010/main" val="12551309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Os dois discípulos ouviram e procuraram meditar na grandeza de semelhantes conceitos.</a:t>
            </a:r>
          </a:p>
          <a:p>
            <a:pPr algn="l"/>
            <a:r>
              <a:rPr lang="pt-BR" sz="3600" b="1" dirty="0">
                <a:latin typeface="ArialMT-Identity-H"/>
              </a:rPr>
              <a:t>Decorrida uma semana, lá se foram a pé, procurando a </a:t>
            </a:r>
            <a:r>
              <a:rPr lang="pt-BR" sz="3600" b="1" dirty="0" err="1">
                <a:latin typeface="ArialMT-Identity-H"/>
              </a:rPr>
              <a:t>Mísia</a:t>
            </a:r>
            <a:r>
              <a:rPr lang="pt-BR" sz="3600" b="1" dirty="0">
                <a:latin typeface="ArialMT-Identity-H"/>
              </a:rPr>
              <a:t>. E contudo, intuitivamente, Paulo percebeu que não seria ainda ali o novo campo de operações. </a:t>
            </a:r>
          </a:p>
        </p:txBody>
      </p:sp>
    </p:spTree>
    <p:extLst>
      <p:ext uri="{BB962C8B-B14F-4D97-AF65-F5344CB8AC3E}">
        <p14:creationId xmlns:p14="http://schemas.microsoft.com/office/powerpoint/2010/main" val="3588189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Pensou em se dirigir para a Bitínia, mas a voz que o generoso Apóstolo interpretava como sendo a do “Espírito de Jesus” (Atos, capítulo 16º, versículo 7), sugeriu-lhe a alteração do trajeto, induzindo-o a descer para Trôade. Chegados ao ponto do destino, acolheram-se cansadíssimos, numa hospedaria modesta.</a:t>
            </a:r>
          </a:p>
        </p:txBody>
      </p:sp>
    </p:spTree>
    <p:extLst>
      <p:ext uri="{BB962C8B-B14F-4D97-AF65-F5344CB8AC3E}">
        <p14:creationId xmlns:p14="http://schemas.microsoft.com/office/powerpoint/2010/main" val="25365481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 Paulo, numa visão significativa do espírito, viu um homem da Macedônia, que identificou pelo vestuário característico, a acenar-lhe ansiosamente, exclamando: — “Vem e ajuda-nos!”</a:t>
            </a:r>
          </a:p>
        </p:txBody>
      </p:sp>
    </p:spTree>
    <p:extLst>
      <p:ext uri="{BB962C8B-B14F-4D97-AF65-F5344CB8AC3E}">
        <p14:creationId xmlns:p14="http://schemas.microsoft.com/office/powerpoint/2010/main" val="6850221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O </a:t>
            </a:r>
            <a:r>
              <a:rPr lang="pt-BR" sz="3600" b="1" dirty="0" err="1">
                <a:latin typeface="ArialMT-Identity-H"/>
              </a:rPr>
              <a:t>ex-doutor</a:t>
            </a:r>
            <a:r>
              <a:rPr lang="pt-BR" sz="3600" b="1" dirty="0">
                <a:latin typeface="ArialMT-Identity-H"/>
              </a:rPr>
              <a:t> interpretou o fato como ordenação de Jesus, a respeito de seus novos encargos. Cientificou os companheiros logo pela manhã, não sem ponderar a extrema dificuldade da viagem por mar, baldo que estava de recursos.</a:t>
            </a:r>
          </a:p>
          <a:p>
            <a:pPr algn="l"/>
            <a:r>
              <a:rPr lang="pt-BR" sz="3600" b="1" dirty="0">
                <a:latin typeface="ArialMT-Identity-H"/>
              </a:rPr>
              <a:t>— Entretanto, concluía, creio que o Mestre lá nos facultará o necessário.</a:t>
            </a:r>
          </a:p>
        </p:txBody>
      </p:sp>
    </p:spTree>
    <p:extLst>
      <p:ext uri="{BB962C8B-B14F-4D97-AF65-F5344CB8AC3E}">
        <p14:creationId xmlns:p14="http://schemas.microsoft.com/office/powerpoint/2010/main" val="333818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[...]</a:t>
            </a:r>
            <a:r>
              <a:rPr lang="pt-BR" sz="1600" b="0" i="0" u="none" strike="noStrike" baseline="0" dirty="0">
                <a:latin typeface="F1"/>
              </a:rPr>
              <a:t> </a:t>
            </a:r>
            <a:r>
              <a:rPr lang="pt-BR" sz="3200" b="1" dirty="0">
                <a:latin typeface="ArialMT-Identity-H"/>
              </a:rPr>
              <a:t>Experimentava imensa falta da ternura de Abigail, cuja lembrança nunca mais se lhe havia apartado da alma enrijecida e ansiosa. Mulher alguma poderia substitui-la no carinho do seu coração. Entre angústias extremas, recordava a agonia de Estêvão, sua invejável paz de consciência, as palavras de amor e de perdão; em seguida, via a noiva genuflexa, implorando-lhe amparo com um clarão de generosidade nos olhos súplices. </a:t>
            </a:r>
          </a:p>
        </p:txBody>
      </p:sp>
    </p:spTree>
    <p:extLst>
      <p:ext uri="{BB962C8B-B14F-4D97-AF65-F5344CB8AC3E}">
        <p14:creationId xmlns:p14="http://schemas.microsoft.com/office/powerpoint/2010/main" val="42040726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[...]Doravante, Estêvão permanecerá mais conchegado a ti, transmitindo-te meus pensamentos, e o trabalho de evangelização poderá ampliar-se em benefício dos sofrimentos e das necessidades do mundo.</a:t>
            </a:r>
          </a:p>
        </p:txBody>
      </p:sp>
    </p:spTree>
    <p:extLst>
      <p:ext uri="{BB962C8B-B14F-4D97-AF65-F5344CB8AC3E}">
        <p14:creationId xmlns:p14="http://schemas.microsoft.com/office/powerpoint/2010/main" val="40665357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O dedicado amigo dos gentios viu que a luz se extinguira; o silêncio voltara a reinar entre as paredes singelas da igreja de Corinto; mas, como se houvera sorvido a água divina das claridades eternas, conservava o Espírito mergulhado em júbilo intraduzível. Recomeçaria o labor com mais afinco, mandaria às comunidades mais distantes as notícias do Cristo.</a:t>
            </a:r>
          </a:p>
        </p:txBody>
      </p:sp>
    </p:spTree>
    <p:extLst>
      <p:ext uri="{BB962C8B-B14F-4D97-AF65-F5344CB8AC3E}">
        <p14:creationId xmlns:p14="http://schemas.microsoft.com/office/powerpoint/2010/main" val="25811366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 fato, logo no dia seguinte, chegaram portadores de Tessalônica com notícias desagradabilíssimas. Os judeus haviam conseguido despertar, na igreja, novas e estranhas dúvidas e contendas. Timóteo corroborava com observações pessoais.</a:t>
            </a:r>
          </a:p>
        </p:txBody>
      </p:sp>
    </p:spTree>
    <p:extLst>
      <p:ext uri="{BB962C8B-B14F-4D97-AF65-F5344CB8AC3E}">
        <p14:creationId xmlns:p14="http://schemas.microsoft.com/office/powerpoint/2010/main" val="11130762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Reclamavam a presença do Apóstolo com urgência, mas este deliberou pôr em prática o alvitre do Mestre, e recordando que Jesus lhe prometera associar Estêvão à divina tarefa, julgou não dever atuar por si só e chamou Timóteo e Silas para redigir a primeira de suas famosas epístolas.</a:t>
            </a:r>
          </a:p>
        </p:txBody>
      </p:sp>
    </p:spTree>
    <p:extLst>
      <p:ext uri="{BB962C8B-B14F-4D97-AF65-F5344CB8AC3E}">
        <p14:creationId xmlns:p14="http://schemas.microsoft.com/office/powerpoint/2010/main" val="1449087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Assim começou o movimento dessas cartas imortais, cuja essência espiritual provinha da esfera do Cristo, através da contribuição amorosa de Estêvão — companheiro abnegado e fiel daquele que se havia arvorado, na mocidade, em primeiro perseguidor do Cristianismo.</a:t>
            </a:r>
          </a:p>
        </p:txBody>
      </p:sp>
    </p:spTree>
    <p:extLst>
      <p:ext uri="{BB962C8B-B14F-4D97-AF65-F5344CB8AC3E}">
        <p14:creationId xmlns:p14="http://schemas.microsoft.com/office/powerpoint/2010/main" val="13709258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Percebendo o elevado espírito de cooperação de todas as obras divinas, Paulo de Tarso nunca procurava escrever só; buscava cercar-se, no momento, dos companheiros mais dignos, socorria-se de suas inspirações, consciente de que o mensageiro de Jesus, quando não encontrasse no seu tono sentimental as possibilidades precisas para transmitir os desejos do Senhor, teria nos amigos instrumentos adequados.</a:t>
            </a:r>
          </a:p>
        </p:txBody>
      </p:sp>
    </p:spTree>
    <p:extLst>
      <p:ext uri="{BB962C8B-B14F-4D97-AF65-F5344CB8AC3E}">
        <p14:creationId xmlns:p14="http://schemas.microsoft.com/office/powerpoint/2010/main" val="1485825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Desde então, as cartas amadas e célebres, tesouro de vibrações de um mundo superior, eram copiadas e sentidas em toda parte. E Paulo continuou a escrever sempre, ignorando, contudo, que aqueles documentos sublimes, escritos muitas vezes em hora de angústias extremas, não se destinavam a uma igreja particular, mas à cristandade universal. As epístolas lograram êxito rápido.</a:t>
            </a:r>
          </a:p>
        </p:txBody>
      </p:sp>
    </p:spTree>
    <p:extLst>
      <p:ext uri="{BB962C8B-B14F-4D97-AF65-F5344CB8AC3E}">
        <p14:creationId xmlns:p14="http://schemas.microsoft.com/office/powerpoint/2010/main" val="19158815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Os irmãos as disputavam nos rincões mais humildes, por seu conteúdo de consolações, e o próprio Simão Pedro, recebendo as primeiras cópias, em Jerusalém, reuniu a comunidade e, lendo-as, comovido, declarou que as cartas do convertido de Damasco deviam ser interpretadas como cartas do Cristo aos discípulos e seguidores, afirmando, ainda, que elas assinalavam um novo período luminoso na história do Evangelho.</a:t>
            </a:r>
          </a:p>
        </p:txBody>
      </p:sp>
    </p:spTree>
    <p:extLst>
      <p:ext uri="{BB962C8B-B14F-4D97-AF65-F5344CB8AC3E}">
        <p14:creationId xmlns:p14="http://schemas.microsoft.com/office/powerpoint/2010/main" val="12270546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2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[...]</a:t>
            </a:r>
            <a:r>
              <a:rPr lang="pt-BR" sz="1600" b="0" i="0" u="none" strike="noStrike" baseline="0" dirty="0">
                <a:latin typeface="F1"/>
              </a:rPr>
              <a:t> </a:t>
            </a:r>
            <a:r>
              <a:rPr lang="pt-BR" sz="3200" b="1" dirty="0">
                <a:latin typeface="ArialMT-Identity-H"/>
              </a:rPr>
              <a:t>Não compreendia Deus senão como um senhor poderoso e inflexível. À sua vontade soberana, dobrar-se-iam todas as preocupações humanas. Mas começava a perquirir o motivo de suas dolorosas inquietudes. Por que não encontrava, em parte alguma, a paz anelada ardentemente? E, todavia, aquela gente miserável do “Caminho” entregava-se às algemas do cárcere, sorridente e tranquila.</a:t>
            </a:r>
          </a:p>
        </p:txBody>
      </p:sp>
    </p:spTree>
    <p:extLst>
      <p:ext uri="{BB962C8B-B14F-4D97-AF65-F5344CB8AC3E}">
        <p14:creationId xmlns:p14="http://schemas.microsoft.com/office/powerpoint/2010/main" val="427695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Homens enfermos e valetudinários, isentos de qualquer esperança do mundo, </a:t>
            </a:r>
            <a:r>
              <a:rPr lang="pt-BR" sz="4000" b="1" dirty="0" err="1">
                <a:latin typeface="ArialMT-Identity-H"/>
              </a:rPr>
              <a:t>suportavam-lhe</a:t>
            </a:r>
            <a:r>
              <a:rPr lang="pt-BR" sz="4000" b="1" dirty="0">
                <a:latin typeface="ArialMT-Identity-H"/>
              </a:rPr>
              <a:t> as perseguições com louvores no coração. O próprio Estêvão, cuja morte lhe servira de exemplo inesquecível, abençoara-o pelos sofrimentos recebidos por amor ao carpinteiro de Nazaré.</a:t>
            </a:r>
          </a:p>
        </p:txBody>
      </p:sp>
    </p:spTree>
    <p:extLst>
      <p:ext uri="{BB962C8B-B14F-4D97-AF65-F5344CB8AC3E}">
        <p14:creationId xmlns:p14="http://schemas.microsoft.com/office/powerpoint/2010/main" val="4067638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200" b="1" dirty="0">
              <a:latin typeface="ArialMT-Identity-H"/>
            </a:endParaRPr>
          </a:p>
          <a:p>
            <a:pPr algn="l"/>
            <a:r>
              <a:rPr lang="pt-BR" sz="3000" b="1" dirty="0">
                <a:latin typeface="ArialMT-Identity-H"/>
              </a:rPr>
              <a:t>[...] O mistério da dor e dos destinos diferenciais crivava-o de enigmas insolúveis e sombrias interrogações. Entretanto, aqueles adeptos do carpinteiro crucificado ostentavam uma serenidade desconhecida! A alegação de ignorância dos problemas mais graves da vida não prevalecia no caso, pois Estêvão era uma inteligência poderosa e mostrara, ao morrer, uma paz impressionante, acompanhada de valores espirituais que infundiam assombro.</a:t>
            </a:r>
          </a:p>
        </p:txBody>
      </p:sp>
    </p:spTree>
    <p:extLst>
      <p:ext uri="{BB962C8B-B14F-4D97-AF65-F5344CB8AC3E}">
        <p14:creationId xmlns:p14="http://schemas.microsoft.com/office/powerpoint/2010/main" val="40106188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32921</TotalTime>
  <Words>3509</Words>
  <Application>Microsoft Office PowerPoint</Application>
  <PresentationFormat>Widescreen</PresentationFormat>
  <Paragraphs>211</Paragraphs>
  <Slides>68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75" baseType="lpstr">
      <vt:lpstr>Arial</vt:lpstr>
      <vt:lpstr>ArialMT-Identity-H</vt:lpstr>
      <vt:lpstr>Century Gothic</vt:lpstr>
      <vt:lpstr>F1</vt:lpstr>
      <vt:lpstr>Tahoma</vt:lpstr>
      <vt:lpstr>Wingdings 3</vt:lpstr>
      <vt:lpstr>Cacho</vt:lpstr>
      <vt:lpstr>AS VIRTUDES E OS VÍCIOS DOS PERSONAGENS DOS ROMANCES DE EMMANUEL </vt:lpstr>
      <vt:lpstr>Apresentação do PowerPoint</vt:lpstr>
      <vt:lpstr>MÓDULO 5 – AS VIRTUDES DE ESTÊVÃO, PRIMEIRO MÁRTIR DO CRISTIANISMO  </vt:lpstr>
      <vt:lpstr>ENCONTRO 9 – A INFLUÊNCIA DE ESTÊVÃO NO APOSTOLADO DE PAULO DE TARSO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VIRTUDES E OS VÍCIOS DOS PERSONAGENS DOS ROMANCES DE EMMANUEL</dc:title>
  <dc:creator>Alírio de Cerqueira</dc:creator>
  <cp:lastModifiedBy>Alirio</cp:lastModifiedBy>
  <cp:revision>121</cp:revision>
  <dcterms:created xsi:type="dcterms:W3CDTF">2022-01-17T00:07:55Z</dcterms:created>
  <dcterms:modified xsi:type="dcterms:W3CDTF">2023-05-15T02:49:14Z</dcterms:modified>
</cp:coreProperties>
</file>