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728" r:id="rId3"/>
    <p:sldId id="1181" r:id="rId4"/>
    <p:sldId id="1839" r:id="rId5"/>
    <p:sldId id="2287" r:id="rId6"/>
    <p:sldId id="2288" r:id="rId7"/>
    <p:sldId id="2289" r:id="rId8"/>
    <p:sldId id="2290" r:id="rId9"/>
    <p:sldId id="2291" r:id="rId10"/>
    <p:sldId id="2292" r:id="rId11"/>
    <p:sldId id="2293" r:id="rId12"/>
    <p:sldId id="2294" r:id="rId13"/>
    <p:sldId id="2295" r:id="rId14"/>
    <p:sldId id="2296" r:id="rId15"/>
    <p:sldId id="2297" r:id="rId16"/>
    <p:sldId id="2298" r:id="rId17"/>
    <p:sldId id="2299" r:id="rId18"/>
    <p:sldId id="2300" r:id="rId19"/>
    <p:sldId id="2301" r:id="rId20"/>
    <p:sldId id="2302" r:id="rId21"/>
    <p:sldId id="2303" r:id="rId22"/>
    <p:sldId id="2304" r:id="rId23"/>
    <p:sldId id="2305" r:id="rId24"/>
    <p:sldId id="2306" r:id="rId25"/>
    <p:sldId id="2308" r:id="rId26"/>
    <p:sldId id="2307" r:id="rId27"/>
    <p:sldId id="2309" r:id="rId28"/>
    <p:sldId id="2310" r:id="rId29"/>
    <p:sldId id="2311" r:id="rId30"/>
    <p:sldId id="2312" r:id="rId31"/>
    <p:sldId id="2313" r:id="rId32"/>
    <p:sldId id="2314" r:id="rId33"/>
    <p:sldId id="2315" r:id="rId34"/>
    <p:sldId id="2316" r:id="rId35"/>
    <p:sldId id="2317" r:id="rId36"/>
    <p:sldId id="2318" r:id="rId37"/>
    <p:sldId id="2319" r:id="rId38"/>
    <p:sldId id="2320" r:id="rId39"/>
    <p:sldId id="2321" r:id="rId40"/>
    <p:sldId id="2322" r:id="rId41"/>
    <p:sldId id="2323" r:id="rId42"/>
    <p:sldId id="2324" r:id="rId43"/>
    <p:sldId id="2325" r:id="rId44"/>
    <p:sldId id="2326" r:id="rId45"/>
    <p:sldId id="2327" r:id="rId46"/>
    <p:sldId id="2328" r:id="rId47"/>
    <p:sldId id="2329" r:id="rId48"/>
    <p:sldId id="2330" r:id="rId49"/>
    <p:sldId id="2331" r:id="rId50"/>
    <p:sldId id="2332" r:id="rId51"/>
    <p:sldId id="2333" r:id="rId52"/>
    <p:sldId id="2334" r:id="rId53"/>
    <p:sldId id="2335" r:id="rId54"/>
    <p:sldId id="2336" r:id="rId55"/>
    <p:sldId id="2337" r:id="rId56"/>
    <p:sldId id="2338" r:id="rId57"/>
    <p:sldId id="2339" r:id="rId58"/>
    <p:sldId id="2340" r:id="rId59"/>
    <p:sldId id="2341" r:id="rId60"/>
    <p:sldId id="2342" r:id="rId61"/>
    <p:sldId id="2343" r:id="rId62"/>
    <p:sldId id="2344" r:id="rId63"/>
    <p:sldId id="2345" r:id="rId64"/>
    <p:sldId id="2346" r:id="rId65"/>
    <p:sldId id="2347" r:id="rId66"/>
    <p:sldId id="2348" r:id="rId67"/>
    <p:sldId id="2349" r:id="rId68"/>
    <p:sldId id="2350" r:id="rId69"/>
    <p:sldId id="2351" r:id="rId70"/>
    <p:sldId id="2352" r:id="rId71"/>
    <p:sldId id="2353" r:id="rId72"/>
    <p:sldId id="2354" r:id="rId73"/>
    <p:sldId id="2355" r:id="rId74"/>
    <p:sldId id="2356" r:id="rId75"/>
    <p:sldId id="2357" r:id="rId76"/>
    <p:sldId id="2358" r:id="rId77"/>
    <p:sldId id="2359" r:id="rId78"/>
    <p:sldId id="2360" r:id="rId79"/>
    <p:sldId id="2361" r:id="rId80"/>
    <p:sldId id="2362" r:id="rId81"/>
    <p:sldId id="2363" r:id="rId82"/>
    <p:sldId id="2364" r:id="rId83"/>
    <p:sldId id="2365" r:id="rId84"/>
    <p:sldId id="2366" r:id="rId85"/>
    <p:sldId id="2367" r:id="rId86"/>
    <p:sldId id="2368" r:id="rId87"/>
    <p:sldId id="2369" r:id="rId88"/>
    <p:sldId id="2370" r:id="rId89"/>
    <p:sldId id="2371" r:id="rId90"/>
    <p:sldId id="2372" r:id="rId91"/>
    <p:sldId id="2373" r:id="rId92"/>
    <p:sldId id="2374" r:id="rId93"/>
    <p:sldId id="2375" r:id="rId94"/>
    <p:sldId id="2376" r:id="rId95"/>
    <p:sldId id="2377" r:id="rId96"/>
    <p:sldId id="2378" r:id="rId97"/>
    <p:sldId id="2379" r:id="rId98"/>
    <p:sldId id="2380" r:id="rId99"/>
    <p:sldId id="2381" r:id="rId100"/>
    <p:sldId id="2382" r:id="rId101"/>
    <p:sldId id="2383" r:id="rId102"/>
    <p:sldId id="2384" r:id="rId103"/>
    <p:sldId id="2385" r:id="rId104"/>
    <p:sldId id="2386" r:id="rId105"/>
    <p:sldId id="2387" r:id="rId106"/>
    <p:sldId id="2388" r:id="rId107"/>
    <p:sldId id="2389" r:id="rId108"/>
    <p:sldId id="2390" r:id="rId109"/>
    <p:sldId id="2391" r:id="rId110"/>
    <p:sldId id="2392" r:id="rId111"/>
    <p:sldId id="2393" r:id="rId112"/>
    <p:sldId id="2394" r:id="rId113"/>
    <p:sldId id="2395" r:id="rId114"/>
    <p:sldId id="2396" r:id="rId115"/>
    <p:sldId id="2397" r:id="rId116"/>
    <p:sldId id="2398" r:id="rId117"/>
    <p:sldId id="2399" r:id="rId118"/>
    <p:sldId id="2400" r:id="rId119"/>
    <p:sldId id="2401" r:id="rId120"/>
    <p:sldId id="2402" r:id="rId121"/>
    <p:sldId id="2403" r:id="rId122"/>
    <p:sldId id="2404" r:id="rId123"/>
    <p:sldId id="2405" r:id="rId124"/>
    <p:sldId id="2406" r:id="rId125"/>
    <p:sldId id="2407" r:id="rId126"/>
    <p:sldId id="2408" r:id="rId127"/>
    <p:sldId id="2409" r:id="rId128"/>
    <p:sldId id="2410" r:id="rId129"/>
    <p:sldId id="2411" r:id="rId130"/>
    <p:sldId id="2412" r:id="rId131"/>
    <p:sldId id="2413" r:id="rId132"/>
    <p:sldId id="2414" r:id="rId133"/>
    <p:sldId id="2415" r:id="rId134"/>
    <p:sldId id="2416" r:id="rId135"/>
    <p:sldId id="2417" r:id="rId136"/>
    <p:sldId id="2418" r:id="rId137"/>
    <p:sldId id="2419" r:id="rId138"/>
    <p:sldId id="2420" r:id="rId139"/>
    <p:sldId id="2421" r:id="rId140"/>
    <p:sldId id="2422" r:id="rId141"/>
    <p:sldId id="2423" r:id="rId142"/>
    <p:sldId id="2424" r:id="rId143"/>
    <p:sldId id="2425" r:id="rId144"/>
    <p:sldId id="2426" r:id="rId145"/>
    <p:sldId id="2427" r:id="rId146"/>
    <p:sldId id="2428" r:id="rId147"/>
    <p:sldId id="2429" r:id="rId148"/>
    <p:sldId id="2430" r:id="rId149"/>
    <p:sldId id="2431" r:id="rId150"/>
    <p:sldId id="2432" r:id="rId151"/>
    <p:sldId id="2433" r:id="rId152"/>
    <p:sldId id="2434" r:id="rId153"/>
    <p:sldId id="2435" r:id="rId154"/>
    <p:sldId id="339" r:id="rId15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75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48170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5/7/2023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64510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5/7/2023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0071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5/7/2023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71426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5/7/2023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53347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5/7/2023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5888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55601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1344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355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5/7/2023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3803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6599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55226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613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3799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5/7/2023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63368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5/7/2023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14410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5/7/2023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767199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p:txBody>
          <a:bodyPr>
            <a:normAutofit fontScale="90000"/>
          </a:bodyPr>
          <a:lstStyle/>
          <a:p>
            <a:pPr algn="ctr"/>
            <a:r>
              <a:rPr lang="pt-BR" altLang="pt-BR" sz="5400" b="1" dirty="0">
                <a:solidFill>
                  <a:srgbClr val="002060"/>
                </a:solidFill>
                <a:latin typeface="Tahoma" panose="020B0604030504040204" pitchFamily="34" charset="0"/>
              </a:rPr>
              <a:t>AS VIRTUDES E OS VÍCIOS DOS PERSONAGENS DOS ROMANCES DE EMMANUEL</a:t>
            </a:r>
            <a:br>
              <a:rPr lang="pt-BR" altLang="pt-BR" sz="5400" b="1" i="1" dirty="0">
                <a:solidFill>
                  <a:srgbClr val="FFFF00"/>
                </a:solidFill>
                <a:latin typeface="Tahoma" panose="020B0604030504040204" pitchFamily="34" charset="0"/>
              </a:rPr>
            </a:br>
            <a:endParaRPr lang="pt-BR" dirty="0"/>
          </a:p>
        </p:txBody>
      </p:sp>
      <p:sp>
        <p:nvSpPr>
          <p:cNvPr id="3" name="Subtítulo 2">
            <a:extLst>
              <a:ext uri="{FF2B5EF4-FFF2-40B4-BE49-F238E27FC236}">
                <a16:creationId xmlns:a16="http://schemas.microsoft.com/office/drawing/2014/main" id="{678C5A7D-793A-4950-80C1-60B223F4481D}"/>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2949629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200" b="1" dirty="0">
                <a:latin typeface="ArialMT-Identity-H"/>
              </a:rPr>
              <a:t>Na noite seguinte à memorável sessão do Sinédrio, Saulo de Tarso, abandonando todas as preocupações de ordem imediata, buscou mais ansioso a residência de Zacarias. As fadigas do dia abalavam-lhe as forças. Queria vencer rapidamente a distância, absorver-se no afeto da noiva, olvidar as preocupações que lhe ardiam na mente trabalhada pelos mais desencontrados raciocínios.</a:t>
            </a:r>
          </a:p>
        </p:txBody>
      </p:sp>
    </p:spTree>
    <p:extLst>
      <p:ext uri="{BB962C8B-B14F-4D97-AF65-F5344CB8AC3E}">
        <p14:creationId xmlns:p14="http://schemas.microsoft.com/office/powerpoint/2010/main" val="174588625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Viram, então, que duas mulheres jovens aproximavam-se do perseguidor com gestos íntimos. Dalila entregou Abigail ao irmão, despedindo-se logo para atender ao chamado de outra amiga.</a:t>
            </a:r>
          </a:p>
        </p:txBody>
      </p:sp>
    </p:spTree>
    <p:extLst>
      <p:ext uri="{BB962C8B-B14F-4D97-AF65-F5344CB8AC3E}">
        <p14:creationId xmlns:p14="http://schemas.microsoft.com/office/powerpoint/2010/main" val="322091873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A noiva terna cingia uma túnica à moda grega, que mais lhe realçava o formoso rosto. Fosse pela dolorosa cena em curso, ou pela presença da mulher amada, percebia-se que Saulo estava um tanto perplexo e sensibilizado. </a:t>
            </a:r>
          </a:p>
        </p:txBody>
      </p:sp>
    </p:spTree>
    <p:extLst>
      <p:ext uri="{BB962C8B-B14F-4D97-AF65-F5344CB8AC3E}">
        <p14:creationId xmlns:p14="http://schemas.microsoft.com/office/powerpoint/2010/main" val="36497793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Dir-se-ia que a coragem indomável de Estêvão o levara a considerar a tranquilidade desconhecida que deveria reinar no espírito do mártir.</a:t>
            </a:r>
          </a:p>
        </p:txBody>
      </p:sp>
    </p:spTree>
    <p:extLst>
      <p:ext uri="{BB962C8B-B14F-4D97-AF65-F5344CB8AC3E}">
        <p14:creationId xmlns:p14="http://schemas.microsoft.com/office/powerpoint/2010/main" val="170032759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Em face da gritaria que a rodeava e notando a miserável situação da vítima, a jovem mal pôde conter um grito de espanto. Que homem era aquele, atado ao tronco do suplício? Aquele peito arfante, empastado de sangue, aqueles cabelos, aquele rosto pálido que a barba crescida desfigurava, não seriam de seu irmão?</a:t>
            </a:r>
          </a:p>
        </p:txBody>
      </p:sp>
    </p:spTree>
    <p:extLst>
      <p:ext uri="{BB962C8B-B14F-4D97-AF65-F5344CB8AC3E}">
        <p14:creationId xmlns:p14="http://schemas.microsoft.com/office/powerpoint/2010/main" val="115956297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Ah! como falar das ansiedades imensas na surpresa imprevista de um minuto? Abigail tremia. Seus olhos aflitos acompanhavam os menores movimentos do herói, que parecia indiferente, no êxtase que o absorvia. </a:t>
            </a:r>
          </a:p>
        </p:txBody>
      </p:sp>
    </p:spTree>
    <p:extLst>
      <p:ext uri="{BB962C8B-B14F-4D97-AF65-F5344CB8AC3E}">
        <p14:creationId xmlns:p14="http://schemas.microsoft.com/office/powerpoint/2010/main" val="287170260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Embalde Saulo chamava-lhe a atenção, discretamente, de modo a poupá-la de penosas impressões. A moça parecia nada ver além do sentenciado a esvair-se no sangue do martírio. Lembrava-se agora...</a:t>
            </a:r>
          </a:p>
        </p:txBody>
      </p:sp>
    </p:spTree>
    <p:extLst>
      <p:ext uri="{BB962C8B-B14F-4D97-AF65-F5344CB8AC3E}">
        <p14:creationId xmlns:p14="http://schemas.microsoft.com/office/powerpoint/2010/main" val="119960736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Em se afastando do calabouço, depois da morte do pai, foi assim mesmo que deixara </a:t>
            </a:r>
            <a:r>
              <a:rPr lang="pt-BR" sz="3600" b="1" dirty="0" err="1">
                <a:latin typeface="ArialMT-Identity-H"/>
              </a:rPr>
              <a:t>Jeziel</a:t>
            </a:r>
            <a:r>
              <a:rPr lang="pt-BR" sz="3600" b="1" dirty="0">
                <a:latin typeface="ArialMT-Identity-H"/>
              </a:rPr>
              <a:t> na posição do suplício. O tronco execrável, as algemas impiedosas e o pobrezinho de joelhos! Tinha ímpetos de atirar-se à frente dos algozes, esclarecer a situação, saber a identidade daquele homem.</a:t>
            </a:r>
          </a:p>
        </p:txBody>
      </p:sp>
    </p:spTree>
    <p:extLst>
      <p:ext uri="{BB962C8B-B14F-4D97-AF65-F5344CB8AC3E}">
        <p14:creationId xmlns:p14="http://schemas.microsoft.com/office/powerpoint/2010/main" val="280181587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200" b="1" dirty="0">
                <a:latin typeface="ArialMT-Identity-H"/>
              </a:rPr>
              <a:t>Nesse instante, ignorando-se alvo de tão singular atenção, o pregador do “Caminho” saiu de sua impressionante imobilidade. Vendo que Jesus contemplava, melancolicamente, a figura do doutor de Tarso, como a lamentar seus condenáveis desvios, o discípulo de Simão experimentou pelo verdugo sincera amizade no coração. Ele conhecia o Cristo e Saulo não.</a:t>
            </a:r>
          </a:p>
        </p:txBody>
      </p:sp>
    </p:spTree>
    <p:extLst>
      <p:ext uri="{BB962C8B-B14F-4D97-AF65-F5344CB8AC3E}">
        <p14:creationId xmlns:p14="http://schemas.microsoft.com/office/powerpoint/2010/main" val="318806712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Assomado de fraternidade real e querendo defender o perseguidor, exclamou de modo impressionante:</a:t>
            </a:r>
          </a:p>
          <a:p>
            <a:pPr algn="l"/>
            <a:r>
              <a:rPr lang="pt-BR" sz="4000" b="1" dirty="0">
                <a:latin typeface="ArialMT-Identity-H"/>
              </a:rPr>
              <a:t>—Senhor, não lhe imputes este pecado!...</a:t>
            </a:r>
          </a:p>
        </p:txBody>
      </p:sp>
    </p:spTree>
    <p:extLst>
      <p:ext uri="{BB962C8B-B14F-4D97-AF65-F5344CB8AC3E}">
        <p14:creationId xmlns:p14="http://schemas.microsoft.com/office/powerpoint/2010/main" val="14508275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Isso dito, voltou os olhos para fixá-los no verdugo, amorosamente. Eis, porém, que divisou junto dele a figura da irmã, trajada como nos dias de júbilo, na casa paterna. Era ela, a irmãzinha amada, por cujo afeto tantas vezes lhe palpitara o coração, de saudade e de esperança.</a:t>
            </a:r>
          </a:p>
        </p:txBody>
      </p:sp>
    </p:spTree>
    <p:extLst>
      <p:ext uri="{BB962C8B-B14F-4D97-AF65-F5344CB8AC3E}">
        <p14:creationId xmlns:p14="http://schemas.microsoft.com/office/powerpoint/2010/main" val="3934761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A noite já desdobrava o manto de luar sobre a Natureza, quando o jovem doutor transpôs o umbral, surpreendendo a generosa família com uma saudação delicada e afetuosa.</a:t>
            </a:r>
          </a:p>
        </p:txBody>
      </p:sp>
    </p:spTree>
    <p:extLst>
      <p:ext uri="{BB962C8B-B14F-4D97-AF65-F5344CB8AC3E}">
        <p14:creationId xmlns:p14="http://schemas.microsoft.com/office/powerpoint/2010/main" val="311922714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200" b="1" dirty="0">
                <a:latin typeface="ArialMT-Identity-H"/>
              </a:rPr>
              <a:t>Como explicar sua presença?</a:t>
            </a:r>
          </a:p>
          <a:p>
            <a:pPr algn="l"/>
            <a:r>
              <a:rPr lang="pt-BR" sz="3200" b="1" dirty="0">
                <a:latin typeface="ArialMT-Identity-H"/>
              </a:rPr>
              <a:t>Quem sabe havia sido também levada ao reino do Mestre e regressava com ele, em espírito, para trazer-lhe as boas-vindas, de um mundo melhor? Quis bradar sua alegria infinita, atraí-la, ouvir-lhe a voz nos cânticos de David, morrer embalado pelo seu carinho; mas a garganta já não timbrava. A emoção dominara-o na hora extrema.</a:t>
            </a:r>
          </a:p>
        </p:txBody>
      </p:sp>
    </p:spTree>
    <p:extLst>
      <p:ext uri="{BB962C8B-B14F-4D97-AF65-F5344CB8AC3E}">
        <p14:creationId xmlns:p14="http://schemas.microsoft.com/office/powerpoint/2010/main" val="129933616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Sentiu que o Mestre de Nazaré </a:t>
            </a:r>
            <a:r>
              <a:rPr lang="pt-BR" sz="3600" b="1" dirty="0" err="1">
                <a:latin typeface="ArialMT-Identity-H"/>
              </a:rPr>
              <a:t>acariciava-lhe</a:t>
            </a:r>
            <a:r>
              <a:rPr lang="pt-BR" sz="3600" b="1" dirty="0">
                <a:latin typeface="ArialMT-Identity-H"/>
              </a:rPr>
              <a:t> a fronte, onde a última pedrada abrira uma flor de sangue. Ouvia, muito longe, vozes argentinas que cantavam hinos de amor sobre os gloriosos motivos do Sermão da Montanha. Incapaz de resistir por mais tempo ao suplício, o discípulo do Evangelho sentia-se desfalecer.</a:t>
            </a:r>
          </a:p>
        </p:txBody>
      </p:sp>
    </p:spTree>
    <p:extLst>
      <p:ext uri="{BB962C8B-B14F-4D97-AF65-F5344CB8AC3E}">
        <p14:creationId xmlns:p14="http://schemas.microsoft.com/office/powerpoint/2010/main" val="58920986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Escutando as expressões do condenado e recebendo-lhe o olhar fulgurante e límpido, Abigail não pôde dissimular a angustiosa surpresa.</a:t>
            </a:r>
          </a:p>
          <a:p>
            <a:pPr algn="l"/>
            <a:r>
              <a:rPr lang="pt-BR" sz="3600" b="1" dirty="0">
                <a:latin typeface="ArialMT-Identity-H"/>
              </a:rPr>
              <a:t>—Saulo! Saulo!... É meu irmão — exclamou </a:t>
            </a:r>
            <a:r>
              <a:rPr lang="pt-BR" sz="3600" b="1" dirty="0" err="1">
                <a:latin typeface="ArialMT-Identity-H"/>
              </a:rPr>
              <a:t>aterradamente</a:t>
            </a:r>
            <a:r>
              <a:rPr lang="pt-BR" sz="3600" b="1" dirty="0">
                <a:latin typeface="ArialMT-Identity-H"/>
              </a:rPr>
              <a:t>. </a:t>
            </a:r>
          </a:p>
        </p:txBody>
      </p:sp>
    </p:spTree>
    <p:extLst>
      <p:ext uri="{BB962C8B-B14F-4D97-AF65-F5344CB8AC3E}">
        <p14:creationId xmlns:p14="http://schemas.microsoft.com/office/powerpoint/2010/main" val="213836891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—Que dizes? — gaguejou baixinho o doutor de Tarso arregalando os olhos. — Não pode ser! Enlouqueceste?</a:t>
            </a:r>
          </a:p>
          <a:p>
            <a:pPr algn="l"/>
            <a:r>
              <a:rPr lang="pt-BR" sz="4000" b="1" dirty="0">
                <a:latin typeface="ArialMT-Identity-H"/>
              </a:rPr>
              <a:t>—Não, não, é ele; é ele! — repetia tomada de extrema palidez.</a:t>
            </a:r>
          </a:p>
        </p:txBody>
      </p:sp>
    </p:spTree>
    <p:extLst>
      <p:ext uri="{BB962C8B-B14F-4D97-AF65-F5344CB8AC3E}">
        <p14:creationId xmlns:p14="http://schemas.microsoft.com/office/powerpoint/2010/main" val="76984927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—É </a:t>
            </a:r>
            <a:r>
              <a:rPr lang="pt-BR" sz="4000" b="1" dirty="0" err="1">
                <a:latin typeface="ArialMT-Identity-H"/>
              </a:rPr>
              <a:t>Jeziel</a:t>
            </a:r>
            <a:r>
              <a:rPr lang="pt-BR" sz="4000" b="1" dirty="0">
                <a:latin typeface="ArialMT-Identity-H"/>
              </a:rPr>
              <a:t> — insistia Abigail assombrada —, querido; concede-me um minuto, deixa-me falar ao moribundo apenas um minuto.</a:t>
            </a:r>
          </a:p>
          <a:p>
            <a:pPr algn="l"/>
            <a:r>
              <a:rPr lang="pt-BR" sz="4000" b="1" dirty="0">
                <a:latin typeface="ArialMT-Identity-H"/>
              </a:rPr>
              <a:t>—Impossível! — replicou o moço, contrafeito.</a:t>
            </a:r>
          </a:p>
        </p:txBody>
      </p:sp>
    </p:spTree>
    <p:extLst>
      <p:ext uri="{BB962C8B-B14F-4D97-AF65-F5344CB8AC3E}">
        <p14:creationId xmlns:p14="http://schemas.microsoft.com/office/powerpoint/2010/main" val="79634458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—Impossível! — replicou o moço, contrafeito.</a:t>
            </a:r>
          </a:p>
          <a:p>
            <a:pPr algn="l"/>
            <a:r>
              <a:rPr lang="pt-BR" sz="3600" b="1" dirty="0">
                <a:latin typeface="ArialMT-Identity-H"/>
              </a:rPr>
              <a:t>—Saulo, pela Lei de Moisés, pelo amor de nossos pais, atende — exclamava torcendo as mãos.</a:t>
            </a:r>
          </a:p>
          <a:p>
            <a:pPr algn="l"/>
            <a:r>
              <a:rPr lang="pt-BR" sz="3600" b="1" dirty="0">
                <a:latin typeface="ArialMT-Identity-H"/>
              </a:rPr>
              <a:t>O </a:t>
            </a:r>
            <a:r>
              <a:rPr lang="pt-BR" sz="3600" b="1" dirty="0" err="1">
                <a:latin typeface="ArialMT-Identity-H"/>
              </a:rPr>
              <a:t>ex-discípulo</a:t>
            </a:r>
            <a:r>
              <a:rPr lang="pt-BR" sz="3600" b="1" dirty="0">
                <a:latin typeface="ArialMT-Identity-H"/>
              </a:rPr>
              <a:t> de </a:t>
            </a:r>
            <a:r>
              <a:rPr lang="pt-BR" sz="3600" b="1" dirty="0" err="1">
                <a:latin typeface="ArialMT-Identity-H"/>
              </a:rPr>
              <a:t>Gamaliel</a:t>
            </a:r>
            <a:r>
              <a:rPr lang="pt-BR" sz="3600" b="1" dirty="0">
                <a:latin typeface="ArialMT-Identity-H"/>
              </a:rPr>
              <a:t> não acreditava na possibilidade de semelhante coincidência.</a:t>
            </a:r>
          </a:p>
        </p:txBody>
      </p:sp>
    </p:spTree>
    <p:extLst>
      <p:ext uri="{BB962C8B-B14F-4D97-AF65-F5344CB8AC3E}">
        <p14:creationId xmlns:p14="http://schemas.microsoft.com/office/powerpoint/2010/main" val="108374474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Além do mais, havia a diferença do nome. Convinha esclarecer esse ponto, antes de tudo.</a:t>
            </a:r>
          </a:p>
          <a:p>
            <a:pPr algn="l"/>
            <a:r>
              <a:rPr lang="pt-BR" sz="3600" b="1" dirty="0">
                <a:latin typeface="ArialMT-Identity-H"/>
              </a:rPr>
              <a:t>Certo, a falsa impressão de Abigail se desfaria ao primeiro contacto direto com o agonizante. Sua índole, sensível e afetuosa, justificava o que a seu ver era um absurdo.</a:t>
            </a:r>
          </a:p>
        </p:txBody>
      </p:sp>
    </p:spTree>
    <p:extLst>
      <p:ext uri="{BB962C8B-B14F-4D97-AF65-F5344CB8AC3E}">
        <p14:creationId xmlns:p14="http://schemas.microsoft.com/office/powerpoint/2010/main" val="128008936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Conjugando essas reflexões de um segundo, falou à noiva, com austeridade:</a:t>
            </a:r>
          </a:p>
          <a:p>
            <a:pPr algn="l"/>
            <a:r>
              <a:rPr lang="pt-BR" sz="3600" b="1" dirty="0">
                <a:latin typeface="ArialMT-Identity-H"/>
              </a:rPr>
              <a:t>— Irei contigo identificar o moribundo, mas, até que o possamos fazer, cala as tuas impressões... Nem uma palavra, ouviste? É necessário não esquecer a respeitabilidade do local em que te encontras!</a:t>
            </a:r>
          </a:p>
        </p:txBody>
      </p:sp>
    </p:spTree>
    <p:extLst>
      <p:ext uri="{BB962C8B-B14F-4D97-AF65-F5344CB8AC3E}">
        <p14:creationId xmlns:p14="http://schemas.microsoft.com/office/powerpoint/2010/main" val="86967487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Logo após, chamava um funcionário de alta categoria, secamente:</a:t>
            </a:r>
          </a:p>
          <a:p>
            <a:pPr algn="l"/>
            <a:r>
              <a:rPr lang="pt-BR" sz="3600" b="1" dirty="0">
                <a:latin typeface="ArialMT-Identity-H"/>
              </a:rPr>
              <a:t>— Manda levar o cadáver para o gabinete dos sacerdotes. </a:t>
            </a:r>
          </a:p>
          <a:p>
            <a:pPr algn="l"/>
            <a:r>
              <a:rPr lang="pt-BR" sz="3600" b="1" dirty="0">
                <a:latin typeface="ArialMT-Identity-H"/>
              </a:rPr>
              <a:t>— Senhor — respondeu o outro respeitoso —, o condenado ainda não está morto.</a:t>
            </a:r>
          </a:p>
        </p:txBody>
      </p:sp>
    </p:spTree>
    <p:extLst>
      <p:ext uri="{BB962C8B-B14F-4D97-AF65-F5344CB8AC3E}">
        <p14:creationId xmlns:p14="http://schemas.microsoft.com/office/powerpoint/2010/main" val="12741342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200" b="1" dirty="0">
                <a:latin typeface="ArialMT-Identity-H"/>
              </a:rPr>
              <a:t>— Não importa, vai assim mesmo, pois arrancar-lhe-ei a confissão do arrependimento na hora extrema.</a:t>
            </a:r>
          </a:p>
          <a:p>
            <a:pPr algn="l"/>
            <a:r>
              <a:rPr lang="pt-BR" sz="3200" b="1" dirty="0">
                <a:latin typeface="ArialMT-Identity-H"/>
              </a:rPr>
              <a:t>A determinação foi cumprida sem mais demora, enquanto Saulo mandava servir, de modo geral, aos amigos e admiradores, várias ânforas de vinho delicioso, por comemorarem o seu primeiro triunfo. </a:t>
            </a:r>
          </a:p>
        </p:txBody>
      </p:sp>
    </p:spTree>
    <p:extLst>
      <p:ext uri="{BB962C8B-B14F-4D97-AF65-F5344CB8AC3E}">
        <p14:creationId xmlns:p14="http://schemas.microsoft.com/office/powerpoint/2010/main" val="1856306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200" b="1" dirty="0">
                <a:latin typeface="ArialMT-Identity-H"/>
              </a:rPr>
              <a:t>A presença da noiva propiciava-lhe um bálsamo de suave refrigério ao coração. Em breves momentos, parecia reconfortar-se. Tomado de bom-humor, agora que as energias interiores descansavam em brandas carícias, narrou entusiasticamente os últimos sucessos. Zacarias, como observador fiel da Lei, dava-lhe razões de sobejo no caso das deliberações assumidas.</a:t>
            </a:r>
          </a:p>
        </p:txBody>
      </p:sp>
    </p:spTree>
    <p:extLst>
      <p:ext uri="{BB962C8B-B14F-4D97-AF65-F5344CB8AC3E}">
        <p14:creationId xmlns:p14="http://schemas.microsoft.com/office/powerpoint/2010/main" val="406844270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200" b="1" dirty="0">
                <a:latin typeface="ArialMT-Identity-H"/>
              </a:rPr>
              <a:t>Depois, cenho carregado, apreensivo, esgueirou-se quase sorrateiramente até à sala reservada aos sacerdotes de Jerusalém, em companhia da noiva.</a:t>
            </a:r>
          </a:p>
          <a:p>
            <a:pPr algn="l"/>
            <a:r>
              <a:rPr lang="pt-BR" sz="3200" b="1" dirty="0">
                <a:latin typeface="ArialMT-Identity-H"/>
              </a:rPr>
              <a:t>Atravessando os grupos que o saudavam com frenéticas aclamações, o moço </a:t>
            </a:r>
            <a:r>
              <a:rPr lang="pt-BR" sz="3200" b="1" dirty="0" err="1">
                <a:latin typeface="ArialMT-Identity-H"/>
              </a:rPr>
              <a:t>tarsense</a:t>
            </a:r>
            <a:r>
              <a:rPr lang="pt-BR" sz="3200" b="1" dirty="0">
                <a:latin typeface="ArialMT-Identity-H"/>
              </a:rPr>
              <a:t> parecia alheado de si mesmo. Conduzia Abigail pelo braço, delicadamente, mas não lhe dirigia palavra. </a:t>
            </a:r>
          </a:p>
        </p:txBody>
      </p:sp>
    </p:spTree>
    <p:extLst>
      <p:ext uri="{BB962C8B-B14F-4D97-AF65-F5344CB8AC3E}">
        <p14:creationId xmlns:p14="http://schemas.microsoft.com/office/powerpoint/2010/main" val="335574042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A surpresa emudecera-o. E se Estêvão fosse, de fato, aquele </a:t>
            </a:r>
            <a:r>
              <a:rPr lang="pt-BR" sz="4000" b="1" dirty="0" err="1">
                <a:latin typeface="ArialMT-Identity-H"/>
              </a:rPr>
              <a:t>Jeziel</a:t>
            </a:r>
            <a:r>
              <a:rPr lang="pt-BR" sz="4000" b="1" dirty="0">
                <a:latin typeface="ArialMT-Identity-H"/>
              </a:rPr>
              <a:t> que aguardavam com tamanha ansiedade? Absorvidos em angustiosas reflexões, penetraram na câmara solitária. O jovem doutor ordenou a retirada dos auxiliares, fechou cuidadosamente a porta.</a:t>
            </a:r>
          </a:p>
        </p:txBody>
      </p:sp>
    </p:spTree>
    <p:extLst>
      <p:ext uri="{BB962C8B-B14F-4D97-AF65-F5344CB8AC3E}">
        <p14:creationId xmlns:p14="http://schemas.microsoft.com/office/powerpoint/2010/main" val="85541488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Abigail aproximou-se do irmão ensanguentado, com infinita ternura. E, como se sentisse chamado à vida por uma força poderosa e invencível, ambos notaram que a vítima movia a cabeça sangrenta. Evidenciando o penoso esforço da derradeira agonia, Estêvão murmurou:</a:t>
            </a:r>
          </a:p>
          <a:p>
            <a:pPr algn="l"/>
            <a:r>
              <a:rPr lang="pt-BR" sz="3600" b="1" dirty="0">
                <a:latin typeface="ArialMT-Identity-H"/>
              </a:rPr>
              <a:t>—Abigail!...</a:t>
            </a:r>
          </a:p>
        </p:txBody>
      </p:sp>
    </p:spTree>
    <p:extLst>
      <p:ext uri="{BB962C8B-B14F-4D97-AF65-F5344CB8AC3E}">
        <p14:creationId xmlns:p14="http://schemas.microsoft.com/office/powerpoint/2010/main" val="74288370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Aquela voz era quase um sopro, mas o olhar estava calmo, límpido.</a:t>
            </a:r>
          </a:p>
          <a:p>
            <a:pPr algn="l"/>
            <a:r>
              <a:rPr lang="pt-BR" sz="3600" b="1" dirty="0">
                <a:latin typeface="ArialMT-Identity-H"/>
              </a:rPr>
              <a:t>Ouvindo-lhe a expressão vacilante e arrastada, o jovem </a:t>
            </a:r>
            <a:r>
              <a:rPr lang="pt-BR" sz="3600" b="1" dirty="0" err="1">
                <a:latin typeface="ArialMT-Identity-H"/>
              </a:rPr>
              <a:t>tarsense</a:t>
            </a:r>
            <a:r>
              <a:rPr lang="pt-BR" sz="3600" b="1" dirty="0">
                <a:latin typeface="ArialMT-Identity-H"/>
              </a:rPr>
              <a:t> recuou tomado de espanto. Que significava tudo aquilo? Não poderia duvidar. A vítima de sua perseguição implacável era o irmão bem-amado da mulher escolhida.</a:t>
            </a:r>
          </a:p>
        </p:txBody>
      </p:sp>
    </p:spTree>
    <p:extLst>
      <p:ext uri="{BB962C8B-B14F-4D97-AF65-F5344CB8AC3E}">
        <p14:creationId xmlns:p14="http://schemas.microsoft.com/office/powerpoint/2010/main" val="188661410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200" b="1" dirty="0">
                <a:latin typeface="ArialMT-Identity-H"/>
              </a:rPr>
              <a:t>Que mecanismo do destino engendrara semelhante situação, que lhe havia de amargurar toda a vida? Onde estava Deus, que não o inspirara no dédalo de circunstâncias que o levaram até àquele irremediável, cruel desfecho? Sentiu-se possuído de um pesar sem limites. Ele, que elegera Abigail o anjo tutelar da existência, seria obrigado a renunciar a esse amor para sempre.</a:t>
            </a:r>
          </a:p>
        </p:txBody>
      </p:sp>
    </p:spTree>
    <p:extLst>
      <p:ext uri="{BB962C8B-B14F-4D97-AF65-F5344CB8AC3E}">
        <p14:creationId xmlns:p14="http://schemas.microsoft.com/office/powerpoint/2010/main" val="415517112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O orgulho de homem não lhe permitiria desposar a irmã do suposto inimigo, confessado e julgado reles criminoso. Aturdido, deixou-se ali ficar, como se força incoercível o chumbasse ao solo, transformando-o em objeto de insuportáveis ironias.</a:t>
            </a:r>
          </a:p>
        </p:txBody>
      </p:sp>
    </p:spTree>
    <p:extLst>
      <p:ext uri="{BB962C8B-B14F-4D97-AF65-F5344CB8AC3E}">
        <p14:creationId xmlns:p14="http://schemas.microsoft.com/office/powerpoint/2010/main" val="29053447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a:t>
            </a:r>
            <a:r>
              <a:rPr lang="pt-BR" sz="4000" b="1" dirty="0" err="1">
                <a:latin typeface="ArialMT-Identity-H"/>
              </a:rPr>
              <a:t>Jeziel</a:t>
            </a:r>
            <a:r>
              <a:rPr lang="pt-BR" sz="4000" b="1" dirty="0">
                <a:latin typeface="ArialMT-Identity-H"/>
              </a:rPr>
              <a:t>! — exclamou Abigail osculando e regando de lágrimas a fronte do moribundo — como te vejo eu!... Parece que o suplício te durou desde o dia em que nos separamos!... E soluçava...</a:t>
            </a:r>
          </a:p>
        </p:txBody>
      </p:sp>
    </p:spTree>
    <p:extLst>
      <p:ext uri="{BB962C8B-B14F-4D97-AF65-F5344CB8AC3E}">
        <p14:creationId xmlns:p14="http://schemas.microsoft.com/office/powerpoint/2010/main" val="197894773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—Estou bem... — disse o discípulo de Jesus, fazendo o possível por mover a destra quebrada e deixando perceber o desejo de </a:t>
            </a:r>
            <a:r>
              <a:rPr lang="pt-BR" sz="4000" b="1" dirty="0" err="1">
                <a:latin typeface="ArialMT-Identity-H"/>
              </a:rPr>
              <a:t>acariciar-lhe</a:t>
            </a:r>
            <a:r>
              <a:rPr lang="pt-BR" sz="4000" b="1" dirty="0">
                <a:latin typeface="ArialMT-Identity-H"/>
              </a:rPr>
              <a:t> os cabelos, como nos dias da meninice e da primeira juventude. — Não chores!... Eu estou com o Cristo!...</a:t>
            </a:r>
          </a:p>
        </p:txBody>
      </p:sp>
    </p:spTree>
    <p:extLst>
      <p:ext uri="{BB962C8B-B14F-4D97-AF65-F5344CB8AC3E}">
        <p14:creationId xmlns:p14="http://schemas.microsoft.com/office/powerpoint/2010/main" val="382577550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—Quem é o Cristo? — murmurou a jovem — Por que te chamam Estêvão? Como te modificaram assim?</a:t>
            </a:r>
          </a:p>
          <a:p>
            <a:pPr algn="l"/>
            <a:r>
              <a:rPr lang="pt-BR" sz="4000" b="1" dirty="0">
                <a:latin typeface="ArialMT-Identity-H"/>
              </a:rPr>
              <a:t>—Jesus... é o nosso Salvador... — explicava o agonizante, no propósito de não perder os minutos que se escoavam céleres. </a:t>
            </a:r>
          </a:p>
        </p:txBody>
      </p:sp>
    </p:spTree>
    <p:extLst>
      <p:ext uri="{BB962C8B-B14F-4D97-AF65-F5344CB8AC3E}">
        <p14:creationId xmlns:p14="http://schemas.microsoft.com/office/powerpoint/2010/main" val="102294087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 E, agora, chamam-me Estêvão... porque um romano generoso me libertou... mas pediu... Absoluto segredo. Perdoa-me... Foi por gratidão que obedeci ao conselho. Ninguém será reconhecido a Deus se não mostrar agradecimento aos homens...</a:t>
            </a:r>
          </a:p>
        </p:txBody>
      </p:sp>
    </p:spTree>
    <p:extLst>
      <p:ext uri="{BB962C8B-B14F-4D97-AF65-F5344CB8AC3E}">
        <p14:creationId xmlns:p14="http://schemas.microsoft.com/office/powerpoint/2010/main" val="3562734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A personalidade de Estêvão foi discutida minuciosamente, O </a:t>
            </a:r>
            <a:r>
              <a:rPr lang="pt-BR" sz="3600" b="1" dirty="0" err="1">
                <a:latin typeface="ArialMT-Identity-H"/>
              </a:rPr>
              <a:t>ex-discípulo</a:t>
            </a:r>
            <a:r>
              <a:rPr lang="pt-BR" sz="3600" b="1" dirty="0">
                <a:latin typeface="ArialMT-Identity-H"/>
              </a:rPr>
              <a:t> de </a:t>
            </a:r>
            <a:r>
              <a:rPr lang="pt-BR" sz="3600" b="1" dirty="0" err="1">
                <a:latin typeface="ArialMT-Identity-H"/>
              </a:rPr>
              <a:t>Gamaliel</a:t>
            </a:r>
            <a:r>
              <a:rPr lang="pt-BR" sz="3600" b="1" dirty="0">
                <a:latin typeface="ArialMT-Identity-H"/>
              </a:rPr>
              <a:t>, naturalmente, esclareceu o assunto a seu modo, retratando o pregador do “Caminho” como homem inteligente e, por isso mesmo, perigoso, em virtude das idéias revolucionárias que o seu verbo fluente propagava.</a:t>
            </a:r>
          </a:p>
        </p:txBody>
      </p:sp>
    </p:spTree>
    <p:extLst>
      <p:ext uri="{BB962C8B-B14F-4D97-AF65-F5344CB8AC3E}">
        <p14:creationId xmlns:p14="http://schemas.microsoft.com/office/powerpoint/2010/main" val="2802850394"/>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Vendo que a irmã prosseguia em soluços, continuou:</a:t>
            </a:r>
          </a:p>
          <a:p>
            <a:pPr algn="l"/>
            <a:r>
              <a:rPr lang="pt-BR" sz="4000" b="1" dirty="0">
                <a:latin typeface="ArialMT-Identity-H"/>
              </a:rPr>
              <a:t>—Sei que vou morrer... mas a alma é imortal.. Sinto deixar-te... quando mal torno a ver-te, mas hei de ajudar-te do lugar em que estiver.</a:t>
            </a:r>
          </a:p>
        </p:txBody>
      </p:sp>
    </p:spTree>
    <p:extLst>
      <p:ext uri="{BB962C8B-B14F-4D97-AF65-F5344CB8AC3E}">
        <p14:creationId xmlns:p14="http://schemas.microsoft.com/office/powerpoint/2010/main" val="199717382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 Ouve, </a:t>
            </a:r>
            <a:r>
              <a:rPr lang="pt-BR" sz="3600" b="1" dirty="0" err="1">
                <a:latin typeface="ArialMT-Identity-H"/>
              </a:rPr>
              <a:t>Jeziel</a:t>
            </a:r>
            <a:r>
              <a:rPr lang="pt-BR" sz="3600" b="1" dirty="0">
                <a:latin typeface="ArialMT-Identity-H"/>
              </a:rPr>
              <a:t> — exclamou a irmã num desabafo —, que te ensinou esse Jesus para te levar a um fim tão doloroso? Quem assim abandona um servo leal, não será antes um senhor cruel?</a:t>
            </a:r>
          </a:p>
          <a:p>
            <a:pPr algn="l"/>
            <a:r>
              <a:rPr lang="pt-BR" sz="3600" b="1" dirty="0">
                <a:latin typeface="ArialMT-Identity-H"/>
              </a:rPr>
              <a:t>O moribundo pareceu admoestá-la com o olhar.</a:t>
            </a:r>
          </a:p>
        </p:txBody>
      </p:sp>
    </p:spTree>
    <p:extLst>
      <p:ext uri="{BB962C8B-B14F-4D97-AF65-F5344CB8AC3E}">
        <p14:creationId xmlns:p14="http://schemas.microsoft.com/office/powerpoint/2010/main" val="43186280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 Não penses dessa maneira — prosseguiu com dificuldade. — Jesus é justo e misericordioso... prometeu estar conosco até à consumação dos séculos... mais tarde compreenderás; a mim, ensinou-me amar os próprios verdugos...</a:t>
            </a:r>
          </a:p>
        </p:txBody>
      </p:sp>
    </p:spTree>
    <p:extLst>
      <p:ext uri="{BB962C8B-B14F-4D97-AF65-F5344CB8AC3E}">
        <p14:creationId xmlns:p14="http://schemas.microsoft.com/office/powerpoint/2010/main" val="1228775394"/>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 Ela abraçava-o, carinhosa, desfeita em lágrimas abundantes. Depois de uma pausa em que a vítima se revelava nos derradeiros instantes da vida material, viu-se que Estêvão se agitava em esforços supremos.</a:t>
            </a:r>
          </a:p>
          <a:p>
            <a:pPr algn="l"/>
            <a:r>
              <a:rPr lang="pt-BR" sz="3600" b="1" dirty="0">
                <a:latin typeface="ArialMT-Identity-H"/>
              </a:rPr>
              <a:t>—Com quem te deixarei?</a:t>
            </a:r>
          </a:p>
        </p:txBody>
      </p:sp>
    </p:spTree>
    <p:extLst>
      <p:ext uri="{BB962C8B-B14F-4D97-AF65-F5344CB8AC3E}">
        <p14:creationId xmlns:p14="http://schemas.microsoft.com/office/powerpoint/2010/main" val="279943771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—Este é meu noivo — esclareceu a jovem apontando o moço de Tarso, que parecia petrificado.</a:t>
            </a:r>
          </a:p>
          <a:p>
            <a:pPr algn="l"/>
            <a:r>
              <a:rPr lang="pt-BR" sz="3600" b="1" dirty="0">
                <a:latin typeface="ArialMT-Identity-H"/>
              </a:rPr>
              <a:t>O moribundo contemplou-o sem ódio e acentuou:</a:t>
            </a:r>
          </a:p>
        </p:txBody>
      </p:sp>
    </p:spTree>
    <p:extLst>
      <p:ext uri="{BB962C8B-B14F-4D97-AF65-F5344CB8AC3E}">
        <p14:creationId xmlns:p14="http://schemas.microsoft.com/office/powerpoint/2010/main" val="193736139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—Cristo os abençoe... Não tenho no teu noivo um inimigo, tenho um irmão... Saulo deve ser bom e generoso; defendeu Moisés até ao fim... Quando conhecer a Jesus, servi-lo-á com o mesmo fervor... Sê para ele a companheira amorosa e fiel...</a:t>
            </a:r>
          </a:p>
        </p:txBody>
      </p:sp>
    </p:spTree>
    <p:extLst>
      <p:ext uri="{BB962C8B-B14F-4D97-AF65-F5344CB8AC3E}">
        <p14:creationId xmlns:p14="http://schemas.microsoft.com/office/powerpoint/2010/main" val="28082117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Mas a voz do pregador do “Caminho” estava agora rouca e quase imperceptível. Nas vascas da morte, contemplava Abigail fraternalmente enternecido.</a:t>
            </a:r>
          </a:p>
          <a:p>
            <a:pPr algn="l"/>
            <a:r>
              <a:rPr lang="pt-BR" sz="3600" b="1" dirty="0">
                <a:latin typeface="ArialMT-Identity-H"/>
              </a:rPr>
              <a:t>Ouvindo-lhe as últimas frases, o doutor de Tarso fizera-se lívido. Queria ser odiado, maldito. </a:t>
            </a:r>
          </a:p>
        </p:txBody>
      </p:sp>
    </p:spTree>
    <p:extLst>
      <p:ext uri="{BB962C8B-B14F-4D97-AF65-F5344CB8AC3E}">
        <p14:creationId xmlns:p14="http://schemas.microsoft.com/office/powerpoint/2010/main" val="393788085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A compaixão de Estêvão, fruto de uma paz que ele, Saulo, jamais conhecera no fastígio das posições mundanas, impressionava-o fundamente. Entretanto, sem saber por quê, a resignação e a doçura do agonizante </a:t>
            </a:r>
            <a:r>
              <a:rPr lang="pt-BR" sz="4000" b="1" dirty="0" err="1">
                <a:latin typeface="ArialMT-Identity-H"/>
              </a:rPr>
              <a:t>assaltavam-lhe</a:t>
            </a:r>
            <a:r>
              <a:rPr lang="pt-BR" sz="4000" b="1" dirty="0">
                <a:latin typeface="ArialMT-Identity-H"/>
              </a:rPr>
              <a:t> o coração enrijecido. </a:t>
            </a:r>
          </a:p>
        </p:txBody>
      </p:sp>
    </p:spTree>
    <p:extLst>
      <p:ext uri="{BB962C8B-B14F-4D97-AF65-F5344CB8AC3E}">
        <p14:creationId xmlns:p14="http://schemas.microsoft.com/office/powerpoint/2010/main" val="78457470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Trabalhava, porém, intimamente, para não se comover com a cena dolorosa. Não se dobraria por uma questão de sentimentalismo. Abominaria aquele Cristo, que parecia requisitá-lo em toda parte, a ponto de colocar-se entre ele e a mulher adorada. </a:t>
            </a:r>
          </a:p>
        </p:txBody>
      </p:sp>
    </p:spTree>
    <p:extLst>
      <p:ext uri="{BB962C8B-B14F-4D97-AF65-F5344CB8AC3E}">
        <p14:creationId xmlns:p14="http://schemas.microsoft.com/office/powerpoint/2010/main" val="2468989284"/>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O cérebro atormentado do futuro rabino suportava a pressão de mil fogos. Desprezara o orgulho de família e elegera Abigail para companheira de lutas, embora lhe não conhecesse os ascendentes familiares. Amava-a pelos laços da alma, descobrira no seu delicado coração feminino tudo quanto havia sonhado nas cogitações de ordem temporal.</a:t>
            </a:r>
          </a:p>
        </p:txBody>
      </p:sp>
    </p:spTree>
    <p:extLst>
      <p:ext uri="{BB962C8B-B14F-4D97-AF65-F5344CB8AC3E}">
        <p14:creationId xmlns:p14="http://schemas.microsoft.com/office/powerpoint/2010/main" val="1313364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Abigail e Ruth escutavam silenciosas, enquanto os dois mantinham a palestra animada.</a:t>
            </a:r>
          </a:p>
          <a:p>
            <a:pPr algn="l"/>
            <a:r>
              <a:rPr lang="pt-BR" sz="3600" b="1" dirty="0">
                <a:latin typeface="ArialMT-Identity-H"/>
              </a:rPr>
              <a:t>A certa altura, atenta a uma observação direta de Saulo, a jovem murmurou:</a:t>
            </a:r>
          </a:p>
          <a:p>
            <a:pPr algn="l"/>
            <a:r>
              <a:rPr lang="pt-BR" sz="3600" b="1" dirty="0">
                <a:latin typeface="ArialMT-Identity-H"/>
              </a:rPr>
              <a:t>— Mas não haveria um meio de modificar, ao menos, a pena arbitrada?</a:t>
            </a:r>
          </a:p>
        </p:txBody>
      </p:sp>
    </p:spTree>
    <p:extLst>
      <p:ext uri="{BB962C8B-B14F-4D97-AF65-F5344CB8AC3E}">
        <p14:creationId xmlns:p14="http://schemas.microsoft.com/office/powerpoint/2010/main" val="219978868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200" b="1" dirty="0">
                <a:latin typeface="ArialMT-Identity-H"/>
              </a:rPr>
              <a:t>Ela sintetizava as suas esperanças de moço; era o penhor do seu destino, representava a resposta de Deus aos apelos da sua juventude idealista. Agora, abrira-se entre ambos um abismo profundo. Irmã de Estêvão! Ninguém ousara afrontar-lhe a autoridade na vida, a não ser aquele ardoroso pregador do “Caminho”, cujas idéias jamais se poderiam casar com as suas.</a:t>
            </a:r>
          </a:p>
        </p:txBody>
      </p:sp>
    </p:spTree>
    <p:extLst>
      <p:ext uri="{BB962C8B-B14F-4D97-AF65-F5344CB8AC3E}">
        <p14:creationId xmlns:p14="http://schemas.microsoft.com/office/powerpoint/2010/main" val="192599689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Detestava aquele rapaz apaixonado pelo ideal exótico de um carpinteiro, e tinha culminado nos propósitos de vingança. Se desposasse Abigail, jamais seriam felizes. Ele seria o verdugo, ela a vítima. Além disso, sua família, aferrada ao rigorismo das velhas tradições, não poderia tolerar a união, depois de conhecidas as circunstâncias.</a:t>
            </a:r>
          </a:p>
        </p:txBody>
      </p:sp>
    </p:spTree>
    <p:extLst>
      <p:ext uri="{BB962C8B-B14F-4D97-AF65-F5344CB8AC3E}">
        <p14:creationId xmlns:p14="http://schemas.microsoft.com/office/powerpoint/2010/main" val="276925573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200" b="1" dirty="0">
                <a:latin typeface="ArialMT-Identity-H"/>
              </a:rPr>
              <a:t>Em pranto, Abigail acompanhava a agonia dolorosa do irmão, cujos derradeiros minutos se escoavam lentamente. Penosa emoção apossara-se de todas as suas energias. Na dor que a dilacerava nas fibras mais sensíveis, parecia não ver o noivo que lhe seguia os menores movimentos, entre surpreso e estarrecido. Com muito cuidado, a jovem sustinha a fronte do moribundo, depois de haver sentado para conchegá-lo carinhosamente.</a:t>
            </a:r>
          </a:p>
        </p:txBody>
      </p:sp>
    </p:spTree>
    <p:extLst>
      <p:ext uri="{BB962C8B-B14F-4D97-AF65-F5344CB8AC3E}">
        <p14:creationId xmlns:p14="http://schemas.microsoft.com/office/powerpoint/2010/main" val="159164281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Observando que o irmão lhe lançava o último olhar, exclamou angustiada:</a:t>
            </a:r>
          </a:p>
          <a:p>
            <a:pPr algn="l"/>
            <a:r>
              <a:rPr lang="pt-BR" sz="3600" b="1" dirty="0">
                <a:latin typeface="ArialMT-Identity-H"/>
              </a:rPr>
              <a:t>— </a:t>
            </a:r>
            <a:r>
              <a:rPr lang="pt-BR" sz="3600" b="1" dirty="0" err="1">
                <a:latin typeface="ArialMT-Identity-H"/>
              </a:rPr>
              <a:t>Jeziel</a:t>
            </a:r>
            <a:r>
              <a:rPr lang="pt-BR" sz="3600" b="1" dirty="0">
                <a:latin typeface="ArialMT-Identity-H"/>
              </a:rPr>
              <a:t>, não te vás... Fica conosco! Nunca mais nos separaremos!...</a:t>
            </a:r>
          </a:p>
          <a:p>
            <a:pPr algn="l"/>
            <a:r>
              <a:rPr lang="pt-BR" sz="3600" b="1" dirty="0">
                <a:latin typeface="ArialMT-Identity-H"/>
              </a:rPr>
              <a:t>Ele, quase a expirar, ciciava:</a:t>
            </a:r>
          </a:p>
          <a:p>
            <a:pPr algn="l"/>
            <a:r>
              <a:rPr lang="pt-BR" sz="3600" b="1" dirty="0">
                <a:latin typeface="ArialMT-Identity-H"/>
              </a:rPr>
              <a:t>— A morte não separa... os que se amam...</a:t>
            </a:r>
            <a:endParaRPr lang="pt-BR" sz="3200" b="1" dirty="0">
              <a:latin typeface="ArialMT-Identity-H"/>
            </a:endParaRPr>
          </a:p>
        </p:txBody>
      </p:sp>
    </p:spTree>
    <p:extLst>
      <p:ext uri="{BB962C8B-B14F-4D97-AF65-F5344CB8AC3E}">
        <p14:creationId xmlns:p14="http://schemas.microsoft.com/office/powerpoint/2010/main" val="3641650536"/>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E, como se houvera lembrado algo de muito grato ao coração, arregalou os olhos desmesuradamente. numa expressão de imenso júbilo:</a:t>
            </a:r>
          </a:p>
          <a:p>
            <a:pPr algn="l"/>
            <a:r>
              <a:rPr lang="pt-BR" sz="3600" b="1" dirty="0">
                <a:latin typeface="ArialMT-Identity-H"/>
              </a:rPr>
              <a:t>— Como no Salmo... de David... — dizia arrastadamente — podemos... dizer... que o amor.. e a misericórdia... seguiram... todos os dias... de nossa vida...</a:t>
            </a:r>
            <a:endParaRPr lang="pt-BR" sz="3200" b="1" dirty="0">
              <a:latin typeface="ArialMT-Identity-H"/>
            </a:endParaRPr>
          </a:p>
        </p:txBody>
      </p:sp>
    </p:spTree>
    <p:extLst>
      <p:ext uri="{BB962C8B-B14F-4D97-AF65-F5344CB8AC3E}">
        <p14:creationId xmlns:p14="http://schemas.microsoft.com/office/powerpoint/2010/main" val="209003427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200" b="1" dirty="0">
                <a:latin typeface="ArialMT-Identity-H"/>
              </a:rPr>
              <a:t>A jovem </a:t>
            </a:r>
            <a:r>
              <a:rPr lang="pt-BR" sz="3200" b="1" dirty="0" err="1">
                <a:latin typeface="ArialMT-Identity-H"/>
              </a:rPr>
              <a:t>escutava-lhe</a:t>
            </a:r>
            <a:r>
              <a:rPr lang="pt-BR" sz="3200" b="1" dirty="0">
                <a:latin typeface="ArialMT-Identity-H"/>
              </a:rPr>
              <a:t> as derradeiras palavras, comovidíssima. </a:t>
            </a:r>
            <a:r>
              <a:rPr lang="pt-BR" sz="3200" b="1" dirty="0" err="1">
                <a:latin typeface="ArialMT-Identity-H"/>
              </a:rPr>
              <a:t>Enxugava-lhe</a:t>
            </a:r>
            <a:r>
              <a:rPr lang="pt-BR" sz="3200" b="1" dirty="0">
                <a:latin typeface="ArialMT-Identity-H"/>
              </a:rPr>
              <a:t> o suor sanguinolento do rosto, que se iluminava de uma serenidade superior.</a:t>
            </a:r>
          </a:p>
          <a:p>
            <a:pPr algn="l"/>
            <a:r>
              <a:rPr lang="pt-BR" sz="3200" b="1" dirty="0">
                <a:latin typeface="ArialMT-Identity-H"/>
              </a:rPr>
              <a:t>— Abigail... — murmurava ainda como num sopro —, vou-me em paz...</a:t>
            </a:r>
          </a:p>
          <a:p>
            <a:pPr algn="l"/>
            <a:r>
              <a:rPr lang="pt-BR" sz="3200" b="1" dirty="0">
                <a:latin typeface="ArialMT-Identity-H"/>
              </a:rPr>
              <a:t>Quisera ouvir-te na prece... dos aflitos e agonizantes...</a:t>
            </a:r>
            <a:endParaRPr lang="pt-BR" sz="2800" b="1" dirty="0">
              <a:latin typeface="ArialMT-Identity-H"/>
            </a:endParaRPr>
          </a:p>
        </p:txBody>
      </p:sp>
    </p:spTree>
    <p:extLst>
      <p:ext uri="{BB962C8B-B14F-4D97-AF65-F5344CB8AC3E}">
        <p14:creationId xmlns:p14="http://schemas.microsoft.com/office/powerpoint/2010/main" val="339165925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Ela recordou os últimos momentos do suplício do genitor, no dia inesquecível da separação nos calabouços de Corinto. De relance, compreendeu que, ali, outras forças se encontravam em jogo. Não mais Licínio </a:t>
            </a:r>
            <a:r>
              <a:rPr lang="pt-BR" sz="3600" b="1" dirty="0" err="1">
                <a:latin typeface="ArialMT-Identity-H"/>
              </a:rPr>
              <a:t>Minúcio</a:t>
            </a:r>
            <a:r>
              <a:rPr lang="pt-BR" sz="3600" b="1" dirty="0">
                <a:latin typeface="ArialMT-Identity-H"/>
              </a:rPr>
              <a:t> e os sequazes cruéis, mas o próprio noivo transformado em verdugo, por um terrível engano.</a:t>
            </a:r>
          </a:p>
        </p:txBody>
      </p:sp>
    </p:spTree>
    <p:extLst>
      <p:ext uri="{BB962C8B-B14F-4D97-AF65-F5344CB8AC3E}">
        <p14:creationId xmlns:p14="http://schemas.microsoft.com/office/powerpoint/2010/main" val="483105962"/>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Afagou com mais carinho a cabeça sangrenta. Conchegou o moribundo ao coração como se fosse uma adorável criança. Então, embora rígido e inquebrantável na aparência, Saulo de Tarso observou, mais nitidamente, o quadro que nunca mais lhe sairia da imaginação.</a:t>
            </a:r>
          </a:p>
        </p:txBody>
      </p:sp>
    </p:spTree>
    <p:extLst>
      <p:ext uri="{BB962C8B-B14F-4D97-AF65-F5344CB8AC3E}">
        <p14:creationId xmlns:p14="http://schemas.microsoft.com/office/powerpoint/2010/main" val="1449392434"/>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Guardando o moribundo no regaço fraterno, a jovem elevou o olhar para o alto, mostrando as lágrimas que lhe caíam pungentes. Não cantava, mas a oração lhe saía dos lábios como a súplica natural do seu espírito a um pai amoroso que estivesse invisível:</a:t>
            </a:r>
          </a:p>
        </p:txBody>
      </p:sp>
    </p:spTree>
    <p:extLst>
      <p:ext uri="{BB962C8B-B14F-4D97-AF65-F5344CB8AC3E}">
        <p14:creationId xmlns:p14="http://schemas.microsoft.com/office/powerpoint/2010/main" val="3920441145"/>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2800" b="1" dirty="0">
                <a:latin typeface="ArialMT-Identity-H"/>
              </a:rPr>
              <a:t>Senhor Deus, pai dos que chorara,</a:t>
            </a:r>
          </a:p>
          <a:p>
            <a:pPr algn="l"/>
            <a:r>
              <a:rPr lang="pt-BR" sz="2800" b="1" dirty="0">
                <a:latin typeface="ArialMT-Identity-H"/>
              </a:rPr>
              <a:t>Dos tristes, dos oprimidos,</a:t>
            </a:r>
          </a:p>
          <a:p>
            <a:pPr algn="l"/>
            <a:r>
              <a:rPr lang="pt-BR" sz="2800" b="1" dirty="0">
                <a:latin typeface="ArialMT-Identity-H"/>
              </a:rPr>
              <a:t>Fortaleza dos vencidos,</a:t>
            </a:r>
          </a:p>
          <a:p>
            <a:pPr algn="l"/>
            <a:r>
              <a:rPr lang="pt-BR" sz="2800" b="1" dirty="0">
                <a:latin typeface="ArialMT-Identity-H"/>
              </a:rPr>
              <a:t>Consolo de toda a dor,</a:t>
            </a:r>
          </a:p>
          <a:p>
            <a:pPr algn="l"/>
            <a:r>
              <a:rPr lang="pt-BR" sz="2800" b="1" dirty="0">
                <a:latin typeface="ArialMT-Identity-H"/>
              </a:rPr>
              <a:t>Embora a miséria amarga</a:t>
            </a:r>
          </a:p>
          <a:p>
            <a:pPr algn="l"/>
            <a:r>
              <a:rPr lang="pt-BR" sz="2800" b="1" dirty="0">
                <a:latin typeface="ArialMT-Identity-H"/>
              </a:rPr>
              <a:t>Dos prantos de nosso erro,</a:t>
            </a:r>
          </a:p>
          <a:p>
            <a:pPr algn="l"/>
            <a:r>
              <a:rPr lang="pt-BR" sz="2800" b="1" dirty="0">
                <a:latin typeface="ArialMT-Identity-H"/>
              </a:rPr>
              <a:t>Deste mundo de desterro,</a:t>
            </a:r>
          </a:p>
          <a:p>
            <a:pPr algn="l"/>
            <a:r>
              <a:rPr lang="pt-BR" sz="2800" b="1" dirty="0">
                <a:latin typeface="ArialMT-Identity-H"/>
              </a:rPr>
              <a:t>Clamamos por vosso amor!</a:t>
            </a:r>
            <a:endParaRPr lang="pt-BR" sz="3600" b="1" dirty="0">
              <a:latin typeface="ArialMT-Identity-H"/>
            </a:endParaRPr>
          </a:p>
        </p:txBody>
      </p:sp>
    </p:spTree>
    <p:extLst>
      <p:ext uri="{BB962C8B-B14F-4D97-AF65-F5344CB8AC3E}">
        <p14:creationId xmlns:p14="http://schemas.microsoft.com/office/powerpoint/2010/main" val="158305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 Que desejarias que fizéssemos? — disse o moço com ênfase. — Não é pouco havermos libertado os três cabeças mais em evidência, levando-se em conta o atrevimento de suas estranhas prédicas. Quanto a Estêvão, tudo se fez para que voltasse ao aprisco, como descendente direto das tribos de Israel. </a:t>
            </a:r>
          </a:p>
        </p:txBody>
      </p:sp>
    </p:spTree>
    <p:extLst>
      <p:ext uri="{BB962C8B-B14F-4D97-AF65-F5344CB8AC3E}">
        <p14:creationId xmlns:p14="http://schemas.microsoft.com/office/powerpoint/2010/main" val="314006264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000" b="1" dirty="0">
                <a:latin typeface="ArialMT-Identity-H"/>
              </a:rPr>
              <a:t>Nas aflições do caminho,</a:t>
            </a:r>
          </a:p>
          <a:p>
            <a:pPr algn="l"/>
            <a:r>
              <a:rPr lang="pt-BR" sz="3000" b="1" dirty="0">
                <a:latin typeface="ArialMT-Identity-H"/>
              </a:rPr>
              <a:t>Na noite mais tormentosa,</a:t>
            </a:r>
          </a:p>
          <a:p>
            <a:pPr algn="l"/>
            <a:r>
              <a:rPr lang="pt-BR" sz="3000" b="1" dirty="0">
                <a:latin typeface="ArialMT-Identity-H"/>
              </a:rPr>
              <a:t>Vossa fonte generosa</a:t>
            </a:r>
          </a:p>
          <a:p>
            <a:pPr algn="l"/>
            <a:r>
              <a:rPr lang="pt-BR" sz="3000" b="1" dirty="0">
                <a:latin typeface="ArialMT-Identity-H"/>
              </a:rPr>
              <a:t>É o bem que não secará...</a:t>
            </a:r>
          </a:p>
          <a:p>
            <a:pPr algn="l"/>
            <a:r>
              <a:rPr lang="pt-BR" sz="3000" b="1" dirty="0">
                <a:latin typeface="ArialMT-Identity-H"/>
              </a:rPr>
              <a:t>Sois, em tudo, a luz eterna</a:t>
            </a:r>
          </a:p>
          <a:p>
            <a:pPr algn="l"/>
            <a:r>
              <a:rPr lang="pt-BR" sz="3000" b="1" dirty="0">
                <a:latin typeface="ArialMT-Identity-H"/>
              </a:rPr>
              <a:t>Da alegria e da bonança</a:t>
            </a:r>
          </a:p>
          <a:p>
            <a:pPr algn="l"/>
            <a:r>
              <a:rPr lang="pt-BR" sz="3000" b="1" dirty="0">
                <a:latin typeface="ArialMT-Identity-H"/>
              </a:rPr>
              <a:t>Nossa porta de esperança</a:t>
            </a:r>
          </a:p>
          <a:p>
            <a:pPr algn="l"/>
            <a:r>
              <a:rPr lang="pt-BR" sz="3000" b="1" dirty="0">
                <a:latin typeface="ArialMT-Identity-H"/>
              </a:rPr>
              <a:t>Que nunca se fechará.</a:t>
            </a:r>
          </a:p>
        </p:txBody>
      </p:sp>
    </p:spTree>
    <p:extLst>
      <p:ext uri="{BB962C8B-B14F-4D97-AF65-F5344CB8AC3E}">
        <p14:creationId xmlns:p14="http://schemas.microsoft.com/office/powerpoint/2010/main" val="221609519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000" b="1" dirty="0">
                <a:latin typeface="ArialMT-Identity-H"/>
              </a:rPr>
              <a:t>Quando tudo nos despreza</a:t>
            </a:r>
          </a:p>
          <a:p>
            <a:pPr algn="l"/>
            <a:r>
              <a:rPr lang="pt-BR" sz="3000" b="1" dirty="0">
                <a:latin typeface="ArialMT-Identity-H"/>
              </a:rPr>
              <a:t>No mundo da iniqüidade</a:t>
            </a:r>
          </a:p>
          <a:p>
            <a:pPr algn="l"/>
            <a:r>
              <a:rPr lang="pt-BR" sz="3000" b="1" dirty="0">
                <a:latin typeface="ArialMT-Identity-H"/>
              </a:rPr>
              <a:t>Quando vem a tempestade</a:t>
            </a:r>
          </a:p>
          <a:p>
            <a:pPr algn="l"/>
            <a:r>
              <a:rPr lang="pt-BR" sz="3000" b="1" dirty="0">
                <a:latin typeface="ArialMT-Identity-H"/>
              </a:rPr>
              <a:t>Sobre as flores da ilusão!</a:t>
            </a:r>
          </a:p>
          <a:p>
            <a:pPr algn="l"/>
            <a:r>
              <a:rPr lang="pt-BR" sz="3000" b="1" dirty="0">
                <a:latin typeface="ArialMT-Identity-H"/>
              </a:rPr>
              <a:t>Ó Pai, sois a luz divina,</a:t>
            </a:r>
          </a:p>
          <a:p>
            <a:pPr algn="l"/>
            <a:r>
              <a:rPr lang="pt-BR" sz="3000" b="1" dirty="0" err="1">
                <a:latin typeface="ArialMT-Identity-H"/>
              </a:rPr>
              <a:t>Ocântico</a:t>
            </a:r>
            <a:r>
              <a:rPr lang="pt-BR" sz="3000" b="1" dirty="0">
                <a:latin typeface="ArialMT-Identity-H"/>
              </a:rPr>
              <a:t> da certeza,</a:t>
            </a:r>
          </a:p>
          <a:p>
            <a:pPr algn="l"/>
            <a:r>
              <a:rPr lang="pt-BR" sz="3000" b="1" dirty="0">
                <a:latin typeface="ArialMT-Identity-H"/>
              </a:rPr>
              <a:t>Vencendo toda aspereza,</a:t>
            </a:r>
          </a:p>
          <a:p>
            <a:pPr algn="l"/>
            <a:r>
              <a:rPr lang="pt-BR" sz="3000" b="1" dirty="0">
                <a:latin typeface="ArialMT-Identity-H"/>
              </a:rPr>
              <a:t>Vencendo toda aflição.</a:t>
            </a:r>
          </a:p>
        </p:txBody>
      </p:sp>
    </p:spTree>
    <p:extLst>
      <p:ext uri="{BB962C8B-B14F-4D97-AF65-F5344CB8AC3E}">
        <p14:creationId xmlns:p14="http://schemas.microsoft.com/office/powerpoint/2010/main" val="595657090"/>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000" b="1" dirty="0">
                <a:latin typeface="ArialMT-Identity-H"/>
              </a:rPr>
              <a:t>No dia da nossa morte,</a:t>
            </a:r>
          </a:p>
          <a:p>
            <a:pPr algn="l"/>
            <a:r>
              <a:rPr lang="pt-BR" sz="3000" b="1" dirty="0">
                <a:latin typeface="ArialMT-Identity-H"/>
              </a:rPr>
              <a:t>No abandono ou no tormento,</a:t>
            </a:r>
          </a:p>
          <a:p>
            <a:pPr algn="l"/>
            <a:r>
              <a:rPr lang="pt-BR" sz="3000" b="1" dirty="0">
                <a:latin typeface="ArialMT-Identity-H"/>
              </a:rPr>
              <a:t>Trazei-nos o esquecimento</a:t>
            </a:r>
          </a:p>
          <a:p>
            <a:pPr algn="l"/>
            <a:r>
              <a:rPr lang="pt-BR" sz="3000" b="1" dirty="0">
                <a:latin typeface="ArialMT-Identity-H"/>
              </a:rPr>
              <a:t>Da sombra, da dor, do mal...</a:t>
            </a:r>
          </a:p>
          <a:p>
            <a:pPr algn="l"/>
            <a:r>
              <a:rPr lang="pt-BR" sz="3000" b="1" dirty="0">
                <a:latin typeface="ArialMT-Identity-H"/>
              </a:rPr>
              <a:t>Que nos últimos instantes,</a:t>
            </a:r>
          </a:p>
          <a:p>
            <a:pPr algn="l"/>
            <a:r>
              <a:rPr lang="pt-BR" sz="3000" b="1" dirty="0">
                <a:latin typeface="ArialMT-Identity-H"/>
              </a:rPr>
              <a:t>Sintamos a luz da vida</a:t>
            </a:r>
          </a:p>
          <a:p>
            <a:pPr algn="l"/>
            <a:r>
              <a:rPr lang="pt-BR" sz="3000" b="1" dirty="0">
                <a:latin typeface="ArialMT-Identity-H"/>
              </a:rPr>
              <a:t>Renovada e redimida</a:t>
            </a:r>
          </a:p>
          <a:p>
            <a:pPr algn="l"/>
            <a:r>
              <a:rPr lang="pt-BR" sz="3000" b="1" dirty="0">
                <a:latin typeface="ArialMT-Identity-H"/>
              </a:rPr>
              <a:t>Na paz ditosa e imortal.</a:t>
            </a:r>
          </a:p>
        </p:txBody>
      </p:sp>
    </p:spTree>
    <p:extLst>
      <p:ext uri="{BB962C8B-B14F-4D97-AF65-F5344CB8AC3E}">
        <p14:creationId xmlns:p14="http://schemas.microsoft.com/office/powerpoint/2010/main" val="4008885540"/>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Terminada a prece, Abigail tinha o rosto orvalhado de pranto. Sob a carícia suave de suas mãos, </a:t>
            </a:r>
            <a:r>
              <a:rPr lang="pt-BR" sz="3600" b="1" dirty="0" err="1">
                <a:latin typeface="ArialMT-Identity-H"/>
              </a:rPr>
              <a:t>Jeziel</a:t>
            </a:r>
            <a:r>
              <a:rPr lang="pt-BR" sz="3600" b="1" dirty="0">
                <a:latin typeface="ArialMT-Identity-H"/>
              </a:rPr>
              <a:t> aquietara-se. Palidez de neve </a:t>
            </a:r>
            <a:r>
              <a:rPr lang="pt-BR" sz="3600" b="1" dirty="0" err="1">
                <a:latin typeface="ArialMT-Identity-H"/>
              </a:rPr>
              <a:t>caracterizava-lhe</a:t>
            </a:r>
            <a:r>
              <a:rPr lang="pt-BR" sz="3600" b="1" dirty="0">
                <a:latin typeface="ArialMT-Identity-H"/>
              </a:rPr>
              <a:t> a face cadavérica, aliada à profunda serenidade fisionômica. Saulo compreendeu que ele estava morto.</a:t>
            </a:r>
          </a:p>
        </p:txBody>
      </p:sp>
    </p:spTree>
    <p:extLst>
      <p:ext uri="{BB962C8B-B14F-4D97-AF65-F5344CB8AC3E}">
        <p14:creationId xmlns:p14="http://schemas.microsoft.com/office/powerpoint/2010/main" val="110701431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3129820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Entretanto, a rebeldia foi a sua condenação. Insultou-me publicamente no Sinédrio, espezinhou nossos princípios mais sagrados, criticou as figuras mais representativas do farisaísmo, com ilustrações mentirosas e ingratas.</a:t>
            </a:r>
          </a:p>
        </p:txBody>
      </p:sp>
    </p:spTree>
    <p:extLst>
      <p:ext uri="{BB962C8B-B14F-4D97-AF65-F5344CB8AC3E}">
        <p14:creationId xmlns:p14="http://schemas.microsoft.com/office/powerpoint/2010/main" val="1463343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E concluía:</a:t>
            </a:r>
          </a:p>
          <a:p>
            <a:pPr algn="l"/>
            <a:r>
              <a:rPr lang="pt-BR" sz="3600" b="1" dirty="0">
                <a:latin typeface="ArialMT-Identity-H"/>
              </a:rPr>
              <a:t>— De mim para comigo, estou satisfeito. Considero o apedrejamento esperado um dos feitos de mais importância para o futuro da minha carreira. Atestará meu zelo na defesa do nosso patrimônio mais estimável. </a:t>
            </a:r>
          </a:p>
        </p:txBody>
      </p:sp>
    </p:spTree>
    <p:extLst>
      <p:ext uri="{BB962C8B-B14F-4D97-AF65-F5344CB8AC3E}">
        <p14:creationId xmlns:p14="http://schemas.microsoft.com/office/powerpoint/2010/main" val="832164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Precisamos considerar que Israel, nos dias mais sombrios, preferiu a emancipação religiosa à independência política. Poderíamos, porventura, expor nossos valores morais mais preciosos à influência deprimente de um aventureiro qualquer?</a:t>
            </a:r>
          </a:p>
        </p:txBody>
      </p:sp>
    </p:spTree>
    <p:extLst>
      <p:ext uri="{BB962C8B-B14F-4D97-AF65-F5344CB8AC3E}">
        <p14:creationId xmlns:p14="http://schemas.microsoft.com/office/powerpoint/2010/main" val="1505076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O jovem procurou mudar o curso da conversação, enquanto Ruth mandava servir uma taça de vinho reconfortante. Antes de partir, o moço </a:t>
            </a:r>
            <a:r>
              <a:rPr lang="pt-BR" sz="4000" b="1" dirty="0" err="1">
                <a:latin typeface="ArialMT-Identity-H"/>
              </a:rPr>
              <a:t>tarsense</a:t>
            </a:r>
            <a:r>
              <a:rPr lang="pt-BR" sz="4000" b="1" dirty="0">
                <a:latin typeface="ArialMT-Identity-H"/>
              </a:rPr>
              <a:t> convidou a noiva ao passeio habitual. Nessa noite, a Natureza parecia enfeitar-se de maravilhas. </a:t>
            </a:r>
          </a:p>
        </p:txBody>
      </p:sp>
    </p:spTree>
    <p:extLst>
      <p:ext uri="{BB962C8B-B14F-4D97-AF65-F5344CB8AC3E}">
        <p14:creationId xmlns:p14="http://schemas.microsoft.com/office/powerpoint/2010/main" val="362477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1889022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[...]O luar, que destacava todas as flores em tons pálidos, estava saturado de perfumes deliciosos. Os dois, de mãos enlaçadas, no banco rústico, contemplavam o quadro embevecidamente. Saulo experimentava suave conforto.</a:t>
            </a:r>
          </a:p>
        </p:txBody>
      </p:sp>
    </p:spTree>
    <p:extLst>
      <p:ext uri="{BB962C8B-B14F-4D97-AF65-F5344CB8AC3E}">
        <p14:creationId xmlns:p14="http://schemas.microsoft.com/office/powerpoint/2010/main" val="3429495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Desafogava-se. Se Jerusalém lhe obscurecia a mente num torvelinho de preocupações, aquela mansão singela da estrada de </a:t>
            </a:r>
            <a:r>
              <a:rPr lang="pt-BR" sz="4000" b="1" dirty="0" err="1">
                <a:latin typeface="ArialMT-Identity-H"/>
              </a:rPr>
              <a:t>Jope</a:t>
            </a:r>
            <a:r>
              <a:rPr lang="pt-BR" sz="4000" b="1" dirty="0">
                <a:latin typeface="ArialMT-Identity-H"/>
              </a:rPr>
              <a:t> parecia descarrega-lo de todos os desgostos, prodigalizando-lhe ao espírito enorme potencial de consolação.</a:t>
            </a:r>
          </a:p>
        </p:txBody>
      </p:sp>
    </p:spTree>
    <p:extLst>
      <p:ext uri="{BB962C8B-B14F-4D97-AF65-F5344CB8AC3E}">
        <p14:creationId xmlns:p14="http://schemas.microsoft.com/office/powerpoint/2010/main" val="1703247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 Agora, minha querida, tudo está pronto — dizia solícito. — De hoje a seis dias Dalila virá buscar-te pessoalmente. Conhecerás a cidade e os meus amigos honrarão em tua alma generosa a minha feliz escolha. Estás satisfeita? </a:t>
            </a:r>
          </a:p>
          <a:p>
            <a:pPr algn="l"/>
            <a:r>
              <a:rPr lang="pt-BR" sz="3600" b="1" dirty="0">
                <a:latin typeface="ArialMT-Identity-H"/>
              </a:rPr>
              <a:t>— Muito — murmurava ela com ternura.</a:t>
            </a:r>
          </a:p>
        </p:txBody>
      </p:sp>
    </p:spTree>
    <p:extLst>
      <p:ext uri="{BB962C8B-B14F-4D97-AF65-F5344CB8AC3E}">
        <p14:creationId xmlns:p14="http://schemas.microsoft.com/office/powerpoint/2010/main" val="956397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  Já organizamos vasto programa recreativo. Quero levar-te a Jericó, onde pessoas de nossas relações nos esperam com imensa alegria. Em Jerusalém far-te-ei conhecer todos os edifícios mais importantes. </a:t>
            </a:r>
          </a:p>
        </p:txBody>
      </p:sp>
    </p:spTree>
    <p:extLst>
      <p:ext uri="{BB962C8B-B14F-4D97-AF65-F5344CB8AC3E}">
        <p14:creationId xmlns:p14="http://schemas.microsoft.com/office/powerpoint/2010/main" val="40686462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Ficarás deslumbrada com o Templo e com os tesouros ali encerrados pela dedicação religiosa de nossa raça. Verás a torre dos romanos. Meus conterrâneos que frequentam a Sinagoga dos cilícios querem oferecer-te valioso mimo.</a:t>
            </a:r>
          </a:p>
        </p:txBody>
      </p:sp>
    </p:spTree>
    <p:extLst>
      <p:ext uri="{BB962C8B-B14F-4D97-AF65-F5344CB8AC3E}">
        <p14:creationId xmlns:p14="http://schemas.microsoft.com/office/powerpoint/2010/main" val="16586878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Abigail extasiava-se, ouvindo-o discorrer. Aquele moço impulsivo e rude a olhos estranhos, mas afetuoso e sensível na intimidade, era justamente o seu ideal, o homem esperado pela sua alma carinhosa.</a:t>
            </a:r>
          </a:p>
        </p:txBody>
      </p:sp>
    </p:spTree>
    <p:extLst>
      <p:ext uri="{BB962C8B-B14F-4D97-AF65-F5344CB8AC3E}">
        <p14:creationId xmlns:p14="http://schemas.microsoft.com/office/powerpoint/2010/main" val="16801621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—Ninguém poderá oferecer-me um presente mais precioso que o enviado por Deus à minha existência, com o teu coração leal e generoso — murmurou a jovem num franco sorriso.</a:t>
            </a:r>
          </a:p>
        </p:txBody>
      </p:sp>
    </p:spTree>
    <p:extLst>
      <p:ext uri="{BB962C8B-B14F-4D97-AF65-F5344CB8AC3E}">
        <p14:creationId xmlns:p14="http://schemas.microsoft.com/office/powerpoint/2010/main" val="18491270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200" b="1" dirty="0">
                <a:latin typeface="ArialMT-Identity-H"/>
              </a:rPr>
              <a:t>— Ganhei muito mais — tornava o doutor de Tarso recebendo a jóia rara do teu afeto, que enriquecerá toda a minha vida. Às vezes, Abigail — continuava com o entusiasmo próprio da juventude sonhadora —, no meu idealismo de vitórias para Jerusalém sobre as grandes cidades do mundo, penso chegar à velhice como um triunfador cheio de tradições de sabedoria e de glória.</a:t>
            </a:r>
          </a:p>
        </p:txBody>
      </p:sp>
    </p:spTree>
    <p:extLst>
      <p:ext uri="{BB962C8B-B14F-4D97-AF65-F5344CB8AC3E}">
        <p14:creationId xmlns:p14="http://schemas.microsoft.com/office/powerpoint/2010/main" val="4553255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200" b="1" dirty="0">
                <a:latin typeface="ArialMT-Identity-H"/>
              </a:rPr>
              <a:t>— Desde que te encontrei, </a:t>
            </a:r>
            <a:r>
              <a:rPr lang="pt-BR" sz="3200" b="1" dirty="0" err="1">
                <a:latin typeface="ArialMT-Identity-H"/>
              </a:rPr>
              <a:t>aumentou-se-me</a:t>
            </a:r>
            <a:r>
              <a:rPr lang="pt-BR" sz="3200" b="1" dirty="0">
                <a:latin typeface="ArialMT-Identity-H"/>
              </a:rPr>
              <a:t> a fé no destino; consolidei minhas esperanças, terei teu concurso na tarefa imensa que se desdobra a meus olhos. Os romanos outorgam aos triunfadores uma coroa triunfal de louros e rosas. Se um dia Jerusalém me conceder a sua coroa triunfal, não a cingirei em minha fronte, para só deixá-la a teus pés como tributo de amor eterno e único.</a:t>
            </a:r>
          </a:p>
        </p:txBody>
      </p:sp>
    </p:spTree>
    <p:extLst>
      <p:ext uri="{BB962C8B-B14F-4D97-AF65-F5344CB8AC3E}">
        <p14:creationId xmlns:p14="http://schemas.microsoft.com/office/powerpoint/2010/main" val="35955303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Ainda hoje — prosseguiu Saulo confiante no futuro —, </a:t>
            </a:r>
            <a:r>
              <a:rPr lang="pt-BR" sz="4000" b="1" dirty="0" err="1">
                <a:latin typeface="ArialMT-Identity-H"/>
              </a:rPr>
              <a:t>Gamaliel</a:t>
            </a:r>
            <a:r>
              <a:rPr lang="pt-BR" sz="4000" b="1" dirty="0">
                <a:latin typeface="ArialMT-Identity-H"/>
              </a:rPr>
              <a:t> notificou-me que vai afastar-se breve do Sinédrio, para que eu lhe suceda no prestigioso cargo. Aí tens, querida, nossa primeira vitória de maiores proporções. </a:t>
            </a:r>
          </a:p>
        </p:txBody>
      </p:sp>
    </p:spTree>
    <p:extLst>
      <p:ext uri="{BB962C8B-B14F-4D97-AF65-F5344CB8AC3E}">
        <p14:creationId xmlns:p14="http://schemas.microsoft.com/office/powerpoint/2010/main" val="1357439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a:xfrm>
            <a:off x="2589213" y="3303494"/>
            <a:ext cx="8915399" cy="2262781"/>
          </a:xfrm>
        </p:spPr>
        <p:txBody>
          <a:bodyPr>
            <a:normAutofit fontScale="90000"/>
          </a:bodyPr>
          <a:lstStyle/>
          <a:p>
            <a:pPr algn="ctr"/>
            <a:r>
              <a:rPr lang="pt-BR" altLang="pt-BR" sz="5400" b="1" dirty="0">
                <a:solidFill>
                  <a:srgbClr val="002060"/>
                </a:solidFill>
                <a:latin typeface="Tahoma" panose="020B0604030504040204" pitchFamily="34" charset="0"/>
              </a:rPr>
              <a:t>MÓDULO 5 – AS VIRTUDES DE ESTÊVÃO, PRIMEIRO MÁRTIR DO CRISTIANISMO </a:t>
            </a:r>
            <a:br>
              <a:rPr lang="pt-BR" altLang="pt-BR" sz="5400" b="1" i="1" dirty="0">
                <a:solidFill>
                  <a:srgbClr val="FFFF00"/>
                </a:solidFill>
                <a:latin typeface="Tahoma" panose="020B0604030504040204" pitchFamily="34" charset="0"/>
              </a:rPr>
            </a:br>
            <a:endParaRPr lang="pt-BR" dirty="0"/>
          </a:p>
        </p:txBody>
      </p:sp>
    </p:spTree>
    <p:extLst>
      <p:ext uri="{BB962C8B-B14F-4D97-AF65-F5344CB8AC3E}">
        <p14:creationId xmlns:p14="http://schemas.microsoft.com/office/powerpoint/2010/main" val="405239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Tão logo Dalila volte de Tarso, poderemos marcar o dia jubiloso das núpcias. Presumo que, em te tendo sempre a meu lado, corrigirei meus impulsos, a tarefa ser-me-á mais leve, a existência mais fácil e mais ditosa. O lar é uma bênção. E nós teremos esse lar.</a:t>
            </a:r>
          </a:p>
        </p:txBody>
      </p:sp>
    </p:spTree>
    <p:extLst>
      <p:ext uri="{BB962C8B-B14F-4D97-AF65-F5344CB8AC3E}">
        <p14:creationId xmlns:p14="http://schemas.microsoft.com/office/powerpoint/2010/main" val="17489006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—Nunca me senti tão venturosa — exclamou a jovem, com lágrimas de alegria.</a:t>
            </a:r>
          </a:p>
          <a:p>
            <a:pPr algn="l"/>
            <a:r>
              <a:rPr lang="pt-BR" sz="4000" b="1" dirty="0">
                <a:latin typeface="ArialMT-Identity-H"/>
              </a:rPr>
              <a:t>Ele </a:t>
            </a:r>
            <a:r>
              <a:rPr lang="pt-BR" sz="4000" b="1" dirty="0" err="1">
                <a:latin typeface="ArialMT-Identity-H"/>
              </a:rPr>
              <a:t>acariciou-lhe</a:t>
            </a:r>
            <a:r>
              <a:rPr lang="pt-BR" sz="4000" b="1" dirty="0">
                <a:latin typeface="ArialMT-Identity-H"/>
              </a:rPr>
              <a:t> as mãos e, como desejava que ela compartilhasse dos seus sentimentos mais íntimos, acrescentou:</a:t>
            </a:r>
          </a:p>
        </p:txBody>
      </p:sp>
    </p:spTree>
    <p:extLst>
      <p:ext uri="{BB962C8B-B14F-4D97-AF65-F5344CB8AC3E}">
        <p14:creationId xmlns:p14="http://schemas.microsoft.com/office/powerpoint/2010/main" val="29966687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 Chegarás conosco à cidade, justamente na véspera da morte do pregador revolucionário. O ato, como de justiça, obedecerá ao cerimonial estabelecido pelos nossos costumes e eu pretendo que assistas a ele em minha companhia.</a:t>
            </a:r>
          </a:p>
        </p:txBody>
      </p:sp>
    </p:spTree>
    <p:extLst>
      <p:ext uri="{BB962C8B-B14F-4D97-AF65-F5344CB8AC3E}">
        <p14:creationId xmlns:p14="http://schemas.microsoft.com/office/powerpoint/2010/main" val="3212261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 Mas, por quê? — perguntou ela estremecendo ligeiramente.</a:t>
            </a:r>
          </a:p>
          <a:p>
            <a:pPr algn="l"/>
            <a:r>
              <a:rPr lang="pt-BR" sz="4000" b="1" dirty="0">
                <a:latin typeface="ArialMT-Identity-H"/>
              </a:rPr>
              <a:t>— Porque lá encontraremos nossos amigos mais eminentes e desejo valer-me da oportunidade para apresentar-te, indiretamente, a todos eles.</a:t>
            </a:r>
          </a:p>
        </p:txBody>
      </p:sp>
    </p:spTree>
    <p:extLst>
      <p:ext uri="{BB962C8B-B14F-4D97-AF65-F5344CB8AC3E}">
        <p14:creationId xmlns:p14="http://schemas.microsoft.com/office/powerpoint/2010/main" val="36795292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 Não haveria um meio de me poupares a esse espetáculo? — insistiu timidamente. — A morte de meu pai, no suplício, diante da soldadesca brutal, jamais me saiu da mente.</a:t>
            </a:r>
          </a:p>
        </p:txBody>
      </p:sp>
    </p:spTree>
    <p:extLst>
      <p:ext uri="{BB962C8B-B14F-4D97-AF65-F5344CB8AC3E}">
        <p14:creationId xmlns:p14="http://schemas.microsoft.com/office/powerpoint/2010/main" val="8734404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Saulo não dissimulou a contrariedade e respondeu:</a:t>
            </a:r>
          </a:p>
          <a:p>
            <a:pPr algn="l"/>
            <a:r>
              <a:rPr lang="pt-BR" sz="3600" b="1" dirty="0">
                <a:latin typeface="ArialMT-Identity-H"/>
              </a:rPr>
              <a:t>— Porventura não estarás  compreendendo? O caso de Estêvão é muito diferente. Trata-se de um homem sem significação para nós outros, que se arvorou em reformador sedicioso e insolente. </a:t>
            </a:r>
          </a:p>
        </p:txBody>
      </p:sp>
    </p:spTree>
    <p:extLst>
      <p:ext uri="{BB962C8B-B14F-4D97-AF65-F5344CB8AC3E}">
        <p14:creationId xmlns:p14="http://schemas.microsoft.com/office/powerpoint/2010/main" val="30868227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Sua personalidade representa, de fato, a continuidade do desrespeito e do insulto à Lei de Moisés, iniciados em movimento de vastas proporções por um carpinteiro alucinado, de Nazaré. Achas, então, que se não deve punir o ladrão que assalta uma residência? Não merecerão castigo os que blasfemam no santuário do Eterno?</a:t>
            </a:r>
          </a:p>
        </p:txBody>
      </p:sp>
    </p:spTree>
    <p:extLst>
      <p:ext uri="{BB962C8B-B14F-4D97-AF65-F5344CB8AC3E}">
        <p14:creationId xmlns:p14="http://schemas.microsoft.com/office/powerpoint/2010/main" val="24596515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A jovem, compreendendo que desagradaria ao noivo se lhe demonstrasse divergência de opinião, acrescentou:</a:t>
            </a:r>
          </a:p>
          <a:p>
            <a:pPr algn="l"/>
            <a:r>
              <a:rPr lang="pt-BR" sz="4000" b="1" dirty="0">
                <a:latin typeface="ArialMT-Identity-H"/>
              </a:rPr>
              <a:t>— Vejo que tens muita razão. Não devo discutir os teus conceitos, sábios e justos. </a:t>
            </a:r>
          </a:p>
        </p:txBody>
      </p:sp>
    </p:spTree>
    <p:extLst>
      <p:ext uri="{BB962C8B-B14F-4D97-AF65-F5344CB8AC3E}">
        <p14:creationId xmlns:p14="http://schemas.microsoft.com/office/powerpoint/2010/main" val="41740296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Aliás, tenho mesmo a intenção de conquistar a amizade dos teus amigos do Sinédrio, pois não perco a esperança de sua proteção para o caso de </a:t>
            </a:r>
            <a:r>
              <a:rPr lang="pt-BR" sz="4000" b="1" dirty="0" err="1">
                <a:latin typeface="ArialMT-Identity-H"/>
              </a:rPr>
              <a:t>Jeziel</a:t>
            </a:r>
            <a:r>
              <a:rPr lang="pt-BR" sz="4000" b="1" dirty="0">
                <a:latin typeface="ArialMT-Identity-H"/>
              </a:rPr>
              <a:t>, logo que se ofereça uma oportunidade para novas pesquisas na Acaia. Mas ouve, Saulo:</a:t>
            </a:r>
          </a:p>
        </p:txBody>
      </p:sp>
    </p:spTree>
    <p:extLst>
      <p:ext uri="{BB962C8B-B14F-4D97-AF65-F5344CB8AC3E}">
        <p14:creationId xmlns:p14="http://schemas.microsoft.com/office/powerpoint/2010/main" val="6551359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Aliás, tenho mesmo a intenção de conquistar a amizade dos teus amigos do Sinédrio, pois não perco a esperança de sua proteção para o caso de </a:t>
            </a:r>
            <a:r>
              <a:rPr lang="pt-BR" sz="3600" b="1" dirty="0" err="1">
                <a:latin typeface="ArialMT-Identity-H"/>
              </a:rPr>
              <a:t>Jeziel</a:t>
            </a:r>
            <a:r>
              <a:rPr lang="pt-BR" sz="3600" b="1" dirty="0">
                <a:latin typeface="ArialMT-Identity-H"/>
              </a:rPr>
              <a:t>, logo que se ofereça uma oportunidade para novas pesquisas na Acaia. Mas ouve, Saulo</a:t>
            </a:r>
            <a:r>
              <a:rPr lang="pt-BR" sz="1600" b="0" i="0" u="none" strike="noStrike" baseline="0" dirty="0">
                <a:latin typeface="Arial" panose="020B0604020202020204" pitchFamily="34" charset="0"/>
              </a:rPr>
              <a:t> </a:t>
            </a:r>
            <a:r>
              <a:rPr lang="pt-BR" sz="3600" b="1" dirty="0">
                <a:latin typeface="ArialMT-Identity-H"/>
              </a:rPr>
              <a:t>se permitires, irei quando a cerimônia estiver a findar. Está dito?</a:t>
            </a:r>
          </a:p>
        </p:txBody>
      </p:sp>
    </p:spTree>
    <p:extLst>
      <p:ext uri="{BB962C8B-B14F-4D97-AF65-F5344CB8AC3E}">
        <p14:creationId xmlns:p14="http://schemas.microsoft.com/office/powerpoint/2010/main" val="2798307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p:txBody>
          <a:bodyPr>
            <a:normAutofit/>
          </a:bodyPr>
          <a:lstStyle/>
          <a:p>
            <a:pPr algn="ctr"/>
            <a:r>
              <a:rPr lang="pt-BR" altLang="pt-BR" sz="5400" b="1" dirty="0">
                <a:solidFill>
                  <a:srgbClr val="002060"/>
                </a:solidFill>
                <a:latin typeface="Tahoma" panose="020B0604030504040204" pitchFamily="34" charset="0"/>
              </a:rPr>
              <a:t>ENCONTRO 8 – </a:t>
            </a:r>
            <a:r>
              <a:rPr lang="pt-BR" b="1" dirty="0">
                <a:solidFill>
                  <a:srgbClr val="002060"/>
                </a:solidFill>
                <a:latin typeface="Tahoma" panose="020B0604030504040204" pitchFamily="34" charset="0"/>
              </a:rPr>
              <a:t>A MORTE DE ESTÊVÃO</a:t>
            </a:r>
            <a:endParaRPr lang="pt-BR" dirty="0"/>
          </a:p>
        </p:txBody>
      </p:sp>
      <p:sp>
        <p:nvSpPr>
          <p:cNvPr id="3" name="Subtítulo 2">
            <a:extLst>
              <a:ext uri="{FF2B5EF4-FFF2-40B4-BE49-F238E27FC236}">
                <a16:creationId xmlns:a16="http://schemas.microsoft.com/office/drawing/2014/main" id="{678C5A7D-793A-4950-80C1-60B223F4481D}"/>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631350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Notando a boa-vontade conciliatória, o moço </a:t>
            </a:r>
            <a:r>
              <a:rPr lang="pt-BR" sz="3600" b="1" dirty="0" err="1">
                <a:latin typeface="ArialMT-Identity-H"/>
              </a:rPr>
              <a:t>tarsense</a:t>
            </a:r>
            <a:r>
              <a:rPr lang="pt-BR" sz="3600" b="1" dirty="0">
                <a:latin typeface="ArialMT-Identity-H"/>
              </a:rPr>
              <a:t> abriu o semblante num belo sorriso de satisfação.</a:t>
            </a:r>
          </a:p>
          <a:p>
            <a:pPr algn="l"/>
            <a:r>
              <a:rPr lang="pt-BR" sz="3600" b="1" dirty="0">
                <a:latin typeface="ArialMT-Identity-H"/>
              </a:rPr>
              <a:t>— Sim, ficamos de acordo. Espero, porém, que assistas a tudo com serenidade, segura de que eu só poderia tomar encargos justos e decisões estimáveis no cumprimento do dever. </a:t>
            </a:r>
          </a:p>
        </p:txBody>
      </p:sp>
    </p:spTree>
    <p:extLst>
      <p:ext uri="{BB962C8B-B14F-4D97-AF65-F5344CB8AC3E}">
        <p14:creationId xmlns:p14="http://schemas.microsoft.com/office/powerpoint/2010/main" val="13634426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É lamentável que o prisioneiro se haja mostrado recalcitrante a ponto de me compelir a providências extremas. No entanto, podes crer que tudo fiz por evitar o derradeiro recurso.</a:t>
            </a:r>
          </a:p>
        </p:txBody>
      </p:sp>
    </p:spTree>
    <p:extLst>
      <p:ext uri="{BB962C8B-B14F-4D97-AF65-F5344CB8AC3E}">
        <p14:creationId xmlns:p14="http://schemas.microsoft.com/office/powerpoint/2010/main" val="15972262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Empreguei todos os processos conciliatórios para dissuadi-lo de tão perigosas ilusões, mas sua conduta foi de tal modo irritante que toda transigência se tornou praticamente impossível.</a:t>
            </a:r>
          </a:p>
        </p:txBody>
      </p:sp>
    </p:spTree>
    <p:extLst>
      <p:ext uri="{BB962C8B-B14F-4D97-AF65-F5344CB8AC3E}">
        <p14:creationId xmlns:p14="http://schemas.microsoft.com/office/powerpoint/2010/main" val="42117348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200" b="1" dirty="0">
                <a:latin typeface="ArialMT-Identity-H"/>
              </a:rPr>
              <a:t>Trocaram-se ainda, por longo tempo, impressões afetuosas que a noite amiga guardava, solicitamente, sob o manto luminoso das estrelas. Eram juras caridosas de um amor imortal, ante a bênção de Deus, tomada como objeto mais alto de seus santificados pensamentos, projetos e esperanças de futuro.</a:t>
            </a:r>
          </a:p>
        </p:txBody>
      </p:sp>
    </p:spTree>
    <p:extLst>
      <p:ext uri="{BB962C8B-B14F-4D97-AF65-F5344CB8AC3E}">
        <p14:creationId xmlns:p14="http://schemas.microsoft.com/office/powerpoint/2010/main" val="20737612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Era tarde quando Saulo se despediu, regressando a Jerusalém, de alma feliz.</a:t>
            </a:r>
          </a:p>
          <a:p>
            <a:pPr algn="l"/>
            <a:r>
              <a:rPr lang="pt-BR" sz="4000" b="1" dirty="0">
                <a:latin typeface="ArialMT-Identity-H"/>
              </a:rPr>
              <a:t>Daí a dias, Abigail, em companhia do noivo e da irmã, demandou a cidade, cujo perfil interessante apresentava novos quadros para os seus olhos. </a:t>
            </a:r>
          </a:p>
        </p:txBody>
      </p:sp>
    </p:spTree>
    <p:extLst>
      <p:ext uri="{BB962C8B-B14F-4D97-AF65-F5344CB8AC3E}">
        <p14:creationId xmlns:p14="http://schemas.microsoft.com/office/powerpoint/2010/main" val="42171618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A casa de Dalila, na mesma noite de sua chegada, encheu-se de amigos que iam levar à escolhida de Saulo a homenagem da sua admiração; e a jovem de Corinto a todos seduzia por seus dotes naturais, aliados à sólida e bem cuidada formação de espírito.</a:t>
            </a:r>
          </a:p>
        </p:txBody>
      </p:sp>
    </p:spTree>
    <p:extLst>
      <p:ext uri="{BB962C8B-B14F-4D97-AF65-F5344CB8AC3E}">
        <p14:creationId xmlns:p14="http://schemas.microsoft.com/office/powerpoint/2010/main" val="22075965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400" b="1" dirty="0">
                <a:latin typeface="ArialMT-Identity-H"/>
              </a:rPr>
              <a:t>Sua palavra, cheia de ternura, parecia distanciar-se profundamente das futilidades que caracterizavam a mocidade da época. Sabia aplicar os mais delicados conceitos, no trato de todos os assuntos a que era convocada, tirando formosas ilações da Lei e dos Escritos Sagrados, para definir a posição da mulher em face dos mais íntimos deveres na vida familiar.</a:t>
            </a:r>
          </a:p>
        </p:txBody>
      </p:sp>
    </p:spTree>
    <p:extLst>
      <p:ext uri="{BB962C8B-B14F-4D97-AF65-F5344CB8AC3E}">
        <p14:creationId xmlns:p14="http://schemas.microsoft.com/office/powerpoint/2010/main" val="32446209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O doutor de Tarso sentia-se orgulhoso, ao notar a admiração geral em torno de sua personalidade vibrante e carinhosa. Abigail, sintetizando o seu maior ideal, enchia-lhe o coração de maravilhosas promessas. A surpresa dos amigos, que o felicitavam com o olhar, </a:t>
            </a:r>
            <a:r>
              <a:rPr lang="pt-BR" sz="3600" b="1" dirty="0" err="1">
                <a:latin typeface="ArialMT-Identity-H"/>
              </a:rPr>
              <a:t>punha-lhe</a:t>
            </a:r>
            <a:r>
              <a:rPr lang="pt-BR" sz="3600" b="1" dirty="0">
                <a:latin typeface="ArialMT-Identity-H"/>
              </a:rPr>
              <a:t> na alma ardente um júbilo novo.</a:t>
            </a:r>
          </a:p>
        </p:txBody>
      </p:sp>
    </p:spTree>
    <p:extLst>
      <p:ext uri="{BB962C8B-B14F-4D97-AF65-F5344CB8AC3E}">
        <p14:creationId xmlns:p14="http://schemas.microsoft.com/office/powerpoint/2010/main" val="37877477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O dia seguinte rompeu claro e lindo. Ao sol rútilo de Jerusalém, Saulo despediu-se da noiva amada, por atender, ainda cedo, aos trabalhos do Sinédrio.</a:t>
            </a:r>
          </a:p>
          <a:p>
            <a:pPr algn="l"/>
            <a:r>
              <a:rPr lang="pt-BR" sz="3600" b="1" dirty="0">
                <a:latin typeface="ArialMT-Identity-H"/>
              </a:rPr>
              <a:t>— Então, até logo, no Templo — disse carinhosamente.</a:t>
            </a:r>
          </a:p>
        </p:txBody>
      </p:sp>
    </p:spTree>
    <p:extLst>
      <p:ext uri="{BB962C8B-B14F-4D97-AF65-F5344CB8AC3E}">
        <p14:creationId xmlns:p14="http://schemas.microsoft.com/office/powerpoint/2010/main" val="13942374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 No Templo? — perguntou Dalila admirada, abraçando-se a Abigail.</a:t>
            </a:r>
          </a:p>
          <a:p>
            <a:pPr algn="l"/>
            <a:r>
              <a:rPr lang="pt-BR" sz="3600" b="1" dirty="0">
                <a:latin typeface="ArialMT-Identity-H"/>
              </a:rPr>
              <a:t>—Sim — explicou solícito —, Abigail irá assistir à parte final da punição de Estêvão.</a:t>
            </a:r>
          </a:p>
          <a:p>
            <a:pPr algn="l"/>
            <a:r>
              <a:rPr lang="pt-BR" sz="3600" b="1" dirty="0">
                <a:latin typeface="ArialMT-Identity-H"/>
              </a:rPr>
              <a:t>—Mas como? — interrogou ainda a jovem senhora. — Mulheres na cerimônia?</a:t>
            </a:r>
          </a:p>
        </p:txBody>
      </p:sp>
    </p:spTree>
    <p:extLst>
      <p:ext uri="{BB962C8B-B14F-4D97-AF65-F5344CB8AC3E}">
        <p14:creationId xmlns:p14="http://schemas.microsoft.com/office/powerpoint/2010/main" val="73708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Apesar das atividades intensas, o moço de Tarso não deixara de comparecer pontualmente em casa de Zacarias, onde, no coração de Abigail, encontrava o necessário repouso. Se as lutas em Jerusalém consumiam-lhe as forças, perto da mulher amada parecia recobrá-las, no doce encantamento com que esperava a realização das mais caras esperanças.</a:t>
            </a:r>
          </a:p>
        </p:txBody>
      </p:sp>
    </p:spTree>
    <p:extLst>
      <p:ext uri="{BB962C8B-B14F-4D97-AF65-F5344CB8AC3E}">
        <p14:creationId xmlns:p14="http://schemas.microsoft.com/office/powerpoint/2010/main" val="4815846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200" b="1" dirty="0">
                <a:latin typeface="ArialMT-Identity-H"/>
              </a:rPr>
              <a:t>—A lapidação se dará nas proximidades do altar dos holocaustos e não nos átrios sagrados — esclareceu. A meu ver, não haverá impedimento de representações femininas, e ainda que isso constitua resolução de última hora, a critério dos sacerdotes, a medida não poderá atingir decisão pessoal de minha parte e eu desejo que Abigail participe do meu primeiro triunfo na defesa dos nossos princípios soberanos.</a:t>
            </a:r>
          </a:p>
        </p:txBody>
      </p:sp>
    </p:spTree>
    <p:extLst>
      <p:ext uri="{BB962C8B-B14F-4D97-AF65-F5344CB8AC3E}">
        <p14:creationId xmlns:p14="http://schemas.microsoft.com/office/powerpoint/2010/main" val="2570237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Ambas sorriram, venturosas, observando-lhe as disposições excelentes.</a:t>
            </a:r>
          </a:p>
          <a:p>
            <a:pPr algn="l"/>
            <a:r>
              <a:rPr lang="pt-BR" sz="3600" b="1" dirty="0">
                <a:latin typeface="ArialMT-Identity-H"/>
              </a:rPr>
              <a:t>—Em último recurso, Saulo — disse Abigail num gesto de tranquilidade e ternura —, não deixes de oferecer ao condenado uma derradeira oportunidade para salvar-se da morte.</a:t>
            </a:r>
          </a:p>
        </p:txBody>
      </p:sp>
    </p:spTree>
    <p:extLst>
      <p:ext uri="{BB962C8B-B14F-4D97-AF65-F5344CB8AC3E}">
        <p14:creationId xmlns:p14="http://schemas.microsoft.com/office/powerpoint/2010/main" val="39941991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200" b="1" dirty="0">
                <a:latin typeface="ArialMT-Identity-H"/>
              </a:rPr>
              <a:t>Após dois meses de cárcere, é possível que tenha refundido os sentimentos mais profundos. Pergunta-lhe, mais uma vez, se insiste em insultar a Lei.</a:t>
            </a:r>
          </a:p>
          <a:p>
            <a:pPr algn="l"/>
            <a:r>
              <a:rPr lang="pt-BR" sz="3200" b="1" dirty="0">
                <a:latin typeface="ArialMT-Identity-H"/>
              </a:rPr>
              <a:t>O moço </a:t>
            </a:r>
            <a:r>
              <a:rPr lang="pt-BR" sz="3200" b="1" dirty="0" err="1">
                <a:latin typeface="ArialMT-Identity-H"/>
              </a:rPr>
              <a:t>tarsense</a:t>
            </a:r>
            <a:r>
              <a:rPr lang="pt-BR" sz="3200" b="1" dirty="0">
                <a:latin typeface="ArialMT-Identity-H"/>
              </a:rPr>
              <a:t> enviou-lhe um olhar satisfeito e reconhecido, jubiloso por verificar tanta grandeza de coração, e acentuou:</a:t>
            </a:r>
          </a:p>
          <a:p>
            <a:pPr algn="l"/>
            <a:r>
              <a:rPr lang="pt-BR" sz="3200" b="1" dirty="0">
                <a:latin typeface="ArialMT-Identity-H"/>
              </a:rPr>
              <a:t>- Assim farei.</a:t>
            </a:r>
          </a:p>
        </p:txBody>
      </p:sp>
    </p:spTree>
    <p:extLst>
      <p:ext uri="{BB962C8B-B14F-4D97-AF65-F5344CB8AC3E}">
        <p14:creationId xmlns:p14="http://schemas.microsoft.com/office/powerpoint/2010/main" val="20410072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200" b="1" dirty="0">
                <a:latin typeface="ArialMT-Identity-H"/>
              </a:rPr>
              <a:t>Nesse dia, desde muito cedo, o mais alto Tribunal de Israel apresentava desusado movimento. A execução do pregador do “Caminho” constituía objeto de largos comentários. Sobretudo os fariseus faziam questão de todos os informes. Ninguém queria perder o angustioso espetáculo. A igreja modesta de Simão Pedro, entretanto, não ousou aproximar-se para qualquer indagação.</a:t>
            </a:r>
          </a:p>
        </p:txBody>
      </p:sp>
    </p:spTree>
    <p:extLst>
      <p:ext uri="{BB962C8B-B14F-4D97-AF65-F5344CB8AC3E}">
        <p14:creationId xmlns:p14="http://schemas.microsoft.com/office/powerpoint/2010/main" val="26349642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Saulo, como perseguidor declarado e usando das prerrogativas da investidura legal, mandara anunciar que nenhum adepto do “Caminho” poderia assistir à execução a efetivar-se num dos grandes pátios do santuário. </a:t>
            </a:r>
          </a:p>
        </p:txBody>
      </p:sp>
    </p:spTree>
    <p:extLst>
      <p:ext uri="{BB962C8B-B14F-4D97-AF65-F5344CB8AC3E}">
        <p14:creationId xmlns:p14="http://schemas.microsoft.com/office/powerpoint/2010/main" val="32645100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Longas filas de soldados foram dispostas na grande praça, para dispersar quaisquer grupos de mendigos que se formassem com intuitos desconhecidos e, desde as primeiras horas da manhã, numerosos pedintes de Jerusalém eram corridos das imediações a golpes de chanfalho.</a:t>
            </a:r>
          </a:p>
        </p:txBody>
      </p:sp>
    </p:spTree>
    <p:extLst>
      <p:ext uri="{BB962C8B-B14F-4D97-AF65-F5344CB8AC3E}">
        <p14:creationId xmlns:p14="http://schemas.microsoft.com/office/powerpoint/2010/main" val="31576182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Depois do meio-dia, autoridades e curiosos reuniam-se, ávidos de sensação, no recinto do Sinédrio, em abafado vozerio. Aguardava-se o sentenciado, que chegou, finalmente, cercado de escolta armada, como se fora um malfeitor comum.</a:t>
            </a:r>
          </a:p>
        </p:txBody>
      </p:sp>
    </p:spTree>
    <p:extLst>
      <p:ext uri="{BB962C8B-B14F-4D97-AF65-F5344CB8AC3E}">
        <p14:creationId xmlns:p14="http://schemas.microsoft.com/office/powerpoint/2010/main" val="12221318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200" b="1" dirty="0">
                <a:latin typeface="ArialMT-Identity-H"/>
              </a:rPr>
              <a:t>Estêvão apresentava-se bastante desfigurado, embora o semblante não traísse a peculiar serenidade. O passo tardio, o cansaço extremo, as equimoses das mãos e dos pés, patenteavam os pesados tormentos físicos que lhe eram infligidos à sombra do calabouço. A barba crescida </a:t>
            </a:r>
            <a:r>
              <a:rPr lang="pt-BR" sz="3200" b="1" dirty="0" err="1">
                <a:latin typeface="ArialMT-Identity-H"/>
              </a:rPr>
              <a:t>alterava-lhe</a:t>
            </a:r>
            <a:r>
              <a:rPr lang="pt-BR" sz="3200" b="1" dirty="0">
                <a:latin typeface="ArialMT-Identity-H"/>
              </a:rPr>
              <a:t> o aspecto fisionômico, todavia, os olhos tinham a mesma fulgurância de cristalina bondade.</a:t>
            </a:r>
          </a:p>
        </p:txBody>
      </p:sp>
    </p:spTree>
    <p:extLst>
      <p:ext uri="{BB962C8B-B14F-4D97-AF65-F5344CB8AC3E}">
        <p14:creationId xmlns:p14="http://schemas.microsoft.com/office/powerpoint/2010/main" val="828454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Em meio da curiosidade geral, Saulo de Tarso o encarou satisfeito.</a:t>
            </a:r>
          </a:p>
          <a:p>
            <a:pPr algn="l"/>
            <a:r>
              <a:rPr lang="pt-BR" sz="4000" b="1" dirty="0">
                <a:latin typeface="ArialMT-Identity-H"/>
              </a:rPr>
              <a:t>Estêvão pagaria, afinal, as incompreensões e os insultos. No instante aprazado, o doutor inflexível fez a leitura do libelo. </a:t>
            </a:r>
          </a:p>
        </p:txBody>
      </p:sp>
    </p:spTree>
    <p:extLst>
      <p:ext uri="{BB962C8B-B14F-4D97-AF65-F5344CB8AC3E}">
        <p14:creationId xmlns:p14="http://schemas.microsoft.com/office/powerpoint/2010/main" val="29947468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Antes, porém, de pronunciar a sentença última, fiel ao que prometera, mandou que os soldados empurrassem o condenado até à sua tribuna. Enfrentando o pregador do Evangelho, sem qualquer expressão de piedade, interrogou com aspereza:</a:t>
            </a:r>
          </a:p>
        </p:txBody>
      </p:sp>
    </p:spTree>
    <p:extLst>
      <p:ext uri="{BB962C8B-B14F-4D97-AF65-F5344CB8AC3E}">
        <p14:creationId xmlns:p14="http://schemas.microsoft.com/office/powerpoint/2010/main" val="1112959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Tinha a impressão de que o mundo era um campo de batalha, no qual lhe cabia combater pela lei de Deus; todavia, como o Eterno era justo e generoso, concedera-lhe, na dedicação da sua eleita, um pouso de consolação.</a:t>
            </a:r>
          </a:p>
        </p:txBody>
      </p:sp>
    </p:spTree>
    <p:extLst>
      <p:ext uri="{BB962C8B-B14F-4D97-AF65-F5344CB8AC3E}">
        <p14:creationId xmlns:p14="http://schemas.microsoft.com/office/powerpoint/2010/main" val="105585630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200" b="1" dirty="0">
                <a:latin typeface="ArialMT-Identity-H"/>
              </a:rPr>
              <a:t>— Estarias disposto, agora, a jurar contra o carpinteiro Nazareno? Lembra-te que é a última oportunidade de conservares a vida.</a:t>
            </a:r>
          </a:p>
          <a:p>
            <a:pPr algn="l"/>
            <a:r>
              <a:rPr lang="pt-BR" sz="3200" b="1" dirty="0">
                <a:latin typeface="ArialMT-Identity-H"/>
              </a:rPr>
              <a:t>Tais palavras, pronunciadas mecanicamente, soaram de modo estranho aos ouvidos do moço de Corinto, que as recebeu, na alma sensível e generosa, como novos dardos de ironia.</a:t>
            </a:r>
          </a:p>
        </p:txBody>
      </p:sp>
    </p:spTree>
    <p:extLst>
      <p:ext uri="{BB962C8B-B14F-4D97-AF65-F5344CB8AC3E}">
        <p14:creationId xmlns:p14="http://schemas.microsoft.com/office/powerpoint/2010/main" val="277525535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  Não insulteis o Salvador! — disse o arauto do Cristo, com desassombro.</a:t>
            </a:r>
          </a:p>
          <a:p>
            <a:pPr algn="l"/>
            <a:r>
              <a:rPr lang="pt-BR" sz="3600" b="1" dirty="0">
                <a:latin typeface="ArialMT-Identity-H"/>
              </a:rPr>
              <a:t>— Nada no mundo me fará renunciar à sua tutela divina! Morrer por Jesus significa uma glória, quando sabemos que ele se imolou na cruz pela Humanidade inteira!</a:t>
            </a:r>
          </a:p>
          <a:p>
            <a:pPr algn="l"/>
            <a:r>
              <a:rPr lang="pt-BR" sz="3600" b="1" dirty="0">
                <a:latin typeface="ArialMT-Identity-H"/>
              </a:rPr>
              <a:t>Mas, uma torrente de impropérios </a:t>
            </a:r>
            <a:r>
              <a:rPr lang="pt-BR" sz="3600" b="1" dirty="0" err="1">
                <a:latin typeface="ArialMT-Identity-H"/>
              </a:rPr>
              <a:t>cortava-lhe</a:t>
            </a:r>
            <a:r>
              <a:rPr lang="pt-BR" sz="3600" b="1" dirty="0">
                <a:latin typeface="ArialMT-Identity-H"/>
              </a:rPr>
              <a:t> a palavra.</a:t>
            </a:r>
          </a:p>
        </p:txBody>
      </p:sp>
    </p:spTree>
    <p:extLst>
      <p:ext uri="{BB962C8B-B14F-4D97-AF65-F5344CB8AC3E}">
        <p14:creationId xmlns:p14="http://schemas.microsoft.com/office/powerpoint/2010/main" val="197685508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200" b="1" dirty="0">
                <a:latin typeface="ArialMT-Identity-H"/>
              </a:rPr>
              <a:t>—Basta! Apedrejemo-lo quanto antes! Morte ao imundo! Abaixo o feiticeiro! Blasfemo!... Caluniador!</a:t>
            </a:r>
          </a:p>
          <a:p>
            <a:pPr algn="l"/>
            <a:r>
              <a:rPr lang="pt-BR" sz="3200" b="1" dirty="0">
                <a:latin typeface="ArialMT-Identity-H"/>
              </a:rPr>
              <a:t>A gritaria tomava proporções assustadoras. Alguns fariseus mais irritados, burlando os guardas, aproximaram-se de Estêvão tentando arrastá-lo sem compaixão. Entretanto, ao primeiro puxão na gola rota, um pedaço da túnica rafada ficava-lhes nas mãos.</a:t>
            </a:r>
          </a:p>
        </p:txBody>
      </p:sp>
    </p:spTree>
    <p:extLst>
      <p:ext uri="{BB962C8B-B14F-4D97-AF65-F5344CB8AC3E}">
        <p14:creationId xmlns:p14="http://schemas.microsoft.com/office/powerpoint/2010/main" val="406244705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Foi necessário a intervenção da força armada para que o moço de Corinto não fosse estraçalhado, ali mesmo, pela multidão furiosa e delirante. Saulo, em altas vozes, ordenou a intervenção dos soldados.</a:t>
            </a:r>
          </a:p>
        </p:txBody>
      </p:sp>
    </p:spTree>
    <p:extLst>
      <p:ext uri="{BB962C8B-B14F-4D97-AF65-F5344CB8AC3E}">
        <p14:creationId xmlns:p14="http://schemas.microsoft.com/office/powerpoint/2010/main" val="12940639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Queria a execução do discípulo do Evangelho, mas, com todo o cerimonial previsto. Estêvão tinha agora o rosto enrubescido, envergonhado. Seminu, foi auxiliado por um legionário romano a recompor os sobejos da veste em frangalhos, acima dos rins, para não ficar inteiramente nu.</a:t>
            </a:r>
          </a:p>
        </p:txBody>
      </p:sp>
    </p:spTree>
    <p:extLst>
      <p:ext uri="{BB962C8B-B14F-4D97-AF65-F5344CB8AC3E}">
        <p14:creationId xmlns:p14="http://schemas.microsoft.com/office/powerpoint/2010/main" val="419920811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Com a mão trêmula, pelos maus tratos recebidos, procurava limpar a saliva que os mais exaltados lhe haviam esputado em pleno rosto - Forte pancada no ombro causava-lhe intensa dor no braço todo. Compreendeu que lhe chegavam os últimos instantes de vida. </a:t>
            </a:r>
          </a:p>
        </p:txBody>
      </p:sp>
    </p:spTree>
    <p:extLst>
      <p:ext uri="{BB962C8B-B14F-4D97-AF65-F5344CB8AC3E}">
        <p14:creationId xmlns:p14="http://schemas.microsoft.com/office/powerpoint/2010/main" val="11632878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A humilhação doía-lhe fundo. Mas recordou as descrições de Simão a respeito de Jesus, no derradeiro transe. Em frente de Herodes </a:t>
            </a:r>
            <a:r>
              <a:rPr lang="pt-BR" sz="3600" b="1" dirty="0" err="1">
                <a:latin typeface="ArialMT-Identity-H"/>
              </a:rPr>
              <a:t>Antipas</a:t>
            </a:r>
            <a:r>
              <a:rPr lang="pt-BR" sz="3600" b="1" dirty="0">
                <a:latin typeface="ArialMT-Identity-H"/>
              </a:rPr>
              <a:t>, o Cristo sofrera dos israelitas idênticas ironias. Fora açoitado, ridicularizado, ferido. Quase nu, suportara todos os agravos sem uma queixa, sem uma expressão menos digna.</a:t>
            </a:r>
          </a:p>
        </p:txBody>
      </p:sp>
    </p:spTree>
    <p:extLst>
      <p:ext uri="{BB962C8B-B14F-4D97-AF65-F5344CB8AC3E}">
        <p14:creationId xmlns:p14="http://schemas.microsoft.com/office/powerpoint/2010/main" val="196717788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Ele que amara os infelizes, que trabalhara por fundar uma doutrina de concórdia e de amor para todos os homens, que abençoara os mais desgraçados e os acolhera com carinho, recebera o galardão da cruz em suplícios imensuráveis. </a:t>
            </a:r>
          </a:p>
        </p:txBody>
      </p:sp>
    </p:spTree>
    <p:extLst>
      <p:ext uri="{BB962C8B-B14F-4D97-AF65-F5344CB8AC3E}">
        <p14:creationId xmlns:p14="http://schemas.microsoft.com/office/powerpoint/2010/main" val="35118833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E Estêvão pensou: — “Quem sou eu e quem era o Cristo ?“ Essa íntima interrogação propiciava-lhe certo consolo. O Príncipe da Paz fora arrastado pelas ruas de Jerusalém, sob o escárnio das maiores injúrias, e era o Messias esperado, o Ungido de Deus!</a:t>
            </a:r>
          </a:p>
        </p:txBody>
      </p:sp>
    </p:spTree>
    <p:extLst>
      <p:ext uri="{BB962C8B-B14F-4D97-AF65-F5344CB8AC3E}">
        <p14:creationId xmlns:p14="http://schemas.microsoft.com/office/powerpoint/2010/main" val="271272807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Por que, sendo ele homem falível, portador de numerosas fraquezas, haveria de hesitar no momento do testemunho? E, com o pranto a </a:t>
            </a:r>
            <a:r>
              <a:rPr lang="pt-BR" sz="4000" b="1" dirty="0" err="1">
                <a:latin typeface="ArialMT-Identity-H"/>
              </a:rPr>
              <a:t>escorrer-lhe</a:t>
            </a:r>
            <a:r>
              <a:rPr lang="pt-BR" sz="4000" b="1" dirty="0">
                <a:latin typeface="ArialMT-Identity-H"/>
              </a:rPr>
              <a:t> no rosto lacerado, escutava a voz cariciosa do Mestre no coração:</a:t>
            </a:r>
          </a:p>
        </p:txBody>
      </p:sp>
    </p:spTree>
    <p:extLst>
      <p:ext uri="{BB962C8B-B14F-4D97-AF65-F5344CB8AC3E}">
        <p14:creationId xmlns:p14="http://schemas.microsoft.com/office/powerpoint/2010/main" val="3434223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200" b="1" dirty="0">
                <a:latin typeface="ArialMT-Identity-H"/>
              </a:rPr>
              <a:t>Abigail era o seu mundo sentimental. As lutas de cada dia, as providências rigorosas que lhe impunha o cargo, a rigidez com que deveria tratar as questões confiadas ao seu foro, eram transvazadas no coração da noiva, cheio de amor, de piedade e justiça. Ela </a:t>
            </a:r>
            <a:r>
              <a:rPr lang="pt-BR" sz="3200" b="1" dirty="0" err="1">
                <a:latin typeface="ArialMT-Identity-H"/>
              </a:rPr>
              <a:t>acolhia-lhe</a:t>
            </a:r>
            <a:r>
              <a:rPr lang="pt-BR" sz="3200" b="1" dirty="0">
                <a:latin typeface="ArialMT-Identity-H"/>
              </a:rPr>
              <a:t> as idéias com atenção afetuosa, parecia temperá-las na ternura da alma fraterna, restituindo-as ao noivo amado em forma de sugestões carinhosas e justas.</a:t>
            </a:r>
          </a:p>
        </p:txBody>
      </p:sp>
    </p:spTree>
    <p:extLst>
      <p:ext uri="{BB962C8B-B14F-4D97-AF65-F5344CB8AC3E}">
        <p14:creationId xmlns:p14="http://schemas.microsoft.com/office/powerpoint/2010/main" val="23457114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 </a:t>
            </a:r>
            <a:r>
              <a:rPr lang="pt-BR" sz="3200" b="1" dirty="0">
                <a:latin typeface="ArialMT-Identity-H"/>
              </a:rPr>
              <a:t>“Todo aquele que desejar participar do meu reino, negue-se a si mesmo, tome sua cruz e siga os meus passos”. Era preciso negar-se para aceitar o sacrifício proveitoso. Ao fim de todos os martírios, deveria encontrar o amor glorioso de Jesus, com a beleza da sua ternura imortal. O pregador humilhado e ferido recordou o passado de trabalhos e esperanças. </a:t>
            </a:r>
            <a:endParaRPr lang="pt-BR" sz="4000" b="1" dirty="0">
              <a:latin typeface="ArialMT-Identity-H"/>
            </a:endParaRPr>
          </a:p>
        </p:txBody>
      </p:sp>
    </p:spTree>
    <p:extLst>
      <p:ext uri="{BB962C8B-B14F-4D97-AF65-F5344CB8AC3E}">
        <p14:creationId xmlns:p14="http://schemas.microsoft.com/office/powerpoint/2010/main" val="205413785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Parecia-lhe rever a infância saudosa, na qual o zelo materno lhe incutira os fundamentos da fé confortadora; depois, as nobres aspirações da mocidade, a dedicação paterna, o amor da irmãzinha que as circunstâncias do destino lhe haviam arrebatado.</a:t>
            </a:r>
            <a:endParaRPr lang="pt-BR" sz="4400" b="1" dirty="0">
              <a:latin typeface="ArialMT-Identity-H"/>
            </a:endParaRPr>
          </a:p>
        </p:txBody>
      </p:sp>
    </p:spTree>
    <p:extLst>
      <p:ext uri="{BB962C8B-B14F-4D97-AF65-F5344CB8AC3E}">
        <p14:creationId xmlns:p14="http://schemas.microsoft.com/office/powerpoint/2010/main" val="212054825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Ao pensar em Abigail, experimentou certa angústia no coração. Agora, que deveria enfrentar a morte, desejava revê-la para as últimas recomendações. Relembrou a derradeira noite em que haviam permutado tantas impressões de ternura, tantas promessas fraternais, na lôbrega prisão de Corinto.</a:t>
            </a:r>
          </a:p>
        </p:txBody>
      </p:sp>
    </p:spTree>
    <p:extLst>
      <p:ext uri="{BB962C8B-B14F-4D97-AF65-F5344CB8AC3E}">
        <p14:creationId xmlns:p14="http://schemas.microsoft.com/office/powerpoint/2010/main" val="46522211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Apesar dos movimentos renovadores da fé, de cujos trabalhos compartilhava ativamente em Jerusalém, jamais pudera esquecer o dever de procurá-la, fosse onde fosse. Enquanto em derredor se multiplicavam impropérios no turbilhão de gritos e ameaças revoltantes, o sentenciado chorava com as suas recordações. </a:t>
            </a:r>
          </a:p>
        </p:txBody>
      </p:sp>
    </p:spTree>
    <p:extLst>
      <p:ext uri="{BB962C8B-B14F-4D97-AF65-F5344CB8AC3E}">
        <p14:creationId xmlns:p14="http://schemas.microsoft.com/office/powerpoint/2010/main" val="287660926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Socorrendo-se das promessas do Cristo no Evangelho, experimentava brando alívio. A idéia de que a irmãzinha ficaria no mundo, entregue a Jesus, </a:t>
            </a:r>
            <a:r>
              <a:rPr lang="pt-BR" sz="4000" b="1" dirty="0" err="1">
                <a:latin typeface="ArialMT-Identity-H"/>
              </a:rPr>
              <a:t>suavizava-lhe</a:t>
            </a:r>
            <a:r>
              <a:rPr lang="pt-BR" sz="4000" b="1" dirty="0">
                <a:latin typeface="ArialMT-Identity-H"/>
              </a:rPr>
              <a:t> as angústias do coração.</a:t>
            </a:r>
          </a:p>
        </p:txBody>
      </p:sp>
    </p:spTree>
    <p:extLst>
      <p:ext uri="{BB962C8B-B14F-4D97-AF65-F5344CB8AC3E}">
        <p14:creationId xmlns:p14="http://schemas.microsoft.com/office/powerpoint/2010/main" val="40001543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Mal não saíra de suas dolorosas reminiscências, ouviu a voz imperiosa de Saulo dirigindo-se aos guardas:</a:t>
            </a:r>
          </a:p>
          <a:p>
            <a:pPr algn="l"/>
            <a:r>
              <a:rPr lang="pt-BR" sz="4000" b="1" dirty="0">
                <a:latin typeface="ArialMT-Identity-H"/>
              </a:rPr>
              <a:t>— Algemai-o novamente, tudo está consumado, sigamos para o átrio.</a:t>
            </a:r>
          </a:p>
        </p:txBody>
      </p:sp>
    </p:spTree>
    <p:extLst>
      <p:ext uri="{BB962C8B-B14F-4D97-AF65-F5344CB8AC3E}">
        <p14:creationId xmlns:p14="http://schemas.microsoft.com/office/powerpoint/2010/main" val="9973407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O discípulo de Simão Pedro, estendendo os pulsos para receber as algemas, sofreu pancadas tão fortes de um soldado inescrupuloso, que dos pulsos feridos começou a jorrar muito sangue.</a:t>
            </a:r>
          </a:p>
        </p:txBody>
      </p:sp>
    </p:spTree>
    <p:extLst>
      <p:ext uri="{BB962C8B-B14F-4D97-AF65-F5344CB8AC3E}">
        <p14:creationId xmlns:p14="http://schemas.microsoft.com/office/powerpoint/2010/main" val="109856261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Estêvão, porém, não fez o menor gesto de resistência. De quando em quando, levantava os olhos como se implorasse os recursos do Céu para os seus minutos supremos. Não obstante os apupos e as chagas que o dilaceravam, experimentava uma paz espiritual desconhecida. Todos aqueles sofrimentos do cerimonial eram pelo Cristo.</a:t>
            </a:r>
          </a:p>
        </p:txBody>
      </p:sp>
    </p:spTree>
    <p:extLst>
      <p:ext uri="{BB962C8B-B14F-4D97-AF65-F5344CB8AC3E}">
        <p14:creationId xmlns:p14="http://schemas.microsoft.com/office/powerpoint/2010/main" val="59152237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Aquela hora era a sua oportunidade divina. O Mestre de Nazaré havia convocado o seu coração fiel ao público testemunho dos valores espirituais da sua gloriosa doutrina.</a:t>
            </a:r>
          </a:p>
          <a:p>
            <a:pPr algn="l"/>
            <a:r>
              <a:rPr lang="pt-BR" sz="3600" b="1" dirty="0">
                <a:latin typeface="ArialMT-Identity-H"/>
              </a:rPr>
              <a:t>Confiante, raciocinava: — “Se o Messias aceitara a morte infamante do Calvário para salvar todos os homens, não seria uma honra dar a vida por Ele?</a:t>
            </a:r>
          </a:p>
        </p:txBody>
      </p:sp>
    </p:spTree>
    <p:extLst>
      <p:ext uri="{BB962C8B-B14F-4D97-AF65-F5344CB8AC3E}">
        <p14:creationId xmlns:p14="http://schemas.microsoft.com/office/powerpoint/2010/main" val="374054644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 “Seu coração, sempre ávido de dar testemunho ao Senhor, desde que lhe conhecera o Evangelho de redenção. não deveria rejubilar-se com o ensejo de oferecer-lhe a própria vida? Entretanto, a ordem de caminhar arrancou-o dos mais elevados pensamentos.</a:t>
            </a:r>
          </a:p>
        </p:txBody>
      </p:sp>
    </p:spTree>
    <p:extLst>
      <p:ext uri="{BB962C8B-B14F-4D97-AF65-F5344CB8AC3E}">
        <p14:creationId xmlns:p14="http://schemas.microsoft.com/office/powerpoint/2010/main" val="4010047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Saulo habituara-se a esse precioso intercâmbio de cada dia. Quando lhe faltavam ao coração os brandos consolos da estrada de </a:t>
            </a:r>
            <a:r>
              <a:rPr lang="pt-BR" sz="3600" b="1" dirty="0" err="1">
                <a:latin typeface="ArialMT-Identity-H"/>
              </a:rPr>
              <a:t>Jope</a:t>
            </a:r>
            <a:r>
              <a:rPr lang="pt-BR" sz="3600" b="1" dirty="0">
                <a:latin typeface="ArialMT-Identity-H"/>
              </a:rPr>
              <a:t>, sentia-se perturbado pelos próprios sentimentos enérgicos e impulsivos. Abigail </a:t>
            </a:r>
            <a:r>
              <a:rPr lang="pt-BR" sz="3600" b="1" dirty="0" err="1">
                <a:latin typeface="ArialMT-Identity-H"/>
              </a:rPr>
              <a:t>corrigia-lhe</a:t>
            </a:r>
            <a:r>
              <a:rPr lang="pt-BR" sz="3600" b="1" dirty="0">
                <a:latin typeface="ArialMT-Identity-H"/>
              </a:rPr>
              <a:t> o espírito. Aparava as arestas do seu caráter violento e rude, cooperava para que se atenuasse o rigor das decisões autoritárias.</a:t>
            </a:r>
          </a:p>
        </p:txBody>
      </p:sp>
    </p:spTree>
    <p:extLst>
      <p:ext uri="{BB962C8B-B14F-4D97-AF65-F5344CB8AC3E}">
        <p14:creationId xmlns:p14="http://schemas.microsoft.com/office/powerpoint/2010/main" val="405102466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O generoso pregador do “Caminho” hesitava nos passos cambaleantes, mas tinha sereno e firme o olhar, revelando desassombro nos derradeiros lances do testemunho.</a:t>
            </a:r>
          </a:p>
        </p:txBody>
      </p:sp>
    </p:spTree>
    <p:extLst>
      <p:ext uri="{BB962C8B-B14F-4D97-AF65-F5344CB8AC3E}">
        <p14:creationId xmlns:p14="http://schemas.microsoft.com/office/powerpoint/2010/main" val="19420878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Naquelas primeiras horas da tarde, o sol de Jerusalém era um braseiro ardente. Não obstante o calor insuportável, a massa deslocou-se com profundo interesse. Tratava-se do primeiro processo concernente às atividades do “Caminho”, após a morte do seu fundador. </a:t>
            </a:r>
          </a:p>
        </p:txBody>
      </p:sp>
    </p:spTree>
    <p:extLst>
      <p:ext uri="{BB962C8B-B14F-4D97-AF65-F5344CB8AC3E}">
        <p14:creationId xmlns:p14="http://schemas.microsoft.com/office/powerpoint/2010/main" val="79070207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Destacando-se de todas as correntes judaicas ali presentes, em penhor de prestígio à Lei de Moisés, os fariseus faziam grande alarde do feito. Ladeando o condenado, faziam questão de atirar-lhe em rosto as mais pesadas injúrias.</a:t>
            </a:r>
          </a:p>
        </p:txBody>
      </p:sp>
    </p:spTree>
    <p:extLst>
      <p:ext uri="{BB962C8B-B14F-4D97-AF65-F5344CB8AC3E}">
        <p14:creationId xmlns:p14="http://schemas.microsoft.com/office/powerpoint/2010/main" val="24503147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200" b="1" dirty="0">
                <a:latin typeface="ArialMT-Identity-H"/>
              </a:rPr>
              <a:t>Ele, porém, embora evidenciasse profunda tristeza, caminhava seminu, sereno, imperturbável.</a:t>
            </a:r>
          </a:p>
          <a:p>
            <a:pPr algn="l"/>
            <a:r>
              <a:rPr lang="pt-BR" sz="3200" b="1" dirty="0">
                <a:latin typeface="ArialMT-Identity-H"/>
              </a:rPr>
              <a:t>A sala de reuniões do Sinédrio não distava muito do átrio do Templo, onde se realizaria a macabra cerimônia. Apenas alguns metros e a caminhada terminava, justamente no local onde se erguia o enorme altar dos holocaustos.</a:t>
            </a:r>
          </a:p>
        </p:txBody>
      </p:sp>
    </p:spTree>
    <p:extLst>
      <p:ext uri="{BB962C8B-B14F-4D97-AF65-F5344CB8AC3E}">
        <p14:creationId xmlns:p14="http://schemas.microsoft.com/office/powerpoint/2010/main" val="12051317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Tudo estava preparado a caráter, como Saulo deixara perceber em seus propósitos.</a:t>
            </a:r>
          </a:p>
          <a:p>
            <a:pPr algn="l"/>
            <a:r>
              <a:rPr lang="pt-BR" sz="4000" b="1" dirty="0">
                <a:latin typeface="ArialMT-Identity-H"/>
              </a:rPr>
              <a:t>Ao fundo do pátio espaçoso, Estêvão foi atado a um tronco, para que o apedrejamento se efetuasse na hora precisa.</a:t>
            </a:r>
          </a:p>
        </p:txBody>
      </p:sp>
    </p:spTree>
    <p:extLst>
      <p:ext uri="{BB962C8B-B14F-4D97-AF65-F5344CB8AC3E}">
        <p14:creationId xmlns:p14="http://schemas.microsoft.com/office/powerpoint/2010/main" val="21732215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Os executores seriam os representantes das diversas sinagogas da cidade, de vez que era função honrosa atribuída a quantos estivessem em condições de operar na defesa de Moisés e de seus princípios. </a:t>
            </a:r>
          </a:p>
        </p:txBody>
      </p:sp>
    </p:spTree>
    <p:extLst>
      <p:ext uri="{BB962C8B-B14F-4D97-AF65-F5344CB8AC3E}">
        <p14:creationId xmlns:p14="http://schemas.microsoft.com/office/powerpoint/2010/main" val="276674111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Cada sinagoga indicara o seu delegado e, ao iniciar a cerimônia, como chefe do movimento, Saulo recebia um por um, junto da vítima, guardando nas mãos, de acordo com a pragmática, os mantos brilhantes, enfeitados de púrpura. </a:t>
            </a:r>
          </a:p>
        </p:txBody>
      </p:sp>
    </p:spTree>
    <p:extLst>
      <p:ext uri="{BB962C8B-B14F-4D97-AF65-F5344CB8AC3E}">
        <p14:creationId xmlns:p14="http://schemas.microsoft.com/office/powerpoint/2010/main" val="49966640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Mais uma ordem do moço </a:t>
            </a:r>
            <a:r>
              <a:rPr lang="pt-BR" sz="4000" b="1" dirty="0" err="1">
                <a:latin typeface="ArialMT-Identity-H"/>
              </a:rPr>
              <a:t>tarsense</a:t>
            </a:r>
            <a:r>
              <a:rPr lang="pt-BR" sz="4000" b="1" dirty="0">
                <a:latin typeface="ArialMT-Identity-H"/>
              </a:rPr>
              <a:t> e a execução começou entre gargalhadas. Cada verdugo mirava friamente o ponto preferido, esforçando-se para tirar maior partido. </a:t>
            </a:r>
          </a:p>
          <a:p>
            <a:pPr algn="l"/>
            <a:r>
              <a:rPr lang="pt-BR" sz="4000" b="1" dirty="0">
                <a:latin typeface="ArialMT-Identity-H"/>
              </a:rPr>
              <a:t>Risos gerais seguiam-se a cada golpe.</a:t>
            </a:r>
          </a:p>
        </p:txBody>
      </p:sp>
    </p:spTree>
    <p:extLst>
      <p:ext uri="{BB962C8B-B14F-4D97-AF65-F5344CB8AC3E}">
        <p14:creationId xmlns:p14="http://schemas.microsoft.com/office/powerpoint/2010/main" val="16963788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200" b="1" dirty="0">
                <a:latin typeface="ArialMT-Identity-H"/>
              </a:rPr>
              <a:t>Poupemos-lhe a cabeça — dizia um dos mais exaltados —, a fim de que o espetáculo não perca a intensidade e o interesse.</a:t>
            </a:r>
          </a:p>
          <a:p>
            <a:pPr algn="l"/>
            <a:r>
              <a:rPr lang="pt-BR" sz="3200" b="1" dirty="0">
                <a:latin typeface="ArialMT-Identity-H"/>
              </a:rPr>
              <a:t>Cada expressão do judaísmo acompanhava o verdugo indicado pelos maiorais da sinagoga, com atenção e entusiasmo, aos berros de “Morra o traidor! o feiticeiro!</a:t>
            </a:r>
          </a:p>
        </p:txBody>
      </p:sp>
    </p:spTree>
    <p:extLst>
      <p:ext uri="{BB962C8B-B14F-4D97-AF65-F5344CB8AC3E}">
        <p14:creationId xmlns:p14="http://schemas.microsoft.com/office/powerpoint/2010/main" val="85382316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 Fere no coração, em nome dos cilícios! — exclamava alguém, do meio da turba.</a:t>
            </a:r>
          </a:p>
          <a:p>
            <a:pPr algn="l"/>
            <a:r>
              <a:rPr lang="pt-BR" sz="3600" b="1" dirty="0">
                <a:latin typeface="ArialMT-Identity-H"/>
              </a:rPr>
              <a:t>— Separa-lhe a perna pelos idumeus! — secundava outra voz impudente. </a:t>
            </a:r>
          </a:p>
          <a:p>
            <a:pPr algn="l"/>
            <a:r>
              <a:rPr lang="pt-BR" sz="3600" b="1" dirty="0">
                <a:latin typeface="ArialMT-Identity-H"/>
              </a:rPr>
              <a:t>Mais ou menos afastado da turba, seguindo de perto os movimentos do condenado, Saulo de Tarso apreciava a vibração popular, satisfeito e confortado.</a:t>
            </a:r>
          </a:p>
        </p:txBody>
      </p:sp>
    </p:spTree>
    <p:extLst>
      <p:ext uri="{BB962C8B-B14F-4D97-AF65-F5344CB8AC3E}">
        <p14:creationId xmlns:p14="http://schemas.microsoft.com/office/powerpoint/2010/main" val="3894071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200" b="1" dirty="0">
                <a:latin typeface="ArialMT-Identity-H"/>
              </a:rPr>
              <a:t>Horas a fio o jovem </a:t>
            </a:r>
            <a:r>
              <a:rPr lang="pt-BR" sz="3200" b="1" dirty="0" err="1">
                <a:latin typeface="ArialMT-Identity-H"/>
              </a:rPr>
              <a:t>tarsense</a:t>
            </a:r>
            <a:r>
              <a:rPr lang="pt-BR" sz="3200" b="1" dirty="0">
                <a:latin typeface="ArialMT-Identity-H"/>
              </a:rPr>
              <a:t> embevecia-se a ouvi-la, como se os seus sentimentos de bondade fossem alimento suave para sua alma, que os raciocínios rígidos do mundo costumavam rescaldar. Ele, que não experimentara as aventuras galantes do tempo, cioso de conservar pura a consciência em face da Lei, descobrira na criatura eleita a personificação de todos os sonhos de sua mocidade esperançosa.</a:t>
            </a:r>
          </a:p>
        </p:txBody>
      </p:sp>
    </p:spTree>
    <p:extLst>
      <p:ext uri="{BB962C8B-B14F-4D97-AF65-F5344CB8AC3E}">
        <p14:creationId xmlns:p14="http://schemas.microsoft.com/office/powerpoint/2010/main" val="206172088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200" b="1" dirty="0">
                <a:latin typeface="ArialMT-Identity-H"/>
              </a:rPr>
              <a:t>De qualquer maneira, a morte do pregador do Cristo representava o seu primeiro grande triunfo na conquista das atenções de Jerusalém e de suas prestigiosas corporações políticas. Naquela hora em que focalizava tantas aclamações do povo de sua raça, orgulhava-se com a decisão que o levara a perseguir o “Caminho”, sem consideração e sem tréguas.</a:t>
            </a:r>
          </a:p>
        </p:txBody>
      </p:sp>
    </p:spTree>
    <p:extLst>
      <p:ext uri="{BB962C8B-B14F-4D97-AF65-F5344CB8AC3E}">
        <p14:creationId xmlns:p14="http://schemas.microsoft.com/office/powerpoint/2010/main" val="207910170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Aquela tranquilidade de Estêvão, no entanto, não deixava de o impressionar bem no imo do coração voluntarioso e inflexível. Onde poderia ele haurir tal serenidade? Sob as pedras que o alvejavam. aqueles olhos encaravam os algozes sem pestanejar, sem revelar temor nem turbação!</a:t>
            </a:r>
          </a:p>
        </p:txBody>
      </p:sp>
    </p:spTree>
    <p:extLst>
      <p:ext uri="{BB962C8B-B14F-4D97-AF65-F5344CB8AC3E}">
        <p14:creationId xmlns:p14="http://schemas.microsoft.com/office/powerpoint/2010/main" val="383829478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200" b="1" dirty="0">
                <a:latin typeface="ArialMT-Identity-H"/>
              </a:rPr>
              <a:t>De fato, amarrado de joelhos ao tronco do suplício, o moço de Corinto guardava impressionante característica de paz nos olhos translúcidos, de onde as lágrimas silenciosas corriam abundantes. O peito descoberto era uma chaga sangrenta. As vestes esfrangalhadas colavam-se ao corpo, empastadas de suor e sangue.</a:t>
            </a:r>
          </a:p>
        </p:txBody>
      </p:sp>
    </p:spTree>
    <p:extLst>
      <p:ext uri="{BB962C8B-B14F-4D97-AF65-F5344CB8AC3E}">
        <p14:creationId xmlns:p14="http://schemas.microsoft.com/office/powerpoint/2010/main" val="254915492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200" b="1" dirty="0">
                <a:latin typeface="ArialMT-Identity-H"/>
              </a:rPr>
              <a:t>O mártir do “Caminho” sentia-se amparado por forças poderosas e intangíveis. A cada novo golpe, sentia recrudescer os padecimentos infinitos que lhe azorragavam o corpo macerado, mas, no íntimo, guardava a impressão de uma lenidade sublime. O coração batia descompassadamente. O tórax estava coberto de feridas profundas, as costelas fraturadas.</a:t>
            </a:r>
          </a:p>
        </p:txBody>
      </p:sp>
    </p:spTree>
    <p:extLst>
      <p:ext uri="{BB962C8B-B14F-4D97-AF65-F5344CB8AC3E}">
        <p14:creationId xmlns:p14="http://schemas.microsoft.com/office/powerpoint/2010/main" val="178158727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200" b="1" dirty="0">
                <a:latin typeface="ArialMT-Identity-H"/>
              </a:rPr>
              <a:t> </a:t>
            </a:r>
            <a:r>
              <a:rPr lang="pt-BR" sz="3600" b="1" dirty="0">
                <a:latin typeface="ArialMT-Identity-H"/>
              </a:rPr>
              <a:t>Nesta hora suprema, recordava os mínimos laços de fé que o prendiam a uma vida mais alta. Lembrou todas as orações prediletas da infância. Fazia o possível por fixar na retina o quadro da morte do pai supliciado e incompreendido. Intimamente, repetia o Salmo 23º de David, qual o fazia junto da irmã, nas situações que pareciam insuperáveis. </a:t>
            </a:r>
            <a:endParaRPr lang="pt-BR" sz="3200" b="1" dirty="0">
              <a:latin typeface="ArialMT-Identity-H"/>
            </a:endParaRPr>
          </a:p>
        </p:txBody>
      </p:sp>
    </p:spTree>
    <p:extLst>
      <p:ext uri="{BB962C8B-B14F-4D97-AF65-F5344CB8AC3E}">
        <p14:creationId xmlns:p14="http://schemas.microsoft.com/office/powerpoint/2010/main" val="43192646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200" b="1" dirty="0">
                <a:latin typeface="ArialMT-Identity-H"/>
              </a:rPr>
              <a:t> </a:t>
            </a:r>
            <a:r>
              <a:rPr lang="pt-BR" sz="3600" b="1" dirty="0">
                <a:latin typeface="ArialMT-Identity-H"/>
              </a:rPr>
              <a:t>“O Senhor é meu pastor. Nada me faltará...” As expressões dos Escritos Sagrados, como as promessas do Cristo no Evangelho, estavam-lhe no âmago do coração. O corpo quebrantava-se no tormento, mas o espírito estava tranquilo e esperançoso.</a:t>
            </a:r>
            <a:endParaRPr lang="pt-BR" sz="3200" b="1" dirty="0">
              <a:latin typeface="ArialMT-Identity-H"/>
            </a:endParaRPr>
          </a:p>
        </p:txBody>
      </p:sp>
    </p:spTree>
    <p:extLst>
      <p:ext uri="{BB962C8B-B14F-4D97-AF65-F5344CB8AC3E}">
        <p14:creationId xmlns:p14="http://schemas.microsoft.com/office/powerpoint/2010/main" val="342292796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Agora, tinha a impressão de que duas mãos cariciosas passavam de leve sobre as chagas doloridas, proporcionando-lhe branda sensação de alívio. Sem qualquer receio, percebeu que lhe havia chegado o suor da agonia. Dedicados amigos, do plano espiritual, rodeavam o mártir nos seus minutos supremos.</a:t>
            </a:r>
          </a:p>
        </p:txBody>
      </p:sp>
    </p:spTree>
    <p:extLst>
      <p:ext uri="{BB962C8B-B14F-4D97-AF65-F5344CB8AC3E}">
        <p14:creationId xmlns:p14="http://schemas.microsoft.com/office/powerpoint/2010/main" val="214053955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No auge das dores físicas, como se houvesse transposto infinitos abismos de percepção, o moço de Corinto notou que alguma coisa se lhe havia rasgado na alma ansiosa. Seus olhos pareciam mergulhar em quadros gloriosos de outra vida. A legião de emissários de Jesus, que o cercava carinhosamente, </a:t>
            </a:r>
            <a:r>
              <a:rPr lang="pt-BR" sz="3600" b="1" dirty="0" err="1">
                <a:latin typeface="ArialMT-Identity-H"/>
              </a:rPr>
              <a:t>figurou-se-lhe</a:t>
            </a:r>
            <a:r>
              <a:rPr lang="pt-BR" sz="3600" b="1" dirty="0">
                <a:latin typeface="ArialMT-Identity-H"/>
              </a:rPr>
              <a:t> a corte celestial.</a:t>
            </a:r>
          </a:p>
        </p:txBody>
      </p:sp>
    </p:spTree>
    <p:extLst>
      <p:ext uri="{BB962C8B-B14F-4D97-AF65-F5344CB8AC3E}">
        <p14:creationId xmlns:p14="http://schemas.microsoft.com/office/powerpoint/2010/main" val="391565941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4000" b="1" dirty="0">
                <a:latin typeface="ArialMT-Identity-H"/>
              </a:rPr>
              <a:t>No caminho de luz desdobrado à sua frente, reconheceu que alguém se aproximava abrindo-lhe os braços generosos. Pelas descrições que ouvira de Pedro, percebeu que contemplava o próprio Mestre em toda a resplendência de suas glórias divinas. </a:t>
            </a:r>
          </a:p>
        </p:txBody>
      </p:sp>
    </p:spTree>
    <p:extLst>
      <p:ext uri="{BB962C8B-B14F-4D97-AF65-F5344CB8AC3E}">
        <p14:creationId xmlns:p14="http://schemas.microsoft.com/office/powerpoint/2010/main" val="310921703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4000" b="1" dirty="0">
              <a:latin typeface="ArialMT-Identity-H"/>
            </a:endParaRPr>
          </a:p>
          <a:p>
            <a:pPr algn="l"/>
            <a:r>
              <a:rPr lang="pt-BR" sz="3600" b="1" dirty="0">
                <a:latin typeface="ArialMT-Identity-H"/>
              </a:rPr>
              <a:t>Saulo observou que os olhos do condenado estavam estáticos e fulgurantes. Foi quando o herói cristão, movendo os lábios, exclamou em alta voz:</a:t>
            </a:r>
          </a:p>
          <a:p>
            <a:pPr algn="l"/>
            <a:r>
              <a:rPr lang="pt-BR" sz="3600" b="1" dirty="0">
                <a:latin typeface="ArialMT-Identity-H"/>
              </a:rPr>
              <a:t>— Eis que vejo os céus abertos e o Cristo ressuscitado na grandeza de Deus!...</a:t>
            </a:r>
          </a:p>
          <a:p>
            <a:pPr algn="l"/>
            <a:endParaRPr lang="pt-BR" sz="3600" b="1" dirty="0">
              <a:latin typeface="ArialMT-Identity-H"/>
            </a:endParaRPr>
          </a:p>
        </p:txBody>
      </p:sp>
    </p:spTree>
    <p:extLst>
      <p:ext uri="{BB962C8B-B14F-4D97-AF65-F5344CB8AC3E}">
        <p14:creationId xmlns:p14="http://schemas.microsoft.com/office/powerpoint/2010/main" val="585066802"/>
      </p:ext>
    </p:extLst>
  </p:cSld>
  <p:clrMapOvr>
    <a:masterClrMapping/>
  </p:clrMapOvr>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32702</TotalTime>
  <Words>7153</Words>
  <Application>Microsoft Office PowerPoint</Application>
  <PresentationFormat>Widescreen</PresentationFormat>
  <Paragraphs>535</Paragraphs>
  <Slides>154</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154</vt:i4>
      </vt:variant>
    </vt:vector>
  </HeadingPairs>
  <TitlesOfParts>
    <vt:vector size="160" baseType="lpstr">
      <vt:lpstr>Arial</vt:lpstr>
      <vt:lpstr>ArialMT-Identity-H</vt:lpstr>
      <vt:lpstr>Century Gothic</vt:lpstr>
      <vt:lpstr>Tahoma</vt:lpstr>
      <vt:lpstr>Wingdings 3</vt:lpstr>
      <vt:lpstr>Cacho</vt:lpstr>
      <vt:lpstr>AS VIRTUDES E OS VÍCIOS DOS PERSONAGENS DOS ROMANCES DE EMMANUEL </vt:lpstr>
      <vt:lpstr>Apresentação do PowerPoint</vt:lpstr>
      <vt:lpstr>MÓDULO 5 – AS VIRTUDES DE ESTÊVÃO, PRIMEIRO MÁRTIR DO CRISTIANISMO  </vt:lpstr>
      <vt:lpstr>ENCONTRO 8 – A MORTE DE ESTÊVÃO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VIRTUDES E OS VÍCIOS DOS PERSONAGENS DOS ROMANCES DE EMMANUEL</dc:title>
  <dc:creator>Alírio de Cerqueira</dc:creator>
  <cp:lastModifiedBy>Alirio</cp:lastModifiedBy>
  <cp:revision>117</cp:revision>
  <dcterms:created xsi:type="dcterms:W3CDTF">2022-01-17T00:07:55Z</dcterms:created>
  <dcterms:modified xsi:type="dcterms:W3CDTF">2023-05-08T02:06:18Z</dcterms:modified>
</cp:coreProperties>
</file>