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7" r:id="rId1"/>
  </p:sldMasterIdLst>
  <p:sldIdLst>
    <p:sldId id="256" r:id="rId2"/>
    <p:sldId id="728" r:id="rId3"/>
    <p:sldId id="1180" r:id="rId4"/>
    <p:sldId id="1181" r:id="rId5"/>
    <p:sldId id="1310" r:id="rId6"/>
    <p:sldId id="1311" r:id="rId7"/>
    <p:sldId id="1312" r:id="rId8"/>
    <p:sldId id="1313" r:id="rId9"/>
    <p:sldId id="1314" r:id="rId10"/>
    <p:sldId id="1315" r:id="rId11"/>
    <p:sldId id="1316" r:id="rId12"/>
    <p:sldId id="1317" r:id="rId13"/>
    <p:sldId id="1318" r:id="rId14"/>
    <p:sldId id="1319" r:id="rId15"/>
    <p:sldId id="1320" r:id="rId16"/>
    <p:sldId id="1321" r:id="rId17"/>
    <p:sldId id="1322" r:id="rId18"/>
    <p:sldId id="1323" r:id="rId19"/>
    <p:sldId id="1324" r:id="rId20"/>
    <p:sldId id="1325" r:id="rId21"/>
    <p:sldId id="1326" r:id="rId22"/>
    <p:sldId id="1327" r:id="rId23"/>
    <p:sldId id="1328" r:id="rId24"/>
    <p:sldId id="1329" r:id="rId25"/>
    <p:sldId id="1331" r:id="rId26"/>
    <p:sldId id="1330" r:id="rId27"/>
    <p:sldId id="1332" r:id="rId28"/>
    <p:sldId id="1333" r:id="rId29"/>
    <p:sldId id="1334" r:id="rId30"/>
    <p:sldId id="1335" r:id="rId31"/>
    <p:sldId id="1336" r:id="rId32"/>
    <p:sldId id="1337" r:id="rId33"/>
    <p:sldId id="1338" r:id="rId34"/>
    <p:sldId id="1339" r:id="rId35"/>
    <p:sldId id="1340" r:id="rId36"/>
    <p:sldId id="1341" r:id="rId37"/>
    <p:sldId id="1342" r:id="rId38"/>
    <p:sldId id="1343" r:id="rId39"/>
    <p:sldId id="1344" r:id="rId40"/>
    <p:sldId id="1345" r:id="rId41"/>
    <p:sldId id="1346" r:id="rId42"/>
    <p:sldId id="1347" r:id="rId43"/>
    <p:sldId id="1349" r:id="rId44"/>
    <p:sldId id="1348" r:id="rId45"/>
    <p:sldId id="1350" r:id="rId46"/>
    <p:sldId id="1351" r:id="rId47"/>
    <p:sldId id="1352" r:id="rId48"/>
    <p:sldId id="1353" r:id="rId49"/>
    <p:sldId id="1354" r:id="rId50"/>
    <p:sldId id="1355" r:id="rId51"/>
    <p:sldId id="1356" r:id="rId52"/>
    <p:sldId id="1357" r:id="rId53"/>
    <p:sldId id="1358" r:id="rId54"/>
    <p:sldId id="1359" r:id="rId55"/>
    <p:sldId id="1360" r:id="rId56"/>
    <p:sldId id="1361" r:id="rId57"/>
    <p:sldId id="1362" r:id="rId58"/>
    <p:sldId id="1363" r:id="rId59"/>
    <p:sldId id="1364" r:id="rId60"/>
    <p:sldId id="1365" r:id="rId61"/>
    <p:sldId id="1366" r:id="rId62"/>
    <p:sldId id="1367" r:id="rId63"/>
    <p:sldId id="1368" r:id="rId64"/>
    <p:sldId id="1369" r:id="rId65"/>
    <p:sldId id="1370" r:id="rId66"/>
    <p:sldId id="1371" r:id="rId67"/>
    <p:sldId id="1372" r:id="rId68"/>
    <p:sldId id="1373" r:id="rId69"/>
    <p:sldId id="1374" r:id="rId70"/>
    <p:sldId id="1375" r:id="rId71"/>
    <p:sldId id="1376" r:id="rId72"/>
    <p:sldId id="1377" r:id="rId73"/>
    <p:sldId id="1378" r:id="rId74"/>
    <p:sldId id="1379" r:id="rId75"/>
    <p:sldId id="1380" r:id="rId76"/>
    <p:sldId id="1382" r:id="rId77"/>
    <p:sldId id="1381" r:id="rId78"/>
    <p:sldId id="1383" r:id="rId79"/>
    <p:sldId id="1384" r:id="rId80"/>
    <p:sldId id="1385" r:id="rId81"/>
    <p:sldId id="1386" r:id="rId82"/>
    <p:sldId id="1387" r:id="rId83"/>
    <p:sldId id="1388" r:id="rId84"/>
    <p:sldId id="1389" r:id="rId85"/>
    <p:sldId id="1390" r:id="rId86"/>
    <p:sldId id="1392" r:id="rId87"/>
    <p:sldId id="1391" r:id="rId88"/>
    <p:sldId id="1393" r:id="rId89"/>
    <p:sldId id="1394" r:id="rId90"/>
    <p:sldId id="1395" r:id="rId91"/>
    <p:sldId id="1396" r:id="rId92"/>
    <p:sldId id="1397" r:id="rId93"/>
    <p:sldId id="1398" r:id="rId94"/>
    <p:sldId id="1399" r:id="rId95"/>
    <p:sldId id="1400" r:id="rId96"/>
    <p:sldId id="1401" r:id="rId97"/>
    <p:sldId id="1402" r:id="rId98"/>
    <p:sldId id="1403" r:id="rId99"/>
    <p:sldId id="1404" r:id="rId100"/>
    <p:sldId id="1405" r:id="rId101"/>
    <p:sldId id="1406" r:id="rId102"/>
    <p:sldId id="1407" r:id="rId103"/>
    <p:sldId id="1408" r:id="rId104"/>
    <p:sldId id="1409" r:id="rId105"/>
    <p:sldId id="1410" r:id="rId106"/>
    <p:sldId id="1411" r:id="rId107"/>
    <p:sldId id="1412" r:id="rId108"/>
    <p:sldId id="1413" r:id="rId109"/>
    <p:sldId id="1414" r:id="rId110"/>
    <p:sldId id="1415" r:id="rId111"/>
    <p:sldId id="1416" r:id="rId112"/>
    <p:sldId id="1417" r:id="rId113"/>
    <p:sldId id="1418" r:id="rId114"/>
    <p:sldId id="1419" r:id="rId115"/>
    <p:sldId id="1420" r:id="rId116"/>
    <p:sldId id="1421" r:id="rId117"/>
    <p:sldId id="1422" r:id="rId118"/>
    <p:sldId id="1423" r:id="rId119"/>
    <p:sldId id="1424" r:id="rId120"/>
    <p:sldId id="1425" r:id="rId121"/>
    <p:sldId id="1426" r:id="rId122"/>
    <p:sldId id="1427" r:id="rId123"/>
    <p:sldId id="339" r:id="rId1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tableStyles" Target="tableStyles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2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slide" Target="slides/slide115.xml"/><Relationship Id="rId124" Type="http://schemas.openxmlformats.org/officeDocument/2006/relationships/slide" Target="slides/slide123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127" Type="http://schemas.openxmlformats.org/officeDocument/2006/relationships/theme" Target="theme/theme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61" Type="http://schemas.openxmlformats.org/officeDocument/2006/relationships/slide" Target="slides/slide60.xml"/><Relationship Id="rId82" Type="http://schemas.openxmlformats.org/officeDocument/2006/relationships/slide" Target="slides/slide8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8170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4510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800712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4261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533476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8886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56010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3442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553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8034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5992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5226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133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11/13/2022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799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3368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4410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671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  <p:sldLayoutId id="2147483701" r:id="rId14"/>
    <p:sldLayoutId id="2147483702" r:id="rId15"/>
    <p:sldLayoutId id="214748370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6E2272E-52E8-435A-BDD3-3C912A86111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altLang="pt-BR" sz="5400" b="1" dirty="0">
                <a:solidFill>
                  <a:srgbClr val="002060"/>
                </a:solidFill>
                <a:latin typeface="Tahoma" panose="020B0604030504040204" pitchFamily="34" charset="0"/>
              </a:rPr>
              <a:t>AS VIRTUDES E OS VÍCIOS DOS PERSONAGENS DOS ROMANCES DE EMMANUEL</a:t>
            </a:r>
            <a:br>
              <a:rPr lang="pt-BR" altLang="pt-BR" sz="5400" b="1" i="1" dirty="0">
                <a:solidFill>
                  <a:srgbClr val="FFFF00"/>
                </a:solidFill>
                <a:latin typeface="Tahoma" panose="020B0604030504040204" pitchFamily="34" charset="0"/>
              </a:rPr>
            </a:br>
            <a:endParaRPr lang="pt-BR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78C5A7D-793A-4950-80C1-60B223F4481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496290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3600" b="1" dirty="0">
              <a:latin typeface="ArialMT-Identity-H"/>
            </a:endParaRPr>
          </a:p>
          <a:p>
            <a:pPr algn="l"/>
            <a:endParaRPr lang="pt-BR" sz="3600" b="1" dirty="0">
              <a:latin typeface="ArialMT-Identity-H"/>
            </a:endParaRPr>
          </a:p>
          <a:p>
            <a:pPr algn="l"/>
            <a:r>
              <a:rPr lang="pt-BR" sz="4000" b="1" dirty="0">
                <a:latin typeface="ArialMT-Identity-H"/>
              </a:rPr>
              <a:t>– Ainda bem – murmurou o generoso plebeu, satisfeito com a resposta –, sendo assim, poderei leva-la hoje até ao fim da sua jornada, pois vou além das lagoas da cidade.</a:t>
            </a:r>
          </a:p>
        </p:txBody>
      </p:sp>
    </p:spTree>
    <p:extLst>
      <p:ext uri="{BB962C8B-B14F-4D97-AF65-F5344CB8AC3E}">
        <p14:creationId xmlns:p14="http://schemas.microsoft.com/office/powerpoint/2010/main" val="702297300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3600" b="1" dirty="0">
              <a:latin typeface="ArialMT-Identity-H"/>
            </a:endParaRPr>
          </a:p>
          <a:p>
            <a:pPr algn="l"/>
            <a:endParaRPr lang="pt-BR" sz="4000" b="1" dirty="0">
              <a:latin typeface="ArialMT-Identity-H"/>
            </a:endParaRPr>
          </a:p>
          <a:p>
            <a:pPr algn="l"/>
            <a:r>
              <a:rPr lang="pt-BR" sz="4000" b="1" dirty="0">
                <a:latin typeface="ArialMT-Identity-H"/>
              </a:rPr>
              <a:t>Depois de longa pausa, em que Marinho pareceu meditar no futuro da graciosa companheira, disse paternalmente:</a:t>
            </a:r>
          </a:p>
          <a:p>
            <a:pPr algn="l"/>
            <a:r>
              <a:rPr lang="pt-BR" sz="4000" b="1" dirty="0">
                <a:latin typeface="ArialMT-Identity-H"/>
              </a:rPr>
              <a:t>– Enquanto narravas teus padecimentos íntimos, considerava eu a melhor maneira de ajudar-te neste meu ocaso da vida!</a:t>
            </a:r>
          </a:p>
        </p:txBody>
      </p:sp>
    </p:spTree>
    <p:extLst>
      <p:ext uri="{BB962C8B-B14F-4D97-AF65-F5344CB8AC3E}">
        <p14:creationId xmlns:p14="http://schemas.microsoft.com/office/powerpoint/2010/main" val="100288952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3600" b="1" dirty="0">
              <a:latin typeface="ArialMT-Identity-H"/>
            </a:endParaRPr>
          </a:p>
          <a:p>
            <a:pPr algn="l"/>
            <a:endParaRPr lang="pt-BR" sz="4000" b="1" dirty="0">
              <a:latin typeface="ArialMT-Identity-H"/>
            </a:endParaRPr>
          </a:p>
          <a:p>
            <a:pPr algn="l"/>
            <a:r>
              <a:rPr lang="pt-BR" sz="3600" b="1" dirty="0">
                <a:latin typeface="ArialMT-Identity-H"/>
              </a:rPr>
              <a:t>Compreendo a tua situação de jovem abandonada e só, no mundo, com o pesado encargo de cuidar de uma criancinha acolhida em tão estranhas circunstâncias. Aconselhar que voltes ao lar, não o posso fazer, conhecendo a rigidez dos costumes em determinadas famílias do patriciado.</a:t>
            </a:r>
          </a:p>
        </p:txBody>
      </p:sp>
    </p:spTree>
    <p:extLst>
      <p:ext uri="{BB962C8B-B14F-4D97-AF65-F5344CB8AC3E}">
        <p14:creationId xmlns:p14="http://schemas.microsoft.com/office/powerpoint/2010/main" val="1519707386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3600" b="1" dirty="0">
              <a:latin typeface="ArialMT-Identity-H"/>
            </a:endParaRPr>
          </a:p>
          <a:p>
            <a:pPr algn="l"/>
            <a:endParaRPr lang="pt-BR" sz="4000" b="1" dirty="0">
              <a:latin typeface="ArialMT-Identity-H"/>
            </a:endParaRPr>
          </a:p>
          <a:p>
            <a:pPr algn="l"/>
            <a:r>
              <a:rPr lang="pt-BR" sz="4000" b="1" dirty="0">
                <a:latin typeface="ArialMT-Identity-H"/>
              </a:rPr>
              <a:t>Além disso, a casa paterna considera-te morta para sempre, e a palavra carinhosa de </a:t>
            </a:r>
            <a:r>
              <a:rPr lang="pt-BR" sz="4000" b="1" dirty="0" err="1">
                <a:latin typeface="ArialMT-Identity-H"/>
              </a:rPr>
              <a:t>Cneio</a:t>
            </a:r>
            <a:r>
              <a:rPr lang="pt-BR" sz="4000" b="1" dirty="0">
                <a:latin typeface="ArialMT-Identity-H"/>
              </a:rPr>
              <a:t> Lucius só poderia ter valor inestimável para nós, que lhe compreendemos o alcance e a sublime revelação.</a:t>
            </a:r>
          </a:p>
        </p:txBody>
      </p:sp>
    </p:spTree>
    <p:extLst>
      <p:ext uri="{BB962C8B-B14F-4D97-AF65-F5344CB8AC3E}">
        <p14:creationId xmlns:p14="http://schemas.microsoft.com/office/powerpoint/2010/main" val="3826291603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3600" b="1" dirty="0">
              <a:latin typeface="ArialMT-Identity-H"/>
            </a:endParaRPr>
          </a:p>
          <a:p>
            <a:pPr algn="l"/>
            <a:endParaRPr lang="pt-BR" sz="4000" b="1" dirty="0">
              <a:latin typeface="ArialMT-Identity-H"/>
            </a:endParaRPr>
          </a:p>
          <a:p>
            <a:pPr algn="l"/>
            <a:r>
              <a:rPr lang="pt-BR" sz="4000" b="1" dirty="0">
                <a:latin typeface="ArialMT-Identity-H"/>
              </a:rPr>
              <a:t>Ante os seus conceitos, temos de admitir a plena inocência de tua mãe, mas, se regressares a Roma, a aparição desta noite não bastaria para elucidar todos os problemas da situação, mantendo-se as mesmas características de suspeição a teu respeito.</a:t>
            </a:r>
          </a:p>
        </p:txBody>
      </p:sp>
    </p:spTree>
    <p:extLst>
      <p:ext uri="{BB962C8B-B14F-4D97-AF65-F5344CB8AC3E}">
        <p14:creationId xmlns:p14="http://schemas.microsoft.com/office/powerpoint/2010/main" val="2497687205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3600" b="1" dirty="0">
              <a:latin typeface="ArialMT-Identity-H"/>
            </a:endParaRPr>
          </a:p>
          <a:p>
            <a:pPr algn="l"/>
            <a:endParaRPr lang="pt-BR" sz="4000" b="1" dirty="0">
              <a:latin typeface="ArialMT-Identity-H"/>
            </a:endParaRPr>
          </a:p>
          <a:p>
            <a:pPr algn="l"/>
            <a:r>
              <a:rPr lang="pt-BR" sz="4400" b="1" dirty="0">
                <a:latin typeface="ArialMT-Identity-H"/>
              </a:rPr>
              <a:t>E tu sabes que entre a dúvida e a verdade é sempre melhor o sacrifício, pois a verdade é de Jesus e vencerá tão logo a sua misericórdia julgue a vitória oportuna.</a:t>
            </a:r>
          </a:p>
        </p:txBody>
      </p:sp>
    </p:spTree>
    <p:extLst>
      <p:ext uri="{BB962C8B-B14F-4D97-AF65-F5344CB8AC3E}">
        <p14:creationId xmlns:p14="http://schemas.microsoft.com/office/powerpoint/2010/main" val="2981399910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3600" b="1" dirty="0">
              <a:latin typeface="ArialMT-Identity-H"/>
            </a:endParaRPr>
          </a:p>
          <a:p>
            <a:pPr algn="l"/>
            <a:endParaRPr lang="pt-BR" sz="4000" b="1" dirty="0">
              <a:latin typeface="ArialMT-Identity-H"/>
            </a:endParaRPr>
          </a:p>
          <a:p>
            <a:pPr algn="l"/>
            <a:r>
              <a:rPr lang="pt-BR" sz="3600" b="1" dirty="0">
                <a:latin typeface="ArialMT-Identity-H"/>
              </a:rPr>
              <a:t>Velho conhecedor dos nossos tempos de decadência e desmantelos morais, sei que, ante a tua juventude, quase todos os homens moços, cheios de materialidade, se curvarão com ignominiosas propostas. A destruição do meu lar será sempre um atestado vivo das misérias morais da nossa época.</a:t>
            </a:r>
            <a:endParaRPr lang="pt-BR" sz="4400" b="1" dirty="0">
              <a:latin typeface="ArialMT-Identity-H"/>
            </a:endParaRPr>
          </a:p>
        </p:txBody>
      </p:sp>
    </p:spTree>
    <p:extLst>
      <p:ext uri="{BB962C8B-B14F-4D97-AF65-F5344CB8AC3E}">
        <p14:creationId xmlns:p14="http://schemas.microsoft.com/office/powerpoint/2010/main" val="528003679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3600" b="1" dirty="0">
              <a:latin typeface="ArialMT-Identity-H"/>
            </a:endParaRPr>
          </a:p>
          <a:p>
            <a:pPr algn="l"/>
            <a:endParaRPr lang="pt-BR" sz="4000" b="1" dirty="0">
              <a:latin typeface="ArialMT-Identity-H"/>
            </a:endParaRPr>
          </a:p>
          <a:p>
            <a:pPr algn="l"/>
            <a:r>
              <a:rPr lang="pt-BR" sz="4000" b="1" dirty="0">
                <a:latin typeface="ArialMT-Identity-H"/>
              </a:rPr>
              <a:t>Ponderando as tuas dificuldades, desejo salvar-te o coração de todos os perigos, evitando-te as ciladas dos caminhos insidiosos; entretanto, a enfermidade e a decrepitude não me possibilitam mais a tua defesa.</a:t>
            </a:r>
          </a:p>
        </p:txBody>
      </p:sp>
    </p:spTree>
    <p:extLst>
      <p:ext uri="{BB962C8B-B14F-4D97-AF65-F5344CB8AC3E}">
        <p14:creationId xmlns:p14="http://schemas.microsoft.com/office/powerpoint/2010/main" val="4159442818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3600" b="1" dirty="0">
              <a:latin typeface="ArialMT-Identity-H"/>
            </a:endParaRPr>
          </a:p>
          <a:p>
            <a:pPr algn="l"/>
            <a:endParaRPr lang="pt-BR" sz="4000" b="1" dirty="0">
              <a:latin typeface="ArialMT-Identity-H"/>
            </a:endParaRPr>
          </a:p>
          <a:p>
            <a:pPr algn="l"/>
            <a:r>
              <a:rPr lang="pt-BR" sz="3400" b="1" dirty="0">
                <a:latin typeface="ArialMT-Identity-H"/>
              </a:rPr>
              <a:t>Em </a:t>
            </a:r>
            <a:r>
              <a:rPr lang="pt-BR" sz="3400" b="1" dirty="0" err="1">
                <a:latin typeface="ArialMT-Identity-H"/>
              </a:rPr>
              <a:t>Minturnes</a:t>
            </a:r>
            <a:r>
              <a:rPr lang="pt-BR" sz="3400" b="1" dirty="0">
                <a:latin typeface="ArialMT-Identity-H"/>
              </a:rPr>
              <a:t>, quase todos me odeiam gratuitamente, em virtude das idéias que professo. Um cristão sincero, por muito tempo ainda, terá de sofrer a incompreensão e a tortura dos algozes do mundo, e somente não me levam ao sacrifício, nas festas regionais que aqui se efetuam, atenta a minha velhice avançada e dolorosa, de rugas e cicatrizes... </a:t>
            </a:r>
          </a:p>
        </p:txBody>
      </p:sp>
    </p:spTree>
    <p:extLst>
      <p:ext uri="{BB962C8B-B14F-4D97-AF65-F5344CB8AC3E}">
        <p14:creationId xmlns:p14="http://schemas.microsoft.com/office/powerpoint/2010/main" val="1217616023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3600" b="1" dirty="0">
              <a:latin typeface="ArialMT-Identity-H"/>
            </a:endParaRPr>
          </a:p>
          <a:p>
            <a:pPr algn="l"/>
            <a:endParaRPr lang="pt-BR" sz="4000" b="1" dirty="0">
              <a:latin typeface="ArialMT-Identity-H"/>
            </a:endParaRPr>
          </a:p>
          <a:p>
            <a:pPr algn="l"/>
            <a:r>
              <a:rPr lang="pt-BR" sz="4000" b="1" dirty="0">
                <a:latin typeface="ArialMT-Identity-H"/>
              </a:rPr>
              <a:t>Apresentar um velho mísero às feras potentes ou ao exercício dos atletas da devassidão e da impiedade, poderia parecer entranhada covardia, razão pela qual me julgo poupado.</a:t>
            </a:r>
          </a:p>
        </p:txBody>
      </p:sp>
    </p:spTree>
    <p:extLst>
      <p:ext uri="{BB962C8B-B14F-4D97-AF65-F5344CB8AC3E}">
        <p14:creationId xmlns:p14="http://schemas.microsoft.com/office/powerpoint/2010/main" val="2104184705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3600" b="1" dirty="0">
              <a:latin typeface="ArialMT-Identity-H"/>
            </a:endParaRPr>
          </a:p>
          <a:p>
            <a:pPr algn="l"/>
            <a:endParaRPr lang="pt-BR" sz="4000" b="1" dirty="0">
              <a:latin typeface="ArialMT-Identity-H"/>
            </a:endParaRPr>
          </a:p>
          <a:p>
            <a:pPr algn="l"/>
            <a:r>
              <a:rPr lang="pt-BR" sz="3200" b="1" dirty="0">
                <a:latin typeface="ArialMT-Identity-H"/>
              </a:rPr>
              <a:t>Não possuo, pois, nenhuma relação de amizade que te possa valer neste transe.</a:t>
            </a:r>
          </a:p>
          <a:p>
            <a:pPr algn="l"/>
            <a:r>
              <a:rPr lang="pt-BR" sz="3200" b="1" dirty="0">
                <a:latin typeface="ArialMT-Identity-H"/>
              </a:rPr>
              <a:t>Lembra-te de que, ainda agora, eu te falei do meu antigo projeto de levar a filha ao Egito, em trajes masculinos, de modo a arrebatá-la deste antro de corrupção e impenitência. Esse gesto de um pai é bem de um coração amoroso, em franco desespero quanto ao porvir espiritual desta região da iniquidade.</a:t>
            </a:r>
          </a:p>
        </p:txBody>
      </p:sp>
    </p:spTree>
    <p:extLst>
      <p:ext uri="{BB962C8B-B14F-4D97-AF65-F5344CB8AC3E}">
        <p14:creationId xmlns:p14="http://schemas.microsoft.com/office/powerpoint/2010/main" val="21198872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3600" b="1" dirty="0">
              <a:latin typeface="ArialMT-Identity-H"/>
            </a:endParaRPr>
          </a:p>
          <a:p>
            <a:pPr algn="l"/>
            <a:endParaRPr lang="pt-BR" sz="3600" b="1" dirty="0">
              <a:latin typeface="ArialMT-Identity-H"/>
            </a:endParaRPr>
          </a:p>
          <a:p>
            <a:pPr algn="l"/>
            <a:r>
              <a:rPr lang="pt-BR" sz="4000" b="1" dirty="0">
                <a:latin typeface="ArialMT-Identity-H"/>
              </a:rPr>
              <a:t>– A marcha continuou entre as gentilezas de Gregório e os agradecimentos de Célia, que lhe apreciava a bondade, comovida. Somente ao cair da tarde o veículo atingiu os arredores da cidade famosa.</a:t>
            </a:r>
          </a:p>
        </p:txBody>
      </p:sp>
    </p:spTree>
    <p:extLst>
      <p:ext uri="{BB962C8B-B14F-4D97-AF65-F5344CB8AC3E}">
        <p14:creationId xmlns:p14="http://schemas.microsoft.com/office/powerpoint/2010/main" val="571578038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3600" b="1" dirty="0">
              <a:latin typeface="ArialMT-Identity-H"/>
            </a:endParaRPr>
          </a:p>
          <a:p>
            <a:pPr algn="l"/>
            <a:endParaRPr lang="pt-BR" sz="4000" b="1" dirty="0">
              <a:latin typeface="ArialMT-Identity-H"/>
            </a:endParaRPr>
          </a:p>
          <a:p>
            <a:pPr algn="l"/>
            <a:r>
              <a:rPr lang="pt-BR" sz="4000" b="1" dirty="0">
                <a:latin typeface="ArialMT-Identity-H"/>
              </a:rPr>
              <a:t>Contemplando a tua inerme juventude carregada de tão nobres sacrifícios, receio pelos teus dias futuros mas rogo a Jesus que nos esclareça o pensamento.</a:t>
            </a:r>
          </a:p>
          <a:p>
            <a:pPr algn="l"/>
            <a:r>
              <a:rPr lang="pt-BR" sz="4000" b="1" dirty="0">
                <a:latin typeface="ArialMT-Identity-H"/>
              </a:rPr>
              <a:t>Após alguns minutos de recolhimento, a jovem retrucou:</a:t>
            </a:r>
          </a:p>
        </p:txBody>
      </p:sp>
    </p:spTree>
    <p:extLst>
      <p:ext uri="{BB962C8B-B14F-4D97-AF65-F5344CB8AC3E}">
        <p14:creationId xmlns:p14="http://schemas.microsoft.com/office/powerpoint/2010/main" val="1904876717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3600" b="1" dirty="0">
              <a:latin typeface="ArialMT-Identity-H"/>
            </a:endParaRPr>
          </a:p>
          <a:p>
            <a:pPr algn="l"/>
            <a:endParaRPr lang="pt-BR" sz="4000" b="1" dirty="0">
              <a:latin typeface="ArialMT-Identity-H"/>
            </a:endParaRPr>
          </a:p>
          <a:p>
            <a:pPr algn="l"/>
            <a:r>
              <a:rPr lang="pt-BR" sz="4000" b="1" dirty="0">
                <a:latin typeface="ArialMT-Identity-H"/>
              </a:rPr>
              <a:t>– Mas, meu desvelado amigo, não me considerais como vossa própria filha?</a:t>
            </a:r>
          </a:p>
          <a:p>
            <a:pPr algn="l"/>
            <a:r>
              <a:rPr lang="pt-BR" sz="4000" b="1" dirty="0">
                <a:latin typeface="ArialMT-Identity-H"/>
              </a:rPr>
              <a:t>O ancião de </a:t>
            </a:r>
            <a:r>
              <a:rPr lang="pt-BR" sz="4000" b="1" dirty="0" err="1">
                <a:latin typeface="ArialMT-Identity-H"/>
              </a:rPr>
              <a:t>Minturnes</a:t>
            </a:r>
            <a:r>
              <a:rPr lang="pt-BR" sz="4000" b="1" dirty="0">
                <a:latin typeface="ArialMT-Identity-H"/>
              </a:rPr>
              <a:t>, no clarão sereno dos grandes olhos, deixou transparecer que entendera a alusão e revidou bondosamente:</a:t>
            </a:r>
          </a:p>
        </p:txBody>
      </p:sp>
    </p:spTree>
    <p:extLst>
      <p:ext uri="{BB962C8B-B14F-4D97-AF65-F5344CB8AC3E}">
        <p14:creationId xmlns:p14="http://schemas.microsoft.com/office/powerpoint/2010/main" val="1836692320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3600" b="1" dirty="0">
              <a:latin typeface="ArialMT-Identity-H"/>
            </a:endParaRPr>
          </a:p>
          <a:p>
            <a:pPr algn="l"/>
            <a:endParaRPr lang="pt-BR" sz="4000" b="1" dirty="0">
              <a:latin typeface="ArialMT-Identity-H"/>
            </a:endParaRPr>
          </a:p>
          <a:p>
            <a:pPr algn="l"/>
            <a:r>
              <a:rPr lang="pt-BR" sz="4000" b="1" dirty="0">
                <a:latin typeface="ArialMT-Identity-H"/>
              </a:rPr>
              <a:t>– Compreendo; filha, o alcance de tuas palavras, mas, estarás sinceramente decidida a mais esse nobre sacrifício?</a:t>
            </a:r>
          </a:p>
          <a:p>
            <a:pPr algn="l"/>
            <a:r>
              <a:rPr lang="pt-BR" sz="4000" b="1" dirty="0">
                <a:latin typeface="ArialMT-Identity-H"/>
              </a:rPr>
              <a:t>– Como não, se em torno de mim surgem as mais temerosas perseguições?</a:t>
            </a:r>
          </a:p>
        </p:txBody>
      </p:sp>
    </p:spTree>
    <p:extLst>
      <p:ext uri="{BB962C8B-B14F-4D97-AF65-F5344CB8AC3E}">
        <p14:creationId xmlns:p14="http://schemas.microsoft.com/office/powerpoint/2010/main" val="4165542493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3600" b="1" dirty="0">
              <a:latin typeface="ArialMT-Identity-H"/>
            </a:endParaRPr>
          </a:p>
          <a:p>
            <a:pPr algn="l"/>
            <a:endParaRPr lang="pt-BR" sz="4000" b="1" dirty="0">
              <a:latin typeface="ArialMT-Identity-H"/>
            </a:endParaRPr>
          </a:p>
          <a:p>
            <a:pPr algn="l"/>
            <a:r>
              <a:rPr lang="pt-BR" sz="3600" b="1" dirty="0">
                <a:latin typeface="ArialMT-Identity-H"/>
              </a:rPr>
              <a:t>– Sim, tuas ações nobilíssimas dão-me a entender que devo confiar nas tuas resoluções. Pois bem; se teu espírito se sente disposto à luta pelo Evangelho, não vacilemos em preparar-te as estradas porvindouras! Ficarás nesta casa pelo tempo que desejares, se bem esteja convicto de que não tardará muito a minha viagem para o Além.</a:t>
            </a:r>
          </a:p>
        </p:txBody>
      </p:sp>
    </p:spTree>
    <p:extLst>
      <p:ext uri="{BB962C8B-B14F-4D97-AF65-F5344CB8AC3E}">
        <p14:creationId xmlns:p14="http://schemas.microsoft.com/office/powerpoint/2010/main" val="2218549934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3600" b="1" dirty="0">
              <a:latin typeface="ArialMT-Identity-H"/>
            </a:endParaRPr>
          </a:p>
          <a:p>
            <a:pPr algn="l"/>
            <a:endParaRPr lang="pt-BR" sz="4000" b="1" dirty="0">
              <a:latin typeface="ArialMT-Identity-H"/>
            </a:endParaRPr>
          </a:p>
          <a:p>
            <a:pPr algn="l"/>
            <a:r>
              <a:rPr lang="pt-BR" sz="3600" b="1" dirty="0">
                <a:latin typeface="ArialMT-Identity-H"/>
              </a:rPr>
              <a:t>Amanhã mesmo entrarás nos teus novos trajes, a fim de facilitar a tua ida para a África, no momento oportuno. Serás "meu filho" aos olhos do mundo, para todos os efeitos. Chamarei amanhã a esta casa o pretor de </a:t>
            </a:r>
            <a:r>
              <a:rPr lang="pt-BR" sz="3600" b="1" dirty="0" err="1">
                <a:latin typeface="ArialMT-Identity-H"/>
              </a:rPr>
              <a:t>Minturnes</a:t>
            </a:r>
            <a:r>
              <a:rPr lang="pt-BR" sz="3600" b="1" dirty="0">
                <a:latin typeface="ArialMT-Identity-H"/>
              </a:rPr>
              <a:t>, a fim de que ele cuide da tua situação legal, caso eu venha a falecer.</a:t>
            </a:r>
          </a:p>
        </p:txBody>
      </p:sp>
    </p:spTree>
    <p:extLst>
      <p:ext uri="{BB962C8B-B14F-4D97-AF65-F5344CB8AC3E}">
        <p14:creationId xmlns:p14="http://schemas.microsoft.com/office/powerpoint/2010/main" val="426801856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3600" b="1" dirty="0">
              <a:latin typeface="ArialMT-Identity-H"/>
            </a:endParaRPr>
          </a:p>
          <a:p>
            <a:pPr algn="l"/>
            <a:endParaRPr lang="pt-BR" sz="4000" b="1" dirty="0">
              <a:latin typeface="ArialMT-Identity-H"/>
            </a:endParaRPr>
          </a:p>
          <a:p>
            <a:pPr algn="l"/>
            <a:r>
              <a:rPr lang="pt-BR" sz="4000" b="1" dirty="0">
                <a:latin typeface="ArialMT-Identity-H"/>
              </a:rPr>
              <a:t>Tenho o dinheiro necessário para que te transportes a Alexandria e, antes de morrer, </a:t>
            </a:r>
            <a:r>
              <a:rPr lang="pt-BR" sz="4000" b="1" dirty="0" err="1">
                <a:latin typeface="ArialMT-Identity-H"/>
              </a:rPr>
              <a:t>deixarte-ei</a:t>
            </a:r>
            <a:r>
              <a:rPr lang="pt-BR" sz="4000" b="1" dirty="0">
                <a:latin typeface="ArialMT-Identity-H"/>
              </a:rPr>
              <a:t> uma carta apresentando-te a Epifânio, como meu sucessor legítimo na sede da nossa comunidade. </a:t>
            </a:r>
          </a:p>
        </p:txBody>
      </p:sp>
    </p:spTree>
    <p:extLst>
      <p:ext uri="{BB962C8B-B14F-4D97-AF65-F5344CB8AC3E}">
        <p14:creationId xmlns:p14="http://schemas.microsoft.com/office/powerpoint/2010/main" val="4145370548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3600" b="1" dirty="0">
              <a:latin typeface="ArialMT-Identity-H"/>
            </a:endParaRPr>
          </a:p>
          <a:p>
            <a:pPr algn="l"/>
            <a:endParaRPr lang="pt-BR" sz="4000" b="1" dirty="0">
              <a:latin typeface="ArialMT-Identity-H"/>
            </a:endParaRPr>
          </a:p>
          <a:p>
            <a:pPr algn="l"/>
            <a:r>
              <a:rPr lang="pt-BR" sz="4000" b="1" dirty="0">
                <a:latin typeface="ArialMT-Identity-H"/>
              </a:rPr>
              <a:t>Lá, tendo empregadas todas as derradeiras economias que consegui retirar de Roma nos tempos idos, é possível que não te criem embaraços para que te entregues a uma vida de repouso espiritual na prece e na meditação, durante os anos que quiseres.</a:t>
            </a:r>
          </a:p>
        </p:txBody>
      </p:sp>
    </p:spTree>
    <p:extLst>
      <p:ext uri="{BB962C8B-B14F-4D97-AF65-F5344CB8AC3E}">
        <p14:creationId xmlns:p14="http://schemas.microsoft.com/office/powerpoint/2010/main" val="889224986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3600" b="1" dirty="0">
              <a:latin typeface="ArialMT-Identity-H"/>
            </a:endParaRPr>
          </a:p>
          <a:p>
            <a:pPr algn="l"/>
            <a:endParaRPr lang="pt-BR" sz="4000" b="1" dirty="0">
              <a:latin typeface="ArialMT-Identity-H"/>
            </a:endParaRPr>
          </a:p>
          <a:p>
            <a:pPr algn="l"/>
            <a:r>
              <a:rPr lang="pt-BR" sz="4000" b="1" dirty="0">
                <a:latin typeface="ArialMT-Identity-H"/>
              </a:rPr>
              <a:t>Epifânio é um espírito enérgico e algo dogmático em suas concepções religiosas, mas tem sido meu amigo e meu irmão por largos anos, durante os quais as mesmas aspirações nos uniram nesta vida. </a:t>
            </a:r>
          </a:p>
        </p:txBody>
      </p:sp>
    </p:spTree>
    <p:extLst>
      <p:ext uri="{BB962C8B-B14F-4D97-AF65-F5344CB8AC3E}">
        <p14:creationId xmlns:p14="http://schemas.microsoft.com/office/powerpoint/2010/main" val="322381053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3600" b="1" dirty="0">
              <a:latin typeface="ArialMT-Identity-H"/>
            </a:endParaRPr>
          </a:p>
          <a:p>
            <a:pPr algn="l"/>
            <a:r>
              <a:rPr lang="pt-BR" sz="3400" b="1" dirty="0">
                <a:latin typeface="ArialMT-Identity-H"/>
              </a:rPr>
              <a:t>As vezes, costuma ser ríspido nas suas decisões, caracterizando tendências para o sacerdócio organizado, que o Cristianismo deve evitar com todas as suas forças, para não prejudicar o messianismo dos apóstolos do Senhor; mas, se algum dia fores ferida por suas austeras resoluções de chefe, lembra-te de que a humildade é o melhor tesouro da alma, como chave-mestra de todas as virtudes e recorda a suprema lição de Jesus nos braços do madeiro! </a:t>
            </a:r>
          </a:p>
        </p:txBody>
      </p:sp>
    </p:spTree>
    <p:extLst>
      <p:ext uri="{BB962C8B-B14F-4D97-AF65-F5344CB8AC3E}">
        <p14:creationId xmlns:p14="http://schemas.microsoft.com/office/powerpoint/2010/main" val="2726355449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3600" b="1" dirty="0">
              <a:latin typeface="ArialMT-Identity-H"/>
            </a:endParaRPr>
          </a:p>
          <a:p>
            <a:pPr algn="l"/>
            <a:endParaRPr lang="pt-BR" sz="4000" b="1" dirty="0">
              <a:latin typeface="ArialMT-Identity-H"/>
            </a:endParaRPr>
          </a:p>
          <a:p>
            <a:pPr algn="l"/>
            <a:r>
              <a:rPr lang="pt-BR" sz="4000" b="1" dirty="0">
                <a:latin typeface="ArialMT-Identity-H"/>
              </a:rPr>
              <a:t>Em todas as situações, a humildade pode entrar como elemento básico de solução para todos os problemas!</a:t>
            </a:r>
          </a:p>
          <a:p>
            <a:pPr algn="l"/>
            <a:r>
              <a:rPr lang="pt-BR" sz="4000" b="1" dirty="0">
                <a:latin typeface="ArialMT-Identity-H"/>
              </a:rPr>
              <a:t>– Sim, meu amigo, sinto-me abandonada e só no mundo e temo o assédio dos homens pervertidos.</a:t>
            </a:r>
          </a:p>
        </p:txBody>
      </p:sp>
    </p:spTree>
    <p:extLst>
      <p:ext uri="{BB962C8B-B14F-4D97-AF65-F5344CB8AC3E}">
        <p14:creationId xmlns:p14="http://schemas.microsoft.com/office/powerpoint/2010/main" val="36978130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3600" b="1" dirty="0">
              <a:latin typeface="ArialMT-Identity-H"/>
            </a:endParaRPr>
          </a:p>
          <a:p>
            <a:pPr algn="l"/>
            <a:endParaRPr lang="pt-BR" sz="3600" b="1" dirty="0">
              <a:latin typeface="ArialMT-Identity-H"/>
            </a:endParaRPr>
          </a:p>
          <a:p>
            <a:pPr algn="l"/>
            <a:r>
              <a:rPr lang="pt-BR" sz="4000" b="1" dirty="0">
                <a:latin typeface="ArialMT-Identity-H"/>
              </a:rPr>
              <a:t>Despedindo-se do carinhoso companheiro, a jovem cristã atentou na paisagem soberba que se desdobrava aos seus olhos. Uma formosa vegetação litorânea repontava dos terrenos alagadiços, num dilúvio de flores.</a:t>
            </a:r>
          </a:p>
        </p:txBody>
      </p:sp>
    </p:spTree>
    <p:extLst>
      <p:ext uri="{BB962C8B-B14F-4D97-AF65-F5344CB8AC3E}">
        <p14:creationId xmlns:p14="http://schemas.microsoft.com/office/powerpoint/2010/main" val="652518008"/>
      </p:ext>
    </p:extLst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3600" b="1" dirty="0">
              <a:latin typeface="ArialMT-Identity-H"/>
            </a:endParaRPr>
          </a:p>
          <a:p>
            <a:pPr algn="l"/>
            <a:endParaRPr lang="pt-BR" sz="4000" b="1" dirty="0">
              <a:latin typeface="ArialMT-Identity-H"/>
            </a:endParaRPr>
          </a:p>
          <a:p>
            <a:pPr algn="l"/>
            <a:r>
              <a:rPr lang="pt-BR" sz="3400" b="1" dirty="0">
                <a:latin typeface="ArialMT-Identity-H"/>
              </a:rPr>
              <a:t>Jesus me perdoará a decisão de adotar outros trajes aos olhos dos nossos irmãos da Terra, mas, na sua bondade infinita, sabe ele das necessidades prementes que me compelem a tomar essa insólita atitude. Além do mais, prometo, em nome de Deus, honrar a túnica que vestirei, possivelmente, em Alexandria, a serviço do Evangelho.</a:t>
            </a:r>
          </a:p>
        </p:txBody>
      </p:sp>
    </p:spTree>
    <p:extLst>
      <p:ext uri="{BB962C8B-B14F-4D97-AF65-F5344CB8AC3E}">
        <p14:creationId xmlns:p14="http://schemas.microsoft.com/office/powerpoint/2010/main" val="4016066777"/>
      </p:ext>
    </p:extLst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3600" b="1" dirty="0">
              <a:latin typeface="ArialMT-Identity-H"/>
            </a:endParaRPr>
          </a:p>
          <a:p>
            <a:pPr algn="l"/>
            <a:endParaRPr lang="pt-BR" sz="4000" b="1" dirty="0">
              <a:latin typeface="ArialMT-Identity-H"/>
            </a:endParaRPr>
          </a:p>
          <a:p>
            <a:pPr algn="l"/>
            <a:r>
              <a:rPr lang="pt-BR" sz="3600" b="1" dirty="0">
                <a:latin typeface="ArialMT-Identity-H"/>
              </a:rPr>
              <a:t>Levarei comigo o filhinho que o Céu me concedeu, e suplicarei a Epifânio me permita velar por ele sob o céu africano, com as bênçãos de Jesus!</a:t>
            </a:r>
          </a:p>
          <a:p>
            <a:pPr algn="l"/>
            <a:r>
              <a:rPr lang="pt-BR" sz="3600" b="1" dirty="0">
                <a:latin typeface="ArialMT-Identity-H"/>
              </a:rPr>
              <a:t>Que o Mestre te abençoe os bons propósitos, filha.... – respondeu o ancião com uma expressão de júbilo sereno.</a:t>
            </a:r>
          </a:p>
        </p:txBody>
      </p:sp>
    </p:spTree>
    <p:extLst>
      <p:ext uri="{BB962C8B-B14F-4D97-AF65-F5344CB8AC3E}">
        <p14:creationId xmlns:p14="http://schemas.microsoft.com/office/powerpoint/2010/main" val="3197129748"/>
      </p:ext>
    </p:extLst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3600" b="1" dirty="0">
              <a:latin typeface="ArialMT-Identity-H"/>
            </a:endParaRPr>
          </a:p>
          <a:p>
            <a:pPr algn="l"/>
            <a:endParaRPr lang="pt-BR" sz="4000" b="1" dirty="0">
              <a:latin typeface="ArialMT-Identity-H"/>
            </a:endParaRPr>
          </a:p>
          <a:p>
            <a:pPr algn="l"/>
            <a:r>
              <a:rPr lang="pt-BR" sz="4000" b="1" dirty="0">
                <a:latin typeface="ArialMT-Identity-H"/>
              </a:rPr>
              <a:t>Ambos se sentiam dominados por intensa alegria íntima, como se fossem duas almas profundamente irmanadas de outros tempos, num reencontro feliz, depois de prolongada ausência.</a:t>
            </a:r>
          </a:p>
        </p:txBody>
      </p:sp>
    </p:spTree>
    <p:extLst>
      <p:ext uri="{BB962C8B-B14F-4D97-AF65-F5344CB8AC3E}">
        <p14:creationId xmlns:p14="http://schemas.microsoft.com/office/powerpoint/2010/main" val="2091600053"/>
      </p:ext>
    </p:extLst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5DA0C6E0-F60A-45D7-AA66-FF4226FB6F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5028" y="630315"/>
            <a:ext cx="9241908" cy="5789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98202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3600" b="1" dirty="0">
              <a:latin typeface="ArialMT-Identity-H"/>
            </a:endParaRPr>
          </a:p>
          <a:p>
            <a:pPr algn="l"/>
            <a:endParaRPr lang="pt-BR" sz="3600" b="1" dirty="0">
              <a:latin typeface="ArialMT-Identity-H"/>
            </a:endParaRPr>
          </a:p>
          <a:p>
            <a:pPr algn="l"/>
            <a:r>
              <a:rPr lang="pt-BR" sz="4000" b="1" dirty="0">
                <a:latin typeface="ArialMT-Identity-H"/>
              </a:rPr>
              <a:t>A primeira porta da cidade estava a alguns metros, e, todavia, o seu amor pela Natureza fê-la estacionar junto das grandes árvores do caminho. O sol, em declínio, enviava à tela florida os seus raios agonizantes. </a:t>
            </a:r>
          </a:p>
        </p:txBody>
      </p:sp>
    </p:spTree>
    <p:extLst>
      <p:ext uri="{BB962C8B-B14F-4D97-AF65-F5344CB8AC3E}">
        <p14:creationId xmlns:p14="http://schemas.microsoft.com/office/powerpoint/2010/main" val="39330761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3600" b="1" dirty="0">
              <a:latin typeface="ArialMT-Identity-H"/>
            </a:endParaRPr>
          </a:p>
          <a:p>
            <a:pPr algn="l"/>
            <a:endParaRPr lang="pt-BR" sz="3600" b="1" dirty="0">
              <a:latin typeface="ArialMT-Identity-H"/>
            </a:endParaRPr>
          </a:p>
          <a:p>
            <a:pPr algn="l"/>
            <a:r>
              <a:rPr lang="pt-BR" sz="4000" b="1" dirty="0">
                <a:latin typeface="ArialMT-Identity-H"/>
              </a:rPr>
              <a:t>Dominada por grandiosos pensamentos e experimentando um novo alento de vida, com a palavra de verdade e de consolação que o avô lhe trouxera  na véspera, dos confins do túmulo, começou a orar, agradecendo a Jesus as suas graças sublimes e infinitas.</a:t>
            </a:r>
          </a:p>
        </p:txBody>
      </p:sp>
    </p:spTree>
    <p:extLst>
      <p:ext uri="{BB962C8B-B14F-4D97-AF65-F5344CB8AC3E}">
        <p14:creationId xmlns:p14="http://schemas.microsoft.com/office/powerpoint/2010/main" val="41176827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3600" b="1" dirty="0">
              <a:latin typeface="ArialMT-Identity-H"/>
            </a:endParaRPr>
          </a:p>
          <a:p>
            <a:pPr algn="l"/>
            <a:endParaRPr lang="pt-BR" sz="3600" b="1" dirty="0">
              <a:latin typeface="ArialMT-Identity-H"/>
            </a:endParaRPr>
          </a:p>
          <a:p>
            <a:pPr algn="l"/>
            <a:r>
              <a:rPr lang="pt-BR" sz="4400" b="1" dirty="0">
                <a:latin typeface="ArialMT-Identity-H"/>
              </a:rPr>
              <a:t>No seu caricioso embevecimento, contemplou a figurinha mimosa que se agitava em seus braços e beijou-lhe a fronte num arroubo de espiritualidade.</a:t>
            </a:r>
          </a:p>
        </p:txBody>
      </p:sp>
    </p:spTree>
    <p:extLst>
      <p:ext uri="{BB962C8B-B14F-4D97-AF65-F5344CB8AC3E}">
        <p14:creationId xmlns:p14="http://schemas.microsoft.com/office/powerpoint/2010/main" val="8886004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3600" b="1" dirty="0">
              <a:latin typeface="ArialMT-Identity-H"/>
            </a:endParaRPr>
          </a:p>
          <a:p>
            <a:pPr algn="l"/>
            <a:endParaRPr lang="pt-BR" sz="3600" b="1" dirty="0">
              <a:latin typeface="ArialMT-Identity-H"/>
            </a:endParaRPr>
          </a:p>
          <a:p>
            <a:pPr algn="l"/>
            <a:r>
              <a:rPr lang="pt-BR" sz="3400" b="1" dirty="0">
                <a:latin typeface="ArialMT-Identity-H"/>
              </a:rPr>
              <a:t>Na véspera, haviam recebido a hospitalidade da Natureza, mas, agora, ante as fileiras de casebres ali próximos da estrada, consultava a si mesma sobre o melhor meio de recorrer à piedade alheia, contando, porém, como das outras vezes, com o amparo de Jesus, que lhe forneceria a inspiração mais acertada, por intermédio dos seus lúcidos mensageiros.</a:t>
            </a:r>
          </a:p>
        </p:txBody>
      </p:sp>
    </p:spTree>
    <p:extLst>
      <p:ext uri="{BB962C8B-B14F-4D97-AF65-F5344CB8AC3E}">
        <p14:creationId xmlns:p14="http://schemas.microsoft.com/office/powerpoint/2010/main" val="11331597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3600" b="1" dirty="0">
              <a:latin typeface="ArialMT-Identity-H"/>
            </a:endParaRPr>
          </a:p>
          <a:p>
            <a:pPr algn="l"/>
            <a:endParaRPr lang="pt-BR" sz="3600" b="1" dirty="0">
              <a:latin typeface="ArialMT-Identity-H"/>
            </a:endParaRPr>
          </a:p>
          <a:p>
            <a:pPr algn="l"/>
            <a:r>
              <a:rPr lang="pt-BR" sz="3400" b="1" dirty="0">
                <a:latin typeface="ArialMT-Identity-H"/>
              </a:rPr>
              <a:t>Foi então que reparou numa choupana rodeada de laranjeiras, onde a vida parecia ser a mais simples e mais solitária. Seu aspecto singelo emergia do arvoredo a duzentos metros do local em que se encontrava, mas, como que atraída por algum detalhe que não poderia definir, Célia alcançou a trilha e bateu à porta. Brilhavam no céu as primeiras estrelas.</a:t>
            </a:r>
          </a:p>
        </p:txBody>
      </p:sp>
    </p:spTree>
    <p:extLst>
      <p:ext uri="{BB962C8B-B14F-4D97-AF65-F5344CB8AC3E}">
        <p14:creationId xmlns:p14="http://schemas.microsoft.com/office/powerpoint/2010/main" val="41747208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3600" b="1" dirty="0">
              <a:latin typeface="ArialMT-Identity-H"/>
            </a:endParaRPr>
          </a:p>
          <a:p>
            <a:pPr algn="l"/>
            <a:endParaRPr lang="pt-BR" sz="3600" b="1" dirty="0">
              <a:latin typeface="ArialMT-Identity-H"/>
            </a:endParaRPr>
          </a:p>
          <a:p>
            <a:pPr algn="l"/>
            <a:r>
              <a:rPr lang="pt-BR" sz="4000" b="1" dirty="0">
                <a:latin typeface="ArialMT-Identity-H"/>
              </a:rPr>
              <a:t>Depois de muito chamar, sentiu que alguém se aproximava com dificuldade, para dar voltas ao ferrolho. E não tardou tivesse diante dos olhos surpresos uma figura patriarcal e veneranda, que a acolheu com solicitude e simpatia.</a:t>
            </a:r>
          </a:p>
        </p:txBody>
      </p:sp>
    </p:spTree>
    <p:extLst>
      <p:ext uri="{BB962C8B-B14F-4D97-AF65-F5344CB8AC3E}">
        <p14:creationId xmlns:p14="http://schemas.microsoft.com/office/powerpoint/2010/main" val="7864672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3600" b="1" dirty="0">
              <a:latin typeface="ArialMT-Identity-H"/>
            </a:endParaRPr>
          </a:p>
          <a:p>
            <a:pPr algn="l"/>
            <a:endParaRPr lang="pt-BR" sz="3600" b="1" dirty="0">
              <a:latin typeface="ArialMT-Identity-H"/>
            </a:endParaRPr>
          </a:p>
          <a:p>
            <a:pPr algn="l"/>
            <a:r>
              <a:rPr lang="pt-BR" sz="3600" b="1" dirty="0">
                <a:latin typeface="ArialMT-Identity-H"/>
              </a:rPr>
              <a:t>Depois de muito chamar, sentiu que alguém se aproximava com dificuldade, para dar voltas ao ferrolho. </a:t>
            </a:r>
          </a:p>
          <a:p>
            <a:pPr algn="l"/>
            <a:r>
              <a:rPr lang="pt-BR" sz="3600" b="1" dirty="0">
                <a:latin typeface="ArialMT-Identity-H"/>
              </a:rPr>
              <a:t>E não tardou tivesse diante dos olhos surpresos uma figura patriarcal e veneranda, que a acolheu com solicitude e simpatia.</a:t>
            </a:r>
          </a:p>
        </p:txBody>
      </p:sp>
    </p:spTree>
    <p:extLst>
      <p:ext uri="{BB962C8B-B14F-4D97-AF65-F5344CB8AC3E}">
        <p14:creationId xmlns:p14="http://schemas.microsoft.com/office/powerpoint/2010/main" val="271680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5DA0C6E0-F60A-45D7-AA66-FF4226FB6F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5028" y="630315"/>
            <a:ext cx="9241908" cy="5789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90220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3600" b="1" dirty="0">
              <a:latin typeface="ArialMT-Identity-H"/>
            </a:endParaRPr>
          </a:p>
          <a:p>
            <a:pPr algn="l"/>
            <a:endParaRPr lang="pt-BR" sz="3600" b="1" dirty="0">
              <a:latin typeface="ArialMT-Identity-H"/>
            </a:endParaRPr>
          </a:p>
          <a:p>
            <a:pPr algn="l"/>
            <a:r>
              <a:rPr lang="pt-BR" sz="3600" b="1" dirty="0">
                <a:latin typeface="ArialMT-Identity-H"/>
              </a:rPr>
              <a:t>Era um velho de cabelos e barbas completamente encanecidos. As cãs prateadas </a:t>
            </a:r>
            <a:r>
              <a:rPr lang="pt-BR" sz="3600" b="1" dirty="0" err="1">
                <a:latin typeface="ArialMT-Identity-H"/>
              </a:rPr>
              <a:t>realçavam-lhe</a:t>
            </a:r>
            <a:r>
              <a:rPr lang="pt-BR" sz="3600" b="1" dirty="0">
                <a:latin typeface="ArialMT-Identity-H"/>
              </a:rPr>
              <a:t> os nobres traços romanos, irrepreensíveis. Aparentava mais de setenta anos, mas o olhar estava cheio de ternura e de vida, como se os seus raciocínios estivessem em plenitude de maturidade. </a:t>
            </a:r>
          </a:p>
        </p:txBody>
      </p:sp>
    </p:spTree>
    <p:extLst>
      <p:ext uri="{BB962C8B-B14F-4D97-AF65-F5344CB8AC3E}">
        <p14:creationId xmlns:p14="http://schemas.microsoft.com/office/powerpoint/2010/main" val="5108472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3600" b="1" dirty="0">
              <a:latin typeface="ArialMT-Identity-H"/>
            </a:endParaRPr>
          </a:p>
          <a:p>
            <a:pPr algn="l"/>
            <a:endParaRPr lang="pt-BR" sz="3600" b="1" dirty="0">
              <a:latin typeface="ArialMT-Identity-H"/>
            </a:endParaRPr>
          </a:p>
          <a:p>
            <a:pPr algn="l"/>
            <a:r>
              <a:rPr lang="pt-BR" sz="4000" b="1" dirty="0">
                <a:latin typeface="ArialMT-Identity-H"/>
              </a:rPr>
              <a:t>Estendendo-lhe as mãos encarquilhadas e trêmulas, Célia notou pequena cruz a pender-lhe do peito, fora da toga descolorida e surrada.</a:t>
            </a:r>
          </a:p>
        </p:txBody>
      </p:sp>
    </p:spTree>
    <p:extLst>
      <p:ext uri="{BB962C8B-B14F-4D97-AF65-F5344CB8AC3E}">
        <p14:creationId xmlns:p14="http://schemas.microsoft.com/office/powerpoint/2010/main" val="16864326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3600" b="1" dirty="0">
              <a:latin typeface="ArialMT-Identity-H"/>
            </a:endParaRPr>
          </a:p>
          <a:p>
            <a:pPr algn="l"/>
            <a:endParaRPr lang="pt-BR" sz="3600" b="1" dirty="0">
              <a:latin typeface="ArialMT-Identity-H"/>
            </a:endParaRPr>
          </a:p>
          <a:p>
            <a:pPr algn="l"/>
            <a:r>
              <a:rPr lang="pt-BR" sz="4000" b="1" dirty="0">
                <a:latin typeface="ArialMT-Identity-H"/>
              </a:rPr>
              <a:t>Grandemente emocionada e compreendendo que se encontrava à frente de um velho cristão, murmurou humilde:</a:t>
            </a:r>
          </a:p>
          <a:p>
            <a:pPr algn="l"/>
            <a:r>
              <a:rPr lang="pt-BR" sz="4000" b="1" dirty="0">
                <a:latin typeface="ArialMT-Identity-H"/>
              </a:rPr>
              <a:t>– Louvado seja Nosso Senhor Jesus Cristo!</a:t>
            </a:r>
          </a:p>
        </p:txBody>
      </p:sp>
    </p:spTree>
    <p:extLst>
      <p:ext uri="{BB962C8B-B14F-4D97-AF65-F5344CB8AC3E}">
        <p14:creationId xmlns:p14="http://schemas.microsoft.com/office/powerpoint/2010/main" val="77113544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3600" b="1" dirty="0">
              <a:latin typeface="ArialMT-Identity-H"/>
            </a:endParaRPr>
          </a:p>
          <a:p>
            <a:pPr algn="l"/>
            <a:endParaRPr lang="pt-BR" sz="3600" b="1" dirty="0">
              <a:latin typeface="ArialMT-Identity-H"/>
            </a:endParaRPr>
          </a:p>
          <a:p>
            <a:pPr algn="l"/>
            <a:r>
              <a:rPr lang="pt-BR" sz="4000" b="1" dirty="0">
                <a:latin typeface="ArialMT-Identity-H"/>
              </a:rPr>
              <a:t>– Para sempre, minha filha! – respondeu o ancião, esboçando num sorriso o júbilo que aquela saudação lhe causava – Entra na choupana do mísero servo do Senhor e dispõe dele, teu servo, igualmente.</a:t>
            </a:r>
          </a:p>
        </p:txBody>
      </p:sp>
    </p:spTree>
    <p:extLst>
      <p:ext uri="{BB962C8B-B14F-4D97-AF65-F5344CB8AC3E}">
        <p14:creationId xmlns:p14="http://schemas.microsoft.com/office/powerpoint/2010/main" val="65681281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3600" b="1" dirty="0">
              <a:latin typeface="ArialMT-Identity-H"/>
            </a:endParaRPr>
          </a:p>
          <a:p>
            <a:pPr algn="l"/>
            <a:endParaRPr lang="pt-BR" sz="3600" b="1" dirty="0">
              <a:latin typeface="ArialMT-Identity-H"/>
            </a:endParaRPr>
          </a:p>
          <a:p>
            <a:pPr algn="l"/>
            <a:r>
              <a:rPr lang="pt-BR" sz="4000" b="1" dirty="0">
                <a:latin typeface="ArialMT-Identity-H"/>
              </a:rPr>
              <a:t>A filha de </a:t>
            </a:r>
            <a:r>
              <a:rPr lang="pt-BR" sz="4000" b="1" dirty="0" err="1">
                <a:latin typeface="ArialMT-Identity-H"/>
              </a:rPr>
              <a:t>Helvídio</a:t>
            </a:r>
            <a:r>
              <a:rPr lang="pt-BR" sz="4000" b="1" dirty="0">
                <a:latin typeface="ArialMT-Identity-H"/>
              </a:rPr>
              <a:t> Lucius explicou, então, que se encontrava no mundo ao desamparo, com um filhinho de poucos dias, abençoando a hora feliz de bater à porta de um cristão, que, desde aquele instante, passaria a encarar como um mestre. </a:t>
            </a:r>
          </a:p>
        </p:txBody>
      </p:sp>
    </p:spTree>
    <p:extLst>
      <p:ext uri="{BB962C8B-B14F-4D97-AF65-F5344CB8AC3E}">
        <p14:creationId xmlns:p14="http://schemas.microsoft.com/office/powerpoint/2010/main" val="174472655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3600" b="1" dirty="0">
              <a:latin typeface="ArialMT-Identity-H"/>
            </a:endParaRPr>
          </a:p>
          <a:p>
            <a:pPr algn="l"/>
            <a:endParaRPr lang="pt-BR" sz="3600" b="1" dirty="0">
              <a:latin typeface="ArialMT-Identity-H"/>
            </a:endParaRPr>
          </a:p>
          <a:p>
            <a:pPr algn="l"/>
            <a:r>
              <a:rPr lang="pt-BR" sz="4000" b="1" dirty="0">
                <a:latin typeface="ArialMT-Identity-H"/>
              </a:rPr>
              <a:t>Desde logo, estabeleceu-se entre ambos uma cordialidade e um afeto mútuos, tão expressivos, tão puros, que pareciam radicados na Eternidade.</a:t>
            </a:r>
          </a:p>
        </p:txBody>
      </p:sp>
    </p:spTree>
    <p:extLst>
      <p:ext uri="{BB962C8B-B14F-4D97-AF65-F5344CB8AC3E}">
        <p14:creationId xmlns:p14="http://schemas.microsoft.com/office/powerpoint/2010/main" val="255180622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3600" b="1" dirty="0">
              <a:latin typeface="ArialMT-Identity-H"/>
            </a:endParaRPr>
          </a:p>
          <a:p>
            <a:pPr algn="l"/>
            <a:endParaRPr lang="pt-BR" sz="3600" b="1" dirty="0">
              <a:latin typeface="ArialMT-Identity-H"/>
            </a:endParaRPr>
          </a:p>
          <a:p>
            <a:pPr algn="l"/>
            <a:r>
              <a:rPr lang="pt-BR" sz="4000" b="1" dirty="0">
                <a:latin typeface="ArialMT-Identity-H"/>
              </a:rPr>
              <a:t>Ouvindo-lhe a história, o ancião de </a:t>
            </a:r>
            <a:r>
              <a:rPr lang="pt-BR" sz="4000" b="1" dirty="0" err="1">
                <a:latin typeface="ArialMT-Identity-H"/>
              </a:rPr>
              <a:t>Minturnes</a:t>
            </a:r>
            <a:r>
              <a:rPr lang="pt-BR" sz="4000" b="1" dirty="0">
                <a:latin typeface="ArialMT-Identity-H"/>
              </a:rPr>
              <a:t> falou-lhe com brandura e sinceridade:</a:t>
            </a:r>
          </a:p>
          <a:p>
            <a:pPr algn="l"/>
            <a:r>
              <a:rPr lang="pt-BR" sz="4000" b="1" dirty="0">
                <a:latin typeface="ArialMT-Identity-H"/>
              </a:rPr>
              <a:t>– Depois de examinar a tua situação, minha filha, hás de permitir te assista como um pai ou irmão mais velho, na fé e na experiência. </a:t>
            </a:r>
          </a:p>
        </p:txBody>
      </p:sp>
    </p:spTree>
    <p:extLst>
      <p:ext uri="{BB962C8B-B14F-4D97-AF65-F5344CB8AC3E}">
        <p14:creationId xmlns:p14="http://schemas.microsoft.com/office/powerpoint/2010/main" val="282844289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3600" b="1" dirty="0">
              <a:latin typeface="ArialMT-Identity-H"/>
            </a:endParaRPr>
          </a:p>
          <a:p>
            <a:pPr algn="l"/>
            <a:endParaRPr lang="pt-BR" sz="3600" b="1" dirty="0">
              <a:latin typeface="ArialMT-Identity-H"/>
            </a:endParaRPr>
          </a:p>
          <a:p>
            <a:pPr algn="l"/>
            <a:r>
              <a:rPr lang="pt-BR" sz="4400" b="1" dirty="0">
                <a:latin typeface="ArialMT-Identity-H"/>
              </a:rPr>
              <a:t>É que, também, tive uma filha, perdida há pouco tempo, justamente quando vinha buscá-la para acompanhar-me no meu voluntário e bendito degredo na África.</a:t>
            </a:r>
          </a:p>
        </p:txBody>
      </p:sp>
    </p:spTree>
    <p:extLst>
      <p:ext uri="{BB962C8B-B14F-4D97-AF65-F5344CB8AC3E}">
        <p14:creationId xmlns:p14="http://schemas.microsoft.com/office/powerpoint/2010/main" val="152995033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3600" b="1" dirty="0">
              <a:latin typeface="ArialMT-Identity-H"/>
            </a:endParaRPr>
          </a:p>
          <a:p>
            <a:pPr algn="l"/>
            <a:endParaRPr lang="pt-BR" sz="3600" b="1" dirty="0">
              <a:latin typeface="ArialMT-Identity-H"/>
            </a:endParaRPr>
          </a:p>
          <a:p>
            <a:pPr algn="l"/>
            <a:r>
              <a:rPr lang="pt-BR" sz="4000" b="1" dirty="0">
                <a:latin typeface="ArialMT-Identity-H"/>
              </a:rPr>
              <a:t>Parecia-se extraordinariamente contigo e terei grande ventura se me olhares com a mesma simpatia que me inspiraste. Ficarás nesta casa o tempo que quiseres, ou necessitares. Vivo só, após uma existência fértil de prazeres e de amarguras.</a:t>
            </a:r>
          </a:p>
        </p:txBody>
      </p:sp>
    </p:spTree>
    <p:extLst>
      <p:ext uri="{BB962C8B-B14F-4D97-AF65-F5344CB8AC3E}">
        <p14:creationId xmlns:p14="http://schemas.microsoft.com/office/powerpoint/2010/main" val="174877639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3600" b="1" dirty="0">
              <a:latin typeface="ArialMT-Identity-H"/>
            </a:endParaRPr>
          </a:p>
          <a:p>
            <a:pPr algn="l"/>
            <a:endParaRPr lang="pt-BR" sz="3600" b="1" dirty="0">
              <a:latin typeface="ArialMT-Identity-H"/>
            </a:endParaRPr>
          </a:p>
          <a:p>
            <a:r>
              <a:rPr lang="pt-BR" sz="4000" b="1" dirty="0">
                <a:latin typeface="ArialMT-Identity-H"/>
              </a:rPr>
              <a:t>Antigamente, a afeição de uma filha ainda me prendia o coração a cogitações mundanas, mas agora vivo somente na minha fé em Jesus Cristo, esperando que a sua palavra de misericórdia me chame breve ao seu reino, para a verificação da minha indigência!</a:t>
            </a:r>
          </a:p>
          <a:p>
            <a:pPr algn="l"/>
            <a:endParaRPr lang="pt-BR" sz="4000" b="1" dirty="0">
              <a:latin typeface="ArialMT-Identity-H"/>
            </a:endParaRPr>
          </a:p>
        </p:txBody>
      </p:sp>
    </p:spTree>
    <p:extLst>
      <p:ext uri="{BB962C8B-B14F-4D97-AF65-F5344CB8AC3E}">
        <p14:creationId xmlns:p14="http://schemas.microsoft.com/office/powerpoint/2010/main" val="33757698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6E2272E-52E8-435A-BDD3-3C912A86111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altLang="pt-BR" sz="5400" b="1" dirty="0">
                <a:solidFill>
                  <a:srgbClr val="002060"/>
                </a:solidFill>
                <a:latin typeface="Tahoma" panose="020B0604030504040204" pitchFamily="34" charset="0"/>
              </a:rPr>
              <a:t>MÓDULO 4 – AS VIRTUDES DE CÉLIA/IRMÃO MARINHO EM 5O ANOS DEPOIS</a:t>
            </a:r>
            <a:br>
              <a:rPr lang="pt-BR" altLang="pt-BR" sz="5400" b="1" i="1" dirty="0">
                <a:solidFill>
                  <a:srgbClr val="FFFF00"/>
                </a:solidFill>
                <a:latin typeface="Tahoma" panose="020B0604030504040204" pitchFamily="34" charset="0"/>
              </a:rPr>
            </a:br>
            <a:endParaRPr lang="pt-BR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78C5A7D-793A-4950-80C1-60B223F4481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4331448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3600" b="1" dirty="0">
              <a:latin typeface="ArialMT-Identity-H"/>
            </a:endParaRPr>
          </a:p>
          <a:p>
            <a:pPr algn="l"/>
            <a:endParaRPr lang="pt-BR" sz="3600" b="1" dirty="0">
              <a:latin typeface="ArialMT-Identity-H"/>
            </a:endParaRPr>
          </a:p>
          <a:p>
            <a:pPr algn="l"/>
            <a:r>
              <a:rPr lang="pt-BR" sz="4000" b="1" dirty="0">
                <a:latin typeface="ArialMT-Identity-H"/>
              </a:rPr>
              <a:t>Sua voz entrecortava-se de suspiros, como se os mais atrozes padecimentos íntimos lhe azorragassem o coração, ao evocar reminiscências.</a:t>
            </a:r>
          </a:p>
        </p:txBody>
      </p:sp>
    </p:spTree>
    <p:extLst>
      <p:ext uri="{BB962C8B-B14F-4D97-AF65-F5344CB8AC3E}">
        <p14:creationId xmlns:p14="http://schemas.microsoft.com/office/powerpoint/2010/main" val="293632208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3600" b="1" dirty="0">
              <a:latin typeface="ArialMT-Identity-H"/>
            </a:endParaRPr>
          </a:p>
          <a:p>
            <a:pPr algn="l"/>
            <a:endParaRPr lang="pt-BR" sz="3600" b="1" dirty="0">
              <a:latin typeface="ArialMT-Identity-H"/>
            </a:endParaRPr>
          </a:p>
          <a:p>
            <a:pPr algn="l"/>
            <a:r>
              <a:rPr lang="pt-BR" sz="3600" b="1" dirty="0">
                <a:latin typeface="ArialMT-Identity-H"/>
              </a:rPr>
              <a:t>– Há mais de um ano – continuou – aguardo oportunidade para regressar a Alexandria, mas o deperecimento físico parece advertir-me que em breve serei forçado a entregar o corpo à terra da Campânia, mau grado ao desejo de morrer no pouso solitário a que transportei o meu espírito.</a:t>
            </a:r>
          </a:p>
        </p:txBody>
      </p:sp>
    </p:spTree>
    <p:extLst>
      <p:ext uri="{BB962C8B-B14F-4D97-AF65-F5344CB8AC3E}">
        <p14:creationId xmlns:p14="http://schemas.microsoft.com/office/powerpoint/2010/main" val="421541430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3600" b="1" dirty="0">
              <a:latin typeface="ArialMT-Identity-H"/>
            </a:endParaRPr>
          </a:p>
          <a:p>
            <a:pPr algn="l"/>
            <a:endParaRPr lang="pt-BR" sz="3600" b="1" dirty="0">
              <a:latin typeface="ArialMT-Identity-H"/>
            </a:endParaRPr>
          </a:p>
          <a:p>
            <a:pPr algn="l"/>
            <a:r>
              <a:rPr lang="pt-BR" sz="4000" b="1" dirty="0">
                <a:latin typeface="ArialMT-Identity-H"/>
              </a:rPr>
              <a:t>Enquanto ele fazia uma pausa, a jovem aventou despreocupadamente:</a:t>
            </a:r>
          </a:p>
          <a:p>
            <a:pPr algn="l"/>
            <a:r>
              <a:rPr lang="pt-BR" sz="4000" b="1" dirty="0">
                <a:latin typeface="ArialMT-Identity-H"/>
              </a:rPr>
              <a:t>– Sois romano, presumo, pelos traços inconfundíveis da vossa fisionomia patrícia.</a:t>
            </a:r>
          </a:p>
        </p:txBody>
      </p:sp>
    </p:spTree>
    <p:extLst>
      <p:ext uri="{BB962C8B-B14F-4D97-AF65-F5344CB8AC3E}">
        <p14:creationId xmlns:p14="http://schemas.microsoft.com/office/powerpoint/2010/main" val="325222040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3600" b="1" dirty="0">
              <a:latin typeface="ArialMT-Identity-H"/>
            </a:endParaRPr>
          </a:p>
          <a:p>
            <a:pPr algn="l"/>
            <a:endParaRPr lang="pt-BR" sz="3600" b="1" dirty="0">
              <a:latin typeface="ArialMT-Identity-H"/>
            </a:endParaRPr>
          </a:p>
          <a:p>
            <a:pPr algn="l"/>
            <a:r>
              <a:rPr lang="pt-BR" sz="4000" b="1" dirty="0">
                <a:latin typeface="ArialMT-Identity-H"/>
              </a:rPr>
              <a:t>Fitando-a bem nos olhos, como se quisesse certificar-se de toda a pureza e simplicidade da alma da sua interlocutora, o ancião respondeu pausadamente:</a:t>
            </a:r>
          </a:p>
        </p:txBody>
      </p:sp>
    </p:spTree>
    <p:extLst>
      <p:ext uri="{BB962C8B-B14F-4D97-AF65-F5344CB8AC3E}">
        <p14:creationId xmlns:p14="http://schemas.microsoft.com/office/powerpoint/2010/main" val="414215141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3600" b="1" dirty="0">
              <a:latin typeface="ArialMT-Identity-H"/>
            </a:endParaRPr>
          </a:p>
          <a:p>
            <a:pPr algn="l"/>
            <a:endParaRPr lang="pt-BR" sz="3600" b="1" dirty="0">
              <a:latin typeface="ArialMT-Identity-H"/>
            </a:endParaRPr>
          </a:p>
          <a:p>
            <a:pPr algn="l"/>
            <a:r>
              <a:rPr lang="pt-BR" sz="3600" b="1" dirty="0">
                <a:latin typeface="ArialMT-Identity-H"/>
              </a:rPr>
              <a:t>– Filha, tua condição de cristã e a candidez que se irradia de tua alma obrigam-me a maior sinceridade para contigo! Nesta cidade ninguém me conhece, tal como sou! Desde o dia em que me consagrei à instituição cristã da qual participo no Egito longínquo, chamo-me Marinho para todos os efeitos.</a:t>
            </a:r>
          </a:p>
        </p:txBody>
      </p:sp>
    </p:spTree>
    <p:extLst>
      <p:ext uri="{BB962C8B-B14F-4D97-AF65-F5344CB8AC3E}">
        <p14:creationId xmlns:p14="http://schemas.microsoft.com/office/powerpoint/2010/main" val="202018119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3600" b="1" dirty="0">
              <a:latin typeface="ArialMT-Identity-H"/>
            </a:endParaRPr>
          </a:p>
          <a:p>
            <a:pPr algn="l"/>
            <a:endParaRPr lang="pt-BR" sz="3600" b="1" dirty="0">
              <a:latin typeface="ArialMT-Identity-H"/>
            </a:endParaRPr>
          </a:p>
          <a:p>
            <a:pPr algn="l"/>
            <a:r>
              <a:rPr lang="pt-BR" sz="3600" b="1" dirty="0">
                <a:latin typeface="ArialMT-Identity-H"/>
              </a:rPr>
              <a:t>– Dentro da nossa comunidade de homens sinceros e crentes, desprendidos dos bens materiais, fizemos voto solene de renúncia a todas as regalias efêmeras da Terra, a todas as suas alegrias, de modo a nos unirmos ao Senhor e Mestre com a compreensão clara e profunda da sua doutrina.</a:t>
            </a:r>
          </a:p>
        </p:txBody>
      </p:sp>
    </p:spTree>
    <p:extLst>
      <p:ext uri="{BB962C8B-B14F-4D97-AF65-F5344CB8AC3E}">
        <p14:creationId xmlns:p14="http://schemas.microsoft.com/office/powerpoint/2010/main" val="156174146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3600" b="1" dirty="0">
              <a:latin typeface="ArialMT-Identity-H"/>
            </a:endParaRPr>
          </a:p>
          <a:p>
            <a:pPr algn="l"/>
            <a:endParaRPr lang="pt-BR" sz="3600" b="1" dirty="0">
              <a:latin typeface="ArialMT-Identity-H"/>
            </a:endParaRPr>
          </a:p>
          <a:p>
            <a:pPr algn="l"/>
            <a:r>
              <a:rPr lang="pt-BR" sz="3600" b="1" dirty="0">
                <a:latin typeface="ArialMT-Identity-H"/>
              </a:rPr>
              <a:t>Enquanto os déspotas do Império tramam a morte do Cristianismo, supondo aniquilá-lo com o suplício dos adeptos, fora de Roma organizam-se as forças poderosas que hão de agir no futuro, em defesa das ideias sagradas! </a:t>
            </a:r>
          </a:p>
        </p:txBody>
      </p:sp>
    </p:spTree>
    <p:extLst>
      <p:ext uri="{BB962C8B-B14F-4D97-AF65-F5344CB8AC3E}">
        <p14:creationId xmlns:p14="http://schemas.microsoft.com/office/powerpoint/2010/main" val="25092747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3600" b="1" dirty="0">
              <a:latin typeface="ArialMT-Identity-H"/>
            </a:endParaRPr>
          </a:p>
          <a:p>
            <a:pPr algn="l"/>
            <a:endParaRPr lang="pt-BR" sz="3600" b="1" dirty="0">
              <a:latin typeface="ArialMT-Identity-H"/>
            </a:endParaRPr>
          </a:p>
          <a:p>
            <a:pPr algn="l"/>
            <a:r>
              <a:rPr lang="pt-BR" sz="3600" b="1" dirty="0">
                <a:latin typeface="ArialMT-Identity-H"/>
              </a:rPr>
              <a:t>Em todas as Províncias da Ásia e da África os cristãos se articulam em sociedades pacíficas e laboriosas, e guardam os escritos preciosos dos Discípulos do Senhor e dos seus seguidores abnegados, protegendo o tesouro dos crentes para uma posteridade mais piedosa e mais feliz!</a:t>
            </a:r>
          </a:p>
        </p:txBody>
      </p:sp>
    </p:spTree>
    <p:extLst>
      <p:ext uri="{BB962C8B-B14F-4D97-AF65-F5344CB8AC3E}">
        <p14:creationId xmlns:p14="http://schemas.microsoft.com/office/powerpoint/2010/main" val="113295107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3600" b="1" dirty="0">
              <a:latin typeface="ArialMT-Identity-H"/>
            </a:endParaRPr>
          </a:p>
          <a:p>
            <a:pPr algn="l"/>
            <a:endParaRPr lang="pt-BR" sz="3600" b="1" dirty="0">
              <a:latin typeface="ArialMT-Identity-H"/>
            </a:endParaRPr>
          </a:p>
          <a:p>
            <a:pPr algn="l"/>
            <a:r>
              <a:rPr lang="pt-BR" sz="4000" b="1" dirty="0">
                <a:latin typeface="ArialMT-Identity-H"/>
              </a:rPr>
              <a:t>Enquanto Célia o escutava com carinhoso interesse, o ancião de </a:t>
            </a:r>
            <a:r>
              <a:rPr lang="pt-BR" sz="4000" b="1" dirty="0" err="1">
                <a:latin typeface="ArialMT-Identity-H"/>
              </a:rPr>
              <a:t>Minturnes</a:t>
            </a:r>
            <a:r>
              <a:rPr lang="pt-BR" sz="4000" b="1" dirty="0">
                <a:latin typeface="ArialMT-Identity-H"/>
              </a:rPr>
              <a:t> continuava, depois de uma pausa, como que preparando o próprio pensamento para maior clareza das suas recordações.</a:t>
            </a:r>
          </a:p>
        </p:txBody>
      </p:sp>
    </p:spTree>
    <p:extLst>
      <p:ext uri="{BB962C8B-B14F-4D97-AF65-F5344CB8AC3E}">
        <p14:creationId xmlns:p14="http://schemas.microsoft.com/office/powerpoint/2010/main" val="171519515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3600" b="1" dirty="0">
              <a:latin typeface="ArialMT-Identity-H"/>
            </a:endParaRPr>
          </a:p>
          <a:p>
            <a:pPr algn="l"/>
            <a:endParaRPr lang="pt-BR" sz="3600" b="1" dirty="0">
              <a:latin typeface="ArialMT-Identity-H"/>
            </a:endParaRPr>
          </a:p>
          <a:p>
            <a:pPr algn="l"/>
            <a:r>
              <a:rPr lang="pt-BR" sz="4000" b="1" dirty="0">
                <a:latin typeface="ArialMT-Identity-H"/>
              </a:rPr>
              <a:t>– A outrem filha, não poderia confiar o que te revelo esta noite, levado por um impulso do coração. Talvez meu espírito esteja acercando-se do sepulcro e o Mestre Amado queira advertir, indiretamente, a alma culpada e dolorida.</a:t>
            </a:r>
          </a:p>
        </p:txBody>
      </p:sp>
    </p:spTree>
    <p:extLst>
      <p:ext uri="{BB962C8B-B14F-4D97-AF65-F5344CB8AC3E}">
        <p14:creationId xmlns:p14="http://schemas.microsoft.com/office/powerpoint/2010/main" val="37755268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6E2272E-52E8-435A-BDD3-3C912A86111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altLang="pt-BR" sz="5400" b="1" dirty="0">
                <a:solidFill>
                  <a:srgbClr val="002060"/>
                </a:solidFill>
                <a:latin typeface="Tahoma" panose="020B0604030504040204" pitchFamily="34" charset="0"/>
              </a:rPr>
              <a:t>ENCONTRO 5 – CÉLIA A CRISTÃ – PARTE 5</a:t>
            </a:r>
            <a:br>
              <a:rPr lang="pt-BR" altLang="pt-BR" sz="5400" b="1" i="1" dirty="0">
                <a:solidFill>
                  <a:srgbClr val="FFFF00"/>
                </a:solidFill>
                <a:latin typeface="Tahoma" panose="020B0604030504040204" pitchFamily="34" charset="0"/>
              </a:rPr>
            </a:br>
            <a:endParaRPr lang="pt-BR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78C5A7D-793A-4950-80C1-60B223F4481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523952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3600" b="1" dirty="0">
              <a:latin typeface="ArialMT-Identity-H"/>
            </a:endParaRPr>
          </a:p>
          <a:p>
            <a:pPr algn="l"/>
            <a:endParaRPr lang="pt-BR" sz="3600" b="1" dirty="0">
              <a:latin typeface="ArialMT-Identity-H"/>
            </a:endParaRPr>
          </a:p>
          <a:p>
            <a:pPr algn="l"/>
            <a:r>
              <a:rPr lang="pt-BR" sz="3600" b="1" dirty="0">
                <a:latin typeface="ArialMT-Identity-H"/>
              </a:rPr>
              <a:t>Há qualquer coisa que me compele a confessar-te o passado com as suas inquietudes e incertezas... Não poderia explicar-te o que seja. Sei, apenas, que a inocência do teu olhar de cristã, de filha piedosa e meiga, faz nascer-me no peito exausto os bens divinos da confiança!</a:t>
            </a:r>
          </a:p>
        </p:txBody>
      </p:sp>
    </p:spTree>
    <p:extLst>
      <p:ext uri="{BB962C8B-B14F-4D97-AF65-F5344CB8AC3E}">
        <p14:creationId xmlns:p14="http://schemas.microsoft.com/office/powerpoint/2010/main" val="168795358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3600" b="1" dirty="0">
              <a:latin typeface="ArialMT-Identity-H"/>
            </a:endParaRPr>
          </a:p>
          <a:p>
            <a:pPr algn="l"/>
            <a:endParaRPr lang="pt-BR" sz="3600" b="1" dirty="0">
              <a:latin typeface="ArialMT-Identity-H"/>
            </a:endParaRPr>
          </a:p>
          <a:p>
            <a:pPr algn="l"/>
            <a:r>
              <a:rPr lang="pt-BR" sz="3600" b="1" dirty="0">
                <a:latin typeface="ArialMT-Identity-H"/>
              </a:rPr>
              <a:t>Meu verdadeiro nome é </a:t>
            </a:r>
            <a:r>
              <a:rPr lang="pt-BR" sz="3600" b="1" dirty="0" err="1">
                <a:latin typeface="ArialMT-Identity-H"/>
              </a:rPr>
              <a:t>Lésio</a:t>
            </a:r>
            <a:r>
              <a:rPr lang="pt-BR" sz="3600" b="1" dirty="0">
                <a:latin typeface="ArialMT-Identity-H"/>
              </a:rPr>
              <a:t> </a:t>
            </a:r>
            <a:r>
              <a:rPr lang="pt-BR" sz="3600" b="1" dirty="0" err="1">
                <a:latin typeface="ArialMT-Identity-H"/>
              </a:rPr>
              <a:t>Munácio</a:t>
            </a:r>
            <a:r>
              <a:rPr lang="pt-BR" sz="3600" b="1" dirty="0">
                <a:latin typeface="ArialMT-Identity-H"/>
              </a:rPr>
              <a:t>, filho de antigos guerreiros, cujos ascendentes se notabilizaram nos feitos da República. Minha mocidade foi uma esteira longa de crimes e desvios, aos quais se entregou o meu espírito frágil, visto o desconhecimento do ensino de Jesus.</a:t>
            </a:r>
          </a:p>
        </p:txBody>
      </p:sp>
    </p:spTree>
    <p:extLst>
      <p:ext uri="{BB962C8B-B14F-4D97-AF65-F5344CB8AC3E}">
        <p14:creationId xmlns:p14="http://schemas.microsoft.com/office/powerpoint/2010/main" val="10009706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3600" b="1" dirty="0">
              <a:latin typeface="ArialMT-Identity-H"/>
            </a:endParaRPr>
          </a:p>
          <a:p>
            <a:pPr algn="l"/>
            <a:endParaRPr lang="pt-BR" sz="3600" b="1" dirty="0">
              <a:latin typeface="ArialMT-Identity-H"/>
            </a:endParaRPr>
          </a:p>
          <a:p>
            <a:pPr algn="l"/>
            <a:r>
              <a:rPr lang="pt-BR" sz="3600" b="1" dirty="0">
                <a:latin typeface="ArialMT-Identity-H"/>
              </a:rPr>
              <a:t>Não trepidei, noutros tempos, em brandir a espada homicida, disseminando a ruína e a morte entre os seres mais humildes e desprezados. Auxiliei a perseguição aos núcleos do Cristianismo nascente, levando mulheres indefesas ao martírio e à morte, nos dias das festas execráveis! Ai de mim, porém!</a:t>
            </a:r>
          </a:p>
        </p:txBody>
      </p:sp>
    </p:spTree>
    <p:extLst>
      <p:ext uri="{BB962C8B-B14F-4D97-AF65-F5344CB8AC3E}">
        <p14:creationId xmlns:p14="http://schemas.microsoft.com/office/powerpoint/2010/main" val="8455072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3600" b="1" dirty="0">
              <a:latin typeface="ArialMT-Identity-H"/>
            </a:endParaRPr>
          </a:p>
          <a:p>
            <a:pPr algn="l"/>
            <a:endParaRPr lang="pt-BR" sz="3600" b="1" dirty="0">
              <a:latin typeface="ArialMT-Identity-H"/>
            </a:endParaRPr>
          </a:p>
          <a:p>
            <a:pPr algn="l"/>
            <a:r>
              <a:rPr lang="pt-BR" sz="3600" b="1" dirty="0">
                <a:latin typeface="ArialMT-Identity-H"/>
              </a:rPr>
              <a:t>Mal sabia que um dia ecoaria em meu íntimo a mesma voz divina e profunda que soou para Paulo de Tarso a caminho de Damasco! Depois dessa vida aventurosa, casei-me tarde, quando as flores da juventude já se despetalavam no outono da vida! Antes não o fizesse!</a:t>
            </a:r>
          </a:p>
        </p:txBody>
      </p:sp>
    </p:spTree>
    <p:extLst>
      <p:ext uri="{BB962C8B-B14F-4D97-AF65-F5344CB8AC3E}">
        <p14:creationId xmlns:p14="http://schemas.microsoft.com/office/powerpoint/2010/main" val="208750050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3600" b="1" dirty="0">
              <a:latin typeface="ArialMT-Identity-H"/>
            </a:endParaRPr>
          </a:p>
          <a:p>
            <a:pPr algn="l"/>
            <a:endParaRPr lang="pt-BR" sz="3600" b="1" dirty="0">
              <a:latin typeface="ArialMT-Identity-H"/>
            </a:endParaRPr>
          </a:p>
          <a:p>
            <a:pPr algn="l"/>
            <a:r>
              <a:rPr lang="pt-BR" sz="4000" b="1" dirty="0">
                <a:latin typeface="ArialMT-Identity-H"/>
              </a:rPr>
              <a:t>Para conquistar o afeto da companheira, fui compelido a gastar o impossível, lançando mão de todos os recursos! Sem preparação espiritual, construí o lar sobre a indigência mais triste!</a:t>
            </a:r>
          </a:p>
        </p:txBody>
      </p:sp>
    </p:spTree>
    <p:extLst>
      <p:ext uri="{BB962C8B-B14F-4D97-AF65-F5344CB8AC3E}">
        <p14:creationId xmlns:p14="http://schemas.microsoft.com/office/powerpoint/2010/main" val="309973598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3600" b="1" dirty="0">
              <a:latin typeface="ArialMT-Identity-H"/>
            </a:endParaRPr>
          </a:p>
          <a:p>
            <a:pPr algn="l"/>
            <a:endParaRPr lang="pt-BR" sz="3600" b="1" dirty="0">
              <a:latin typeface="ArialMT-Identity-H"/>
            </a:endParaRPr>
          </a:p>
          <a:p>
            <a:pPr algn="l"/>
            <a:r>
              <a:rPr lang="pt-BR" sz="3600" b="1" dirty="0">
                <a:latin typeface="ArialMT-Identity-H"/>
              </a:rPr>
              <a:t>Em pouco tempo, uma filhinha graciosa vinha iluminar o âmago escuro das minhas reflexões sobre o destino, mas, atormentado pelas necessidades mais duras a fim de mantermos em Roma o nosso padrão de vida social, senti que a pobre esposa, tomada de ilusões, não beberia comigo o cálice da pobreza e da amargura!</a:t>
            </a:r>
          </a:p>
        </p:txBody>
      </p:sp>
    </p:spTree>
    <p:extLst>
      <p:ext uri="{BB962C8B-B14F-4D97-AF65-F5344CB8AC3E}">
        <p14:creationId xmlns:p14="http://schemas.microsoft.com/office/powerpoint/2010/main" val="422676626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3600" b="1" dirty="0">
              <a:latin typeface="ArialMT-Identity-H"/>
            </a:endParaRPr>
          </a:p>
          <a:p>
            <a:pPr algn="l"/>
            <a:endParaRPr lang="pt-BR" sz="3600" b="1" dirty="0">
              <a:latin typeface="ArialMT-Identity-H"/>
            </a:endParaRPr>
          </a:p>
          <a:p>
            <a:pPr algn="l"/>
            <a:r>
              <a:rPr lang="pt-BR" sz="3600" b="1" dirty="0">
                <a:latin typeface="ArialMT-Identity-H"/>
              </a:rPr>
              <a:t>Com efeito, em breve o meu lar estava ultrajado e deserto! O questor Flávio </a:t>
            </a:r>
            <a:r>
              <a:rPr lang="pt-BR" sz="3600" b="1" dirty="0" err="1">
                <a:latin typeface="ArialMT-Identity-H"/>
              </a:rPr>
              <a:t>Hilas</a:t>
            </a:r>
            <a:r>
              <a:rPr lang="pt-BR" sz="3600" b="1" dirty="0">
                <a:latin typeface="ArialMT-Identity-H"/>
              </a:rPr>
              <a:t>, abusando da amizade e da confiança que eu lhe dispensava, seduziu minha mulher, desviando-a ostensivamente do santuário doméstico, para escárnio de minhas esperanças e de meus sofrimentos.</a:t>
            </a:r>
          </a:p>
        </p:txBody>
      </p:sp>
    </p:spTree>
    <p:extLst>
      <p:ext uri="{BB962C8B-B14F-4D97-AF65-F5344CB8AC3E}">
        <p14:creationId xmlns:p14="http://schemas.microsoft.com/office/powerpoint/2010/main" val="345570398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3600" b="1" dirty="0">
              <a:latin typeface="ArialMT-Identity-H"/>
            </a:endParaRPr>
          </a:p>
          <a:p>
            <a:pPr algn="l"/>
            <a:endParaRPr lang="pt-BR" sz="3600" b="1" dirty="0">
              <a:latin typeface="ArialMT-Identity-H"/>
            </a:endParaRPr>
          </a:p>
          <a:p>
            <a:pPr algn="l"/>
            <a:r>
              <a:rPr lang="pt-BR" sz="4000" b="1" dirty="0">
                <a:latin typeface="ArialMT-Identity-H"/>
              </a:rPr>
              <a:t>Desejei sucumbir para furtar-me à vergonha, mas o apego à filhinha me advertia de que esse gesto extremo significava apenas covardia. </a:t>
            </a:r>
          </a:p>
        </p:txBody>
      </p:sp>
    </p:spTree>
    <p:extLst>
      <p:ext uri="{BB962C8B-B14F-4D97-AF65-F5344CB8AC3E}">
        <p14:creationId xmlns:p14="http://schemas.microsoft.com/office/powerpoint/2010/main" val="173635216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3600" b="1" dirty="0">
              <a:latin typeface="ArialMT-Identity-H"/>
            </a:endParaRPr>
          </a:p>
          <a:p>
            <a:pPr algn="l"/>
            <a:endParaRPr lang="pt-BR" sz="3600" b="1" dirty="0">
              <a:latin typeface="ArialMT-Identity-H"/>
            </a:endParaRPr>
          </a:p>
          <a:p>
            <a:pPr algn="l"/>
            <a:r>
              <a:rPr lang="pt-BR" sz="3200" b="1" dirty="0">
                <a:latin typeface="ArialMT-Identity-H"/>
              </a:rPr>
              <a:t>Pensei, então, em procurar Flávio </a:t>
            </a:r>
            <a:r>
              <a:rPr lang="pt-BR" sz="3200" b="1" dirty="0" err="1">
                <a:latin typeface="ArialMT-Identity-H"/>
              </a:rPr>
              <a:t>Hilas</a:t>
            </a:r>
            <a:r>
              <a:rPr lang="pt-BR" sz="3200" b="1" dirty="0">
                <a:latin typeface="ArialMT-Identity-H"/>
              </a:rPr>
              <a:t> e a esposa infiel, para trucidá-los sumariamente com um golpe de espada, mas, quando buscava realizar o sinistro intento, encontrei um velho mendigo junto ao templo de </a:t>
            </a:r>
            <a:r>
              <a:rPr lang="pt-BR" sz="3200" b="1" dirty="0" err="1">
                <a:latin typeface="ArialMT-Identity-H"/>
              </a:rPr>
              <a:t>Serápis</a:t>
            </a:r>
            <a:r>
              <a:rPr lang="pt-BR" sz="3200" b="1" dirty="0">
                <a:latin typeface="ArialMT-Identity-H"/>
              </a:rPr>
              <a:t>, que me estendeu a destra dilacerada, não para implorar esmola, mas para dar-me um fragmento de pergaminho que tomei sôfrego, como se recebesse secreta mensagem de um amigo.</a:t>
            </a:r>
          </a:p>
        </p:txBody>
      </p:sp>
    </p:spTree>
    <p:extLst>
      <p:ext uri="{BB962C8B-B14F-4D97-AF65-F5344CB8AC3E}">
        <p14:creationId xmlns:p14="http://schemas.microsoft.com/office/powerpoint/2010/main" val="159170712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3600" b="1" dirty="0">
              <a:latin typeface="ArialMT-Identity-H"/>
            </a:endParaRPr>
          </a:p>
          <a:p>
            <a:pPr algn="l"/>
            <a:endParaRPr lang="pt-BR" sz="3600" b="1" dirty="0">
              <a:latin typeface="ArialMT-Identity-H"/>
            </a:endParaRPr>
          </a:p>
          <a:p>
            <a:pPr algn="l"/>
            <a:r>
              <a:rPr lang="pt-BR" sz="3600" b="1" dirty="0">
                <a:latin typeface="ArialMT-Identity-H"/>
              </a:rPr>
              <a:t>Depois de alguns passos reconheci com assombro que ali se achavam grafados alguns pensamentos de Jesus Cristo e que, depois, vim a saber serem os do Sermão da Montanha. Junto a esse hino dos bem-aventurados, estava a participação de que alguns amigos do Senhor se reuniriam junto dos velhos muros da Via </a:t>
            </a:r>
            <a:r>
              <a:rPr lang="pt-BR" sz="3600" b="1" dirty="0" err="1">
                <a:latin typeface="ArialMT-Identity-H"/>
              </a:rPr>
              <a:t>Salária</a:t>
            </a:r>
            <a:r>
              <a:rPr lang="pt-BR" sz="3600" b="1" dirty="0">
                <a:latin typeface="ArialMT-Identity-H"/>
              </a:rPr>
              <a:t>, naquela noite!</a:t>
            </a:r>
          </a:p>
        </p:txBody>
      </p:sp>
    </p:spTree>
    <p:extLst>
      <p:ext uri="{BB962C8B-B14F-4D97-AF65-F5344CB8AC3E}">
        <p14:creationId xmlns:p14="http://schemas.microsoft.com/office/powerpoint/2010/main" val="9624684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3600" b="1" dirty="0">
              <a:latin typeface="ArialMT-Identity-H"/>
            </a:endParaRPr>
          </a:p>
          <a:p>
            <a:pPr algn="l"/>
            <a:endParaRPr lang="pt-BR" sz="3600" b="1" dirty="0">
              <a:latin typeface="ArialMT-Identity-H"/>
            </a:endParaRPr>
          </a:p>
          <a:p>
            <a:pPr algn="l"/>
            <a:r>
              <a:rPr lang="pt-BR" sz="3600" b="1" dirty="0">
                <a:latin typeface="ArialMT-Identity-H"/>
              </a:rPr>
              <a:t>Levantando-se pela manhã, Célia alcançou a povoação de </a:t>
            </a:r>
            <a:r>
              <a:rPr lang="pt-BR" sz="3600" b="1" dirty="0" err="1">
                <a:latin typeface="ArialMT-Identity-H"/>
              </a:rPr>
              <a:t>Fondi</a:t>
            </a:r>
            <a:r>
              <a:rPr lang="pt-BR" sz="3600" b="1" dirty="0">
                <a:latin typeface="ArialMT-Identity-H"/>
              </a:rPr>
              <a:t>, em cujas cercanias uma criatura generosa acolheu-a por um dia, com ternura e bondade. Foi o bastante para se reconfortar das caminhadas ásperas e longas e, no dia seguinte, punha-se novamente a caminho em direção de </a:t>
            </a:r>
            <a:r>
              <a:rPr lang="pt-BR" sz="3600" b="1" dirty="0" err="1">
                <a:latin typeface="ArialMT-Identity-H"/>
              </a:rPr>
              <a:t>Itri</a:t>
            </a:r>
            <a:r>
              <a:rPr lang="pt-BR" sz="3600" b="1" dirty="0">
                <a:latin typeface="ArialMT-Identity-H"/>
              </a:rPr>
              <a:t>, aproveitando o mesmo traçado da Via Ápia.</a:t>
            </a:r>
          </a:p>
        </p:txBody>
      </p:sp>
    </p:spTree>
    <p:extLst>
      <p:ext uri="{BB962C8B-B14F-4D97-AF65-F5344CB8AC3E}">
        <p14:creationId xmlns:p14="http://schemas.microsoft.com/office/powerpoint/2010/main" val="312103406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3600" b="1" dirty="0">
              <a:latin typeface="ArialMT-Identity-H"/>
            </a:endParaRPr>
          </a:p>
          <a:p>
            <a:pPr algn="l"/>
            <a:endParaRPr lang="pt-BR" sz="3600" b="1" dirty="0">
              <a:latin typeface="ArialMT-Identity-H"/>
            </a:endParaRPr>
          </a:p>
          <a:p>
            <a:pPr algn="l"/>
            <a:r>
              <a:rPr lang="pt-BR" sz="3600" b="1" dirty="0">
                <a:latin typeface="ArialMT-Identity-H"/>
              </a:rPr>
              <a:t>Retrocedi para colher informes do mendigo; não o encontrei, porém, nem pude jamais obter notícias dele. Aqueles ensinamentos do Profeta Galileu encheram-me o coração. Parece que somente nas grandes dores pode a alma humana sentir a grandeza das teorias do amor e da bondade.</a:t>
            </a:r>
          </a:p>
        </p:txBody>
      </p:sp>
    </p:spTree>
    <p:extLst>
      <p:ext uri="{BB962C8B-B14F-4D97-AF65-F5344CB8AC3E}">
        <p14:creationId xmlns:p14="http://schemas.microsoft.com/office/powerpoint/2010/main" val="83607964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3600" b="1" dirty="0">
              <a:latin typeface="ArialMT-Identity-H"/>
            </a:endParaRPr>
          </a:p>
          <a:p>
            <a:pPr algn="l"/>
            <a:endParaRPr lang="pt-BR" sz="3600" b="1" dirty="0">
              <a:latin typeface="ArialMT-Identity-H"/>
            </a:endParaRPr>
          </a:p>
          <a:p>
            <a:pPr algn="l"/>
            <a:r>
              <a:rPr lang="pt-BR" sz="3600" b="1" dirty="0">
                <a:latin typeface="ArialMT-Identity-H"/>
              </a:rPr>
              <a:t>Voltei à casa sem cumprir os malsinados propósitos, e, considerando a inocência de minha filha, cujos carinhos infantis me concitavam a viver, fui à assembléia cristã, onde tive a felicidade de ouvir pregadores valorosos, das verdades divinas.</a:t>
            </a:r>
          </a:p>
        </p:txBody>
      </p:sp>
    </p:spTree>
    <p:extLst>
      <p:ext uri="{BB962C8B-B14F-4D97-AF65-F5344CB8AC3E}">
        <p14:creationId xmlns:p14="http://schemas.microsoft.com/office/powerpoint/2010/main" val="119689192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3600" b="1" dirty="0">
              <a:latin typeface="ArialMT-Identity-H"/>
            </a:endParaRPr>
          </a:p>
          <a:p>
            <a:pPr algn="l"/>
            <a:endParaRPr lang="pt-BR" sz="3600" b="1" dirty="0">
              <a:latin typeface="ArialMT-Identity-H"/>
            </a:endParaRPr>
          </a:p>
          <a:p>
            <a:pPr algn="l"/>
            <a:r>
              <a:rPr lang="pt-BR" sz="3600" b="1" dirty="0">
                <a:latin typeface="ArialMT-Identity-H"/>
              </a:rPr>
              <a:t>Lá se congregavam homens sofredores e humilhados, entre os quais alguns conhecidos meus, que as fúrias políticas haviam atirado ao sofrimento e ao ostracismo. Criaturas humildes ouviam a Boa Nova, de mistura com elementos do patriciado, que as circunstâncias da sorte haviam conduzido à adversidade.</a:t>
            </a:r>
          </a:p>
        </p:txBody>
      </p:sp>
    </p:spTree>
    <p:extLst>
      <p:ext uri="{BB962C8B-B14F-4D97-AF65-F5344CB8AC3E}">
        <p14:creationId xmlns:p14="http://schemas.microsoft.com/office/powerpoint/2010/main" val="896567655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3600" b="1" dirty="0">
              <a:latin typeface="ArialMT-Identity-H"/>
            </a:endParaRPr>
          </a:p>
          <a:p>
            <a:pPr algn="l"/>
            <a:endParaRPr lang="pt-BR" sz="3600" b="1" dirty="0">
              <a:latin typeface="ArialMT-Identity-H"/>
            </a:endParaRPr>
          </a:p>
          <a:p>
            <a:pPr algn="l"/>
            <a:r>
              <a:rPr lang="pt-BR" sz="3600" b="1" dirty="0">
                <a:latin typeface="ArialMT-Identity-H"/>
              </a:rPr>
              <a:t>Para todos, a palavra de Jesus constituía um consolo suave e uma energia misteriosa. Em todos os semblantes, à claridade triste das tochas, surgia uma expressão de vida nova que se comunicou ao meu espírito cansado e dolorido. Naquela noite regressei à casa como se houvera renascido para enfrentar a vida!</a:t>
            </a:r>
          </a:p>
        </p:txBody>
      </p:sp>
    </p:spTree>
    <p:extLst>
      <p:ext uri="{BB962C8B-B14F-4D97-AF65-F5344CB8AC3E}">
        <p14:creationId xmlns:p14="http://schemas.microsoft.com/office/powerpoint/2010/main" val="2423791191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3600" b="1" dirty="0">
              <a:latin typeface="ArialMT-Identity-H"/>
            </a:endParaRPr>
          </a:p>
          <a:p>
            <a:pPr algn="l"/>
            <a:endParaRPr lang="pt-BR" sz="3600" b="1" dirty="0">
              <a:latin typeface="ArialMT-Identity-H"/>
            </a:endParaRPr>
          </a:p>
          <a:p>
            <a:pPr algn="l"/>
            <a:r>
              <a:rPr lang="pt-BR" sz="3600" b="1" dirty="0">
                <a:latin typeface="ArialMT-Identity-H"/>
              </a:rPr>
              <a:t>No dia seguinte, porém, quando menos o esperava na quietação de minha alma, eis que um pelotão de soldados me cercava a residência e conduzia-me ao cárcere, sob a mais injusta acusação. É que, naquela noite, o inditoso Flávio </a:t>
            </a:r>
            <a:r>
              <a:rPr lang="pt-BR" sz="3600" b="1" dirty="0" err="1">
                <a:latin typeface="ArialMT-Identity-H"/>
              </a:rPr>
              <a:t>Hilas</a:t>
            </a:r>
            <a:r>
              <a:rPr lang="pt-BR" sz="3600" b="1" dirty="0">
                <a:latin typeface="ArialMT-Identity-H"/>
              </a:rPr>
              <a:t> fora apunhalado em misteriosas circunstâncias.</a:t>
            </a:r>
          </a:p>
        </p:txBody>
      </p:sp>
    </p:spTree>
    <p:extLst>
      <p:ext uri="{BB962C8B-B14F-4D97-AF65-F5344CB8AC3E}">
        <p14:creationId xmlns:p14="http://schemas.microsoft.com/office/powerpoint/2010/main" val="2098054945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3600" b="1" dirty="0">
              <a:latin typeface="ArialMT-Identity-H"/>
            </a:endParaRPr>
          </a:p>
          <a:p>
            <a:pPr algn="l"/>
            <a:endParaRPr lang="pt-BR" sz="3600" b="1" dirty="0">
              <a:latin typeface="ArialMT-Identity-H"/>
            </a:endParaRPr>
          </a:p>
          <a:p>
            <a:pPr algn="l"/>
            <a:r>
              <a:rPr lang="pt-BR" sz="3400" b="1" dirty="0">
                <a:latin typeface="ArialMT-Identity-H"/>
              </a:rPr>
              <a:t>Diante do seu cadáver, minha própria mulher jurou fora eu o assassino. Arguida a calúnia, busquei interpor minhas relações de amizade para recuperar a liberdade e poder cuidar da pobre filha recolhida, então, por mãos generosas e humildes do </a:t>
            </a:r>
            <a:r>
              <a:rPr lang="pt-BR" sz="3400" b="1" dirty="0" err="1">
                <a:latin typeface="ArialMT-Identity-H"/>
              </a:rPr>
              <a:t>Esquilino</a:t>
            </a:r>
            <a:r>
              <a:rPr lang="pt-BR" sz="3400" b="1" dirty="0">
                <a:latin typeface="ArialMT-Identity-H"/>
              </a:rPr>
              <a:t>; mas os amigos responderam-me que só o dinheiro poderia movimentar, a meu favor, os aparelhos judiciários do Império, e eu já não o possuía.</a:t>
            </a:r>
          </a:p>
        </p:txBody>
      </p:sp>
    </p:spTree>
    <p:extLst>
      <p:ext uri="{BB962C8B-B14F-4D97-AF65-F5344CB8AC3E}">
        <p14:creationId xmlns:p14="http://schemas.microsoft.com/office/powerpoint/2010/main" val="1789768428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3600" b="1" dirty="0">
              <a:latin typeface="ArialMT-Identity-H"/>
            </a:endParaRPr>
          </a:p>
          <a:p>
            <a:pPr algn="l"/>
            <a:endParaRPr lang="pt-BR" sz="3600" b="1" dirty="0">
              <a:latin typeface="ArialMT-Identity-H"/>
            </a:endParaRPr>
          </a:p>
          <a:p>
            <a:pPr algn="l"/>
            <a:r>
              <a:rPr lang="pt-BR" sz="4000" b="1" dirty="0">
                <a:latin typeface="ArialMT-Identity-H"/>
              </a:rPr>
              <a:t>Abandonado no cárcere, impossibilitado de justificar-me, visto haver comparecido à assembléia cristã naquela noite, preferi silenciar a comprometer os que me haviam proporcionado consolação ao espírito abatido. </a:t>
            </a:r>
          </a:p>
        </p:txBody>
      </p:sp>
    </p:spTree>
    <p:extLst>
      <p:ext uri="{BB962C8B-B14F-4D97-AF65-F5344CB8AC3E}">
        <p14:creationId xmlns:p14="http://schemas.microsoft.com/office/powerpoint/2010/main" val="195205766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3600" b="1" dirty="0">
              <a:latin typeface="ArialMT-Identity-H"/>
            </a:endParaRPr>
          </a:p>
          <a:p>
            <a:pPr algn="l"/>
            <a:endParaRPr lang="pt-BR" sz="3600" b="1" dirty="0">
              <a:latin typeface="ArialMT-Identity-H"/>
            </a:endParaRPr>
          </a:p>
          <a:p>
            <a:pPr algn="l"/>
            <a:r>
              <a:rPr lang="pt-BR" sz="4000" b="1" dirty="0">
                <a:latin typeface="ArialMT-Identity-H"/>
              </a:rPr>
              <a:t>Espezinhado nos meus sentimentos mais sagrados, esperei as decisões da justiça imperial tomado de indefinível angústia. Afinal, dois centuriões foram notificar-me a sentença iníqua.</a:t>
            </a:r>
            <a:r>
              <a:rPr lang="pt-BR" sz="3400" b="1" dirty="0">
                <a:latin typeface="ArialMT-Identity-H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11902985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3600" b="1" dirty="0">
              <a:latin typeface="ArialMT-Identity-H"/>
            </a:endParaRPr>
          </a:p>
          <a:p>
            <a:pPr algn="l"/>
            <a:endParaRPr lang="pt-BR" sz="3600" b="1" dirty="0">
              <a:latin typeface="ArialMT-Identity-H"/>
            </a:endParaRPr>
          </a:p>
          <a:p>
            <a:pPr algn="l"/>
            <a:r>
              <a:rPr lang="pt-BR" sz="4000" b="1" dirty="0">
                <a:latin typeface="ArialMT-Identity-H"/>
              </a:rPr>
              <a:t>As autoridades, considerando a extensão do crime, cassavam-me todos os títulos e prerrogativas do patriciado, condenando-me à morte, visto  o questor assassinado ter sido homem da confiança de César.</a:t>
            </a:r>
          </a:p>
        </p:txBody>
      </p:sp>
    </p:spTree>
    <p:extLst>
      <p:ext uri="{BB962C8B-B14F-4D97-AF65-F5344CB8AC3E}">
        <p14:creationId xmlns:p14="http://schemas.microsoft.com/office/powerpoint/2010/main" val="2517965987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3600" b="1" dirty="0">
              <a:latin typeface="ArialMT-Identity-H"/>
            </a:endParaRPr>
          </a:p>
          <a:p>
            <a:pPr algn="l"/>
            <a:endParaRPr lang="pt-BR" sz="3600" b="1" dirty="0">
              <a:latin typeface="ArialMT-Identity-H"/>
            </a:endParaRPr>
          </a:p>
          <a:p>
            <a:pPr algn="l"/>
            <a:r>
              <a:rPr lang="pt-BR" sz="4000" b="1" dirty="0">
                <a:latin typeface="ArialMT-Identity-H"/>
              </a:rPr>
              <a:t>Recebi a sentença quase sem surpresa, embora desejasse viver para servir àquele Jesus, cujos ensinos grandiosos haviam sido a minha luz nas sombras espessas do cárcere, e cumprir, igualmente, os deveres paternais para com a filhinha abandonada pela ternura materna.</a:t>
            </a:r>
          </a:p>
        </p:txBody>
      </p:sp>
    </p:spTree>
    <p:extLst>
      <p:ext uri="{BB962C8B-B14F-4D97-AF65-F5344CB8AC3E}">
        <p14:creationId xmlns:p14="http://schemas.microsoft.com/office/powerpoint/2010/main" val="261193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3600" b="1" dirty="0">
              <a:latin typeface="ArialMT-Identity-H"/>
            </a:endParaRPr>
          </a:p>
          <a:p>
            <a:pPr algn="l"/>
            <a:endParaRPr lang="pt-BR" sz="3600" b="1" dirty="0">
              <a:latin typeface="ArialMT-Identity-H"/>
            </a:endParaRPr>
          </a:p>
          <a:p>
            <a:pPr algn="l"/>
            <a:r>
              <a:rPr lang="pt-BR" sz="3600" b="1" dirty="0">
                <a:latin typeface="ArialMT-Identity-H"/>
              </a:rPr>
              <a:t>Em caminho, teve a satisfação de encontrar a carreta de Gregório, o mesmo carreiro humilde que a deixara, na antevéspera, nas montanhas de </a:t>
            </a:r>
            <a:r>
              <a:rPr lang="pt-BR" sz="3600" b="1" dirty="0" err="1">
                <a:latin typeface="ArialMT-Identity-H"/>
              </a:rPr>
              <a:t>Terracina</a:t>
            </a:r>
            <a:r>
              <a:rPr lang="pt-BR" sz="3600" b="1" dirty="0">
                <a:latin typeface="ArialMT-Identity-H"/>
              </a:rPr>
              <a:t>, circunstância que lhe trouxe ao coração muita alegria. Nas dificuldades e dores do mundo, a fraternidade tem elos profundos, jamais facultados pelos gozos mundanos, sempre fugazes e transitórios.</a:t>
            </a:r>
          </a:p>
        </p:txBody>
      </p:sp>
    </p:spTree>
    <p:extLst>
      <p:ext uri="{BB962C8B-B14F-4D97-AF65-F5344CB8AC3E}">
        <p14:creationId xmlns:p14="http://schemas.microsoft.com/office/powerpoint/2010/main" val="1809421550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3600" b="1" dirty="0">
              <a:latin typeface="ArialMT-Identity-H"/>
            </a:endParaRPr>
          </a:p>
          <a:p>
            <a:pPr algn="l"/>
            <a:endParaRPr lang="pt-BR" sz="3600" b="1" dirty="0">
              <a:latin typeface="ArialMT-Identity-H"/>
            </a:endParaRPr>
          </a:p>
          <a:p>
            <a:pPr algn="l"/>
            <a:r>
              <a:rPr lang="pt-BR" sz="4000" b="1" dirty="0">
                <a:latin typeface="ArialMT-Identity-H"/>
              </a:rPr>
              <a:t>Esperei a morte com o pensamento em prece, mas, a esse tempo, existia em Roma um homem justo, pouco mais moço que eu, cujo pai fora camarada de infância do meu genitor. Esse homem conhecia o meu caráter defeituoso, mas leal.</a:t>
            </a:r>
          </a:p>
        </p:txBody>
      </p:sp>
    </p:spTree>
    <p:extLst>
      <p:ext uri="{BB962C8B-B14F-4D97-AF65-F5344CB8AC3E}">
        <p14:creationId xmlns:p14="http://schemas.microsoft.com/office/powerpoint/2010/main" val="2322373329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3600" b="1" dirty="0">
              <a:latin typeface="ArialMT-Identity-H"/>
            </a:endParaRPr>
          </a:p>
          <a:p>
            <a:pPr algn="l"/>
            <a:endParaRPr lang="pt-BR" sz="3600" b="1" dirty="0">
              <a:latin typeface="ArialMT-Identity-H"/>
            </a:endParaRPr>
          </a:p>
          <a:p>
            <a:pPr algn="l"/>
            <a:r>
              <a:rPr lang="pt-BR" sz="3600" b="1" dirty="0">
                <a:latin typeface="ArialMT-Identity-H"/>
              </a:rPr>
              <a:t>Chamava-se </a:t>
            </a:r>
            <a:r>
              <a:rPr lang="pt-BR" sz="3600" b="1" dirty="0" err="1">
                <a:latin typeface="ArialMT-Identity-H"/>
              </a:rPr>
              <a:t>Cneio</a:t>
            </a:r>
            <a:r>
              <a:rPr lang="pt-BR" sz="3600" b="1" dirty="0">
                <a:latin typeface="ArialMT-Identity-H"/>
              </a:rPr>
              <a:t> Lucius e foi pessoalmente a Trajano advogar a causa da minha liberdade. Afrontando as iras de Augusto, não trepidou em lhe solicitar clemência para o meu caso e conseguiu que o Imperador comutasse a pena para o banimento da Corte, com a supressão de todas as regalias que o nome me outorgava.</a:t>
            </a:r>
          </a:p>
        </p:txBody>
      </p:sp>
    </p:spTree>
    <p:extLst>
      <p:ext uri="{BB962C8B-B14F-4D97-AF65-F5344CB8AC3E}">
        <p14:creationId xmlns:p14="http://schemas.microsoft.com/office/powerpoint/2010/main" val="3975430877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3600" b="1" dirty="0">
              <a:latin typeface="ArialMT-Identity-H"/>
            </a:endParaRPr>
          </a:p>
          <a:p>
            <a:pPr algn="l"/>
            <a:endParaRPr lang="pt-BR" sz="3600" b="1" dirty="0">
              <a:latin typeface="ArialMT-Identity-H"/>
            </a:endParaRPr>
          </a:p>
          <a:p>
            <a:pPr algn="l"/>
            <a:r>
              <a:rPr lang="pt-BR" sz="4000" b="1" dirty="0">
                <a:latin typeface="ArialMT-Identity-H"/>
              </a:rPr>
              <a:t>Enquanto o ancião fazia uma pausa, a jovem começou a chorar comovidamente, em face da alusão ao avô, cuja lembrança lhe enchia o íntimo de vivas saudades.</a:t>
            </a:r>
          </a:p>
        </p:txBody>
      </p:sp>
    </p:spTree>
    <p:extLst>
      <p:ext uri="{BB962C8B-B14F-4D97-AF65-F5344CB8AC3E}">
        <p14:creationId xmlns:p14="http://schemas.microsoft.com/office/powerpoint/2010/main" val="3182354438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3600" b="1" dirty="0">
              <a:latin typeface="ArialMT-Identity-H"/>
            </a:endParaRPr>
          </a:p>
          <a:p>
            <a:pPr algn="l"/>
            <a:endParaRPr lang="pt-BR" sz="3600" b="1" dirty="0">
              <a:latin typeface="ArialMT-Identity-H"/>
            </a:endParaRPr>
          </a:p>
          <a:p>
            <a:pPr algn="l"/>
            <a:r>
              <a:rPr lang="pt-BR" sz="4000" b="1" dirty="0">
                <a:latin typeface="ArialMT-Identity-H"/>
              </a:rPr>
              <a:t>– Uma vez livre – prosseguiu o velho de </a:t>
            </a:r>
            <a:r>
              <a:rPr lang="pt-BR" sz="4000" b="1" dirty="0" err="1">
                <a:latin typeface="ArialMT-Identity-H"/>
              </a:rPr>
              <a:t>Minturnes</a:t>
            </a:r>
            <a:r>
              <a:rPr lang="pt-BR" sz="4000" b="1" dirty="0">
                <a:latin typeface="ArialMT-Identity-H"/>
              </a:rPr>
              <a:t> –, aproximei-me de antigos companheiros que comigo haviam provado do mesmo cálice com as perseguições de ordem política e que já partilhassem da mesma fé em Jesus Cristo.</a:t>
            </a:r>
          </a:p>
        </p:txBody>
      </p:sp>
    </p:spTree>
    <p:extLst>
      <p:ext uri="{BB962C8B-B14F-4D97-AF65-F5344CB8AC3E}">
        <p14:creationId xmlns:p14="http://schemas.microsoft.com/office/powerpoint/2010/main" val="3280119239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3600" b="1" dirty="0">
              <a:latin typeface="ArialMT-Identity-H"/>
            </a:endParaRPr>
          </a:p>
          <a:p>
            <a:pPr algn="l"/>
            <a:endParaRPr lang="pt-BR" sz="3600" b="1" dirty="0">
              <a:latin typeface="ArialMT-Identity-H"/>
            </a:endParaRPr>
          </a:p>
          <a:p>
            <a:pPr algn="l"/>
            <a:r>
              <a:rPr lang="pt-BR" sz="4000" b="1" dirty="0">
                <a:latin typeface="ArialMT-Identity-H"/>
              </a:rPr>
              <a:t>Banidos de Roma e humilhados, dirigimo-nos à África, onde fundamos um pouso solitário, não longe de Alexandria, a fim de cultivarmos o estudo dos textos sagrados e conservar, simultaneamente, os tesouros espirituais dos apóstolos.</a:t>
            </a:r>
          </a:p>
        </p:txBody>
      </p:sp>
    </p:spTree>
    <p:extLst>
      <p:ext uri="{BB962C8B-B14F-4D97-AF65-F5344CB8AC3E}">
        <p14:creationId xmlns:p14="http://schemas.microsoft.com/office/powerpoint/2010/main" val="184999126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3600" b="1" dirty="0">
              <a:latin typeface="ArialMT-Identity-H"/>
            </a:endParaRPr>
          </a:p>
          <a:p>
            <a:pPr algn="l"/>
            <a:endParaRPr lang="pt-BR" sz="3600" b="1" dirty="0">
              <a:latin typeface="ArialMT-Identity-H"/>
            </a:endParaRPr>
          </a:p>
          <a:p>
            <a:pPr algn="l"/>
            <a:r>
              <a:rPr lang="pt-BR" sz="3600" b="1" dirty="0">
                <a:latin typeface="ArialMT-Identity-H"/>
              </a:rPr>
              <a:t>Deixando a Capital do Império, confiei minha única filha a um casal amigo, cuja pobreza material não lhe deslustrava os sentimentos nobres. Provendo o futuro da filhinha com todos os recursos ao meu alcance, parti para o Egito cheio de novos ideais, à luz da nova crença!</a:t>
            </a:r>
          </a:p>
        </p:txBody>
      </p:sp>
    </p:spTree>
    <p:extLst>
      <p:ext uri="{BB962C8B-B14F-4D97-AF65-F5344CB8AC3E}">
        <p14:creationId xmlns:p14="http://schemas.microsoft.com/office/powerpoint/2010/main" val="3785834426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3600" b="1" dirty="0">
              <a:latin typeface="ArialMT-Identity-H"/>
            </a:endParaRPr>
          </a:p>
          <a:p>
            <a:pPr algn="l"/>
            <a:endParaRPr lang="pt-BR" sz="3600" b="1" dirty="0">
              <a:latin typeface="ArialMT-Identity-H"/>
            </a:endParaRPr>
          </a:p>
          <a:p>
            <a:pPr algn="l"/>
            <a:r>
              <a:rPr lang="pt-BR" sz="4000" b="1" dirty="0">
                <a:latin typeface="ArialMT-Identity-H"/>
              </a:rPr>
              <a:t>Nas severas meditações e austeros exercícios espirituais a que me submeti, cheguei a olvidar as grandes lutas e penosas amarguras do meu destino! O descanso da mente em Jesus aliviou-me de todos os pesares. </a:t>
            </a:r>
          </a:p>
        </p:txBody>
      </p:sp>
    </p:spTree>
    <p:extLst>
      <p:ext uri="{BB962C8B-B14F-4D97-AF65-F5344CB8AC3E}">
        <p14:creationId xmlns:p14="http://schemas.microsoft.com/office/powerpoint/2010/main" val="2078592178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3600" b="1" dirty="0">
              <a:latin typeface="ArialMT-Identity-H"/>
            </a:endParaRPr>
          </a:p>
          <a:p>
            <a:pPr algn="l"/>
            <a:endParaRPr lang="pt-BR" sz="3600" b="1" dirty="0">
              <a:latin typeface="ArialMT-Identity-H"/>
            </a:endParaRPr>
          </a:p>
          <a:p>
            <a:pPr algn="l"/>
            <a:r>
              <a:rPr lang="pt-BR" sz="4000" b="1" dirty="0">
                <a:latin typeface="ArialMT-Identity-H"/>
              </a:rPr>
              <a:t>O único elo que ainda me prendia à Península era justamente a filha, então já moça, e cuja afetividade desejava transportar para junto de mim, na África longínqua.</a:t>
            </a:r>
          </a:p>
        </p:txBody>
      </p:sp>
    </p:spTree>
    <p:extLst>
      <p:ext uri="{BB962C8B-B14F-4D97-AF65-F5344CB8AC3E}">
        <p14:creationId xmlns:p14="http://schemas.microsoft.com/office/powerpoint/2010/main" val="482924035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3600" b="1" dirty="0">
              <a:latin typeface="ArialMT-Identity-H"/>
            </a:endParaRPr>
          </a:p>
          <a:p>
            <a:pPr algn="l"/>
            <a:endParaRPr lang="pt-BR" sz="3600" b="1" dirty="0">
              <a:latin typeface="ArialMT-Identity-H"/>
            </a:endParaRPr>
          </a:p>
          <a:p>
            <a:pPr algn="l"/>
            <a:r>
              <a:rPr lang="pt-BR" sz="4000" b="1" dirty="0">
                <a:latin typeface="ArialMT-Identity-H"/>
              </a:rPr>
              <a:t>Depois de vinte anos no seio da nossa comunidade, em preces e meditações proveitosas, solicitei do nosso diretor espiritual a necessária permissão para recolher um familiar ao nosso retiro.</a:t>
            </a:r>
          </a:p>
        </p:txBody>
      </p:sp>
    </p:spTree>
    <p:extLst>
      <p:ext uri="{BB962C8B-B14F-4D97-AF65-F5344CB8AC3E}">
        <p14:creationId xmlns:p14="http://schemas.microsoft.com/office/powerpoint/2010/main" val="1583701874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3600" b="1" dirty="0">
              <a:latin typeface="ArialMT-Identity-H"/>
            </a:endParaRPr>
          </a:p>
          <a:p>
            <a:pPr algn="l"/>
            <a:endParaRPr lang="pt-BR" sz="3600" b="1" dirty="0">
              <a:latin typeface="ArialMT-Identity-H"/>
            </a:endParaRPr>
          </a:p>
          <a:p>
            <a:pPr algn="l"/>
            <a:r>
              <a:rPr lang="pt-BR" sz="4000" b="1" dirty="0">
                <a:latin typeface="ArialMT-Identity-H"/>
              </a:rPr>
              <a:t>Referi-me a um familiar, pois desejava convencer minha pobre </a:t>
            </a:r>
            <a:r>
              <a:rPr lang="pt-BR" sz="4000" b="1" dirty="0" err="1">
                <a:latin typeface="ArialMT-Identity-H"/>
              </a:rPr>
              <a:t>Lésia</a:t>
            </a:r>
            <a:r>
              <a:rPr lang="pt-BR" sz="4000" b="1" dirty="0">
                <a:latin typeface="ArialMT-Identity-H"/>
              </a:rPr>
              <a:t> de que deveria partir em minha companhia, em trajes masculinos, considerando o ensino de Jesus de que existem no mundo os que se fazem eunucos por amor a Deus.</a:t>
            </a:r>
          </a:p>
        </p:txBody>
      </p:sp>
    </p:spTree>
    <p:extLst>
      <p:ext uri="{BB962C8B-B14F-4D97-AF65-F5344CB8AC3E}">
        <p14:creationId xmlns:p14="http://schemas.microsoft.com/office/powerpoint/2010/main" val="752793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3600" b="1" dirty="0">
              <a:latin typeface="ArialMT-Identity-H"/>
            </a:endParaRPr>
          </a:p>
          <a:p>
            <a:pPr algn="l"/>
            <a:endParaRPr lang="pt-BR" sz="3600" b="1" dirty="0">
              <a:latin typeface="ArialMT-Identity-H"/>
            </a:endParaRPr>
          </a:p>
          <a:p>
            <a:pPr algn="l"/>
            <a:r>
              <a:rPr lang="pt-BR" sz="3600" b="1" dirty="0">
                <a:latin typeface="ArialMT-Identity-H"/>
              </a:rPr>
              <a:t>Gregório ofereceu-lhe o mesmo lugar ao seu lado, num gesto de proteção que a jovem aceitou, considerando-o uma bênção do Alto.</a:t>
            </a:r>
          </a:p>
          <a:p>
            <a:pPr algn="l"/>
            <a:r>
              <a:rPr lang="pt-BR" sz="3600" b="1" dirty="0">
                <a:latin typeface="ArialMT-Identity-H"/>
              </a:rPr>
              <a:t>Desta vez, reconheceram-se como dois bons amigos de outros tempos. Falaram da paisagem e dos pequenos acidentes da viagem, rematando Gregório com uma pergunta cheia de interesse:</a:t>
            </a:r>
          </a:p>
        </p:txBody>
      </p:sp>
    </p:spTree>
    <p:extLst>
      <p:ext uri="{BB962C8B-B14F-4D97-AF65-F5344CB8AC3E}">
        <p14:creationId xmlns:p14="http://schemas.microsoft.com/office/powerpoint/2010/main" val="3038379685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3600" b="1" dirty="0">
              <a:latin typeface="ArialMT-Identity-H"/>
            </a:endParaRPr>
          </a:p>
          <a:p>
            <a:pPr algn="l"/>
            <a:endParaRPr lang="pt-BR" sz="3600" b="1" dirty="0">
              <a:latin typeface="ArialMT-Identity-H"/>
            </a:endParaRPr>
          </a:p>
          <a:p>
            <a:pPr algn="l"/>
            <a:r>
              <a:rPr lang="pt-BR" sz="3200" b="1" dirty="0">
                <a:latin typeface="ArialMT-Identity-H"/>
              </a:rPr>
              <a:t>Os estatutos da comunidade não permitem mulheres junto de nós outros, por decisão de </a:t>
            </a:r>
            <a:r>
              <a:rPr lang="pt-BR" sz="3200" b="1" dirty="0" err="1">
                <a:latin typeface="ArialMT-Identity-H"/>
              </a:rPr>
              <a:t>Aufídio</a:t>
            </a:r>
            <a:r>
              <a:rPr lang="pt-BR" sz="3200" b="1" dirty="0">
                <a:latin typeface="ArialMT-Identity-H"/>
              </a:rPr>
              <a:t> Prisco, ali venerado como chefe, sob o nome de Epifânio. Não era meu propósito menosprezar as leis da nossa ordem e sim arrebatar a filhinha ao ambiente de seduções desta época de decadência em que as intenções mais sagradas são colhidas pelos lobos da vaidade e da ambição, que ululam no caminho.</a:t>
            </a:r>
          </a:p>
        </p:txBody>
      </p:sp>
    </p:spTree>
    <p:extLst>
      <p:ext uri="{BB962C8B-B14F-4D97-AF65-F5344CB8AC3E}">
        <p14:creationId xmlns:p14="http://schemas.microsoft.com/office/powerpoint/2010/main" val="501893335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3600" b="1" dirty="0">
              <a:latin typeface="ArialMT-Identity-H"/>
            </a:endParaRPr>
          </a:p>
          <a:p>
            <a:pPr algn="l"/>
            <a:endParaRPr lang="pt-BR" sz="3600" b="1" dirty="0">
              <a:latin typeface="ArialMT-Identity-H"/>
            </a:endParaRPr>
          </a:p>
          <a:p>
            <a:pPr algn="l"/>
            <a:r>
              <a:rPr lang="pt-BR" sz="4000" b="1" dirty="0">
                <a:latin typeface="ArialMT-Identity-H"/>
              </a:rPr>
              <a:t>Desejaria conservá-la, junto de mim, no mais santo dos anonimatos, até que conseguisse modificar as disposições de Epifânio, acerca dos regulamentos da nossa ordem, atentas as circunstâncias especiais da minha vida!</a:t>
            </a:r>
          </a:p>
        </p:txBody>
      </p:sp>
    </p:spTree>
    <p:extLst>
      <p:ext uri="{BB962C8B-B14F-4D97-AF65-F5344CB8AC3E}">
        <p14:creationId xmlns:p14="http://schemas.microsoft.com/office/powerpoint/2010/main" val="1567732367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3600" b="1" dirty="0">
              <a:latin typeface="ArialMT-Identity-H"/>
            </a:endParaRPr>
          </a:p>
          <a:p>
            <a:pPr algn="l"/>
            <a:endParaRPr lang="pt-BR" sz="3600" b="1" dirty="0">
              <a:latin typeface="ArialMT-Identity-H"/>
            </a:endParaRPr>
          </a:p>
          <a:p>
            <a:pPr algn="l"/>
            <a:r>
              <a:rPr lang="pt-BR" sz="3200" b="1" dirty="0">
                <a:latin typeface="ArialMT-Identity-H"/>
              </a:rPr>
              <a:t>Obtendo a necessária permissão para vir à Península, aqui aportei há quase dois anos, experimentando a angústia de reencontrar minha </a:t>
            </a:r>
            <a:r>
              <a:rPr lang="pt-BR" sz="3200" b="1" dirty="0" err="1">
                <a:latin typeface="ArialMT-Identity-H"/>
              </a:rPr>
              <a:t>Lésia</a:t>
            </a:r>
            <a:r>
              <a:rPr lang="pt-BR" sz="3200" b="1" dirty="0">
                <a:latin typeface="ArialMT-Identity-H"/>
              </a:rPr>
              <a:t> nos derradeiros instantes de vida. Descrever-te meu sofrimento com a separação da filha querida, depois de ausente tantos anos e de haver acariciado tão grandes esperanças, é tarefa superior às minhas forças.</a:t>
            </a:r>
          </a:p>
        </p:txBody>
      </p:sp>
    </p:spTree>
    <p:extLst>
      <p:ext uri="{BB962C8B-B14F-4D97-AF65-F5344CB8AC3E}">
        <p14:creationId xmlns:p14="http://schemas.microsoft.com/office/powerpoint/2010/main" val="2985775110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3600" b="1" dirty="0">
              <a:latin typeface="ArialMT-Identity-H"/>
            </a:endParaRPr>
          </a:p>
          <a:p>
            <a:pPr algn="l"/>
            <a:endParaRPr lang="pt-BR" sz="3600" b="1" dirty="0">
              <a:latin typeface="ArialMT-Identity-H"/>
            </a:endParaRPr>
          </a:p>
          <a:p>
            <a:pPr algn="l"/>
            <a:r>
              <a:rPr lang="pt-BR" sz="4000" b="1" dirty="0">
                <a:latin typeface="ArialMT-Identity-H"/>
              </a:rPr>
              <a:t>Acompanhei-lhe os despojos ao sepulcro, para onde mandei transportar, pouco depois, os dos carinhosos amigos que lhe haviam servido de pais, também vitimados pela peste, que, há tempos, flagelou toda a população de </a:t>
            </a:r>
            <a:r>
              <a:rPr lang="pt-BR" sz="4000" b="1" dirty="0" err="1">
                <a:latin typeface="ArialMT-Identity-H"/>
              </a:rPr>
              <a:t>Minturnes</a:t>
            </a:r>
            <a:r>
              <a:rPr lang="pt-BR" sz="4000" b="1" dirty="0">
                <a:latin typeface="ArialMT-Identity-H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840881637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3600" b="1" dirty="0">
              <a:latin typeface="ArialMT-Identity-H"/>
            </a:endParaRPr>
          </a:p>
          <a:p>
            <a:pPr algn="l"/>
            <a:endParaRPr lang="pt-BR" sz="3600" b="1" dirty="0">
              <a:latin typeface="ArialMT-Identity-H"/>
            </a:endParaRPr>
          </a:p>
          <a:p>
            <a:pPr algn="l"/>
            <a:r>
              <a:rPr lang="pt-BR" sz="3600" b="1" dirty="0">
                <a:latin typeface="ArialMT-Identity-H"/>
              </a:rPr>
              <a:t>Ai de mim, que não mereci senão angústias e tormentos, nas estradas ásperas da existência, em vista dos meus crimes inomináveis na juventude! Resta-me, contudo, a esperança no amor do Cordeiro de Deus, cuja misericórdia veio a este mundo arrebatar-nos da humilhação e do pecado.</a:t>
            </a:r>
          </a:p>
        </p:txBody>
      </p:sp>
    </p:spTree>
    <p:extLst>
      <p:ext uri="{BB962C8B-B14F-4D97-AF65-F5344CB8AC3E}">
        <p14:creationId xmlns:p14="http://schemas.microsoft.com/office/powerpoint/2010/main" val="767246072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3600" b="1" dirty="0">
              <a:latin typeface="ArialMT-Identity-H"/>
            </a:endParaRPr>
          </a:p>
          <a:p>
            <a:pPr algn="l"/>
            <a:endParaRPr lang="pt-BR" sz="3600" b="1" dirty="0">
              <a:latin typeface="ArialMT-Identity-H"/>
            </a:endParaRPr>
          </a:p>
          <a:p>
            <a:pPr algn="l"/>
            <a:r>
              <a:rPr lang="pt-BR" sz="3600" b="1" dirty="0">
                <a:latin typeface="ArialMT-Identity-H"/>
              </a:rPr>
              <a:t>Avizinhando-me do túmulo, rogo ao Senhor que me não desampare. Além do sepulcro, sinto que esplende a luz dos seus ensinamentos, num Reino de paz misericordiosa e compassiva! Certamente, lá me esperam a filha idolatrada e os amigos inesquecíveis.</a:t>
            </a:r>
          </a:p>
        </p:txBody>
      </p:sp>
    </p:spTree>
    <p:extLst>
      <p:ext uri="{BB962C8B-B14F-4D97-AF65-F5344CB8AC3E}">
        <p14:creationId xmlns:p14="http://schemas.microsoft.com/office/powerpoint/2010/main" val="3792739593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3600" b="1" dirty="0">
              <a:latin typeface="ArialMT-Identity-H"/>
            </a:endParaRPr>
          </a:p>
          <a:p>
            <a:pPr algn="l"/>
            <a:endParaRPr lang="pt-BR" sz="4000" b="1" dirty="0">
              <a:latin typeface="ArialMT-Identity-H"/>
            </a:endParaRPr>
          </a:p>
          <a:p>
            <a:pPr algn="l"/>
            <a:r>
              <a:rPr lang="pt-BR" sz="4000" b="1" dirty="0">
                <a:latin typeface="ArialMT-Identity-H"/>
              </a:rPr>
              <a:t>A terra florescente da Campânia, pressinto-o, guardará em breve o meu corpo combalido; mas, além das forças exaustas da vida material, espero encontrar a verdade consoladora da nossa sobrevivência! </a:t>
            </a:r>
          </a:p>
        </p:txBody>
      </p:sp>
    </p:spTree>
    <p:extLst>
      <p:ext uri="{BB962C8B-B14F-4D97-AF65-F5344CB8AC3E}">
        <p14:creationId xmlns:p14="http://schemas.microsoft.com/office/powerpoint/2010/main" val="117546489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3600" b="1" dirty="0">
              <a:latin typeface="ArialMT-Identity-H"/>
            </a:endParaRPr>
          </a:p>
          <a:p>
            <a:pPr algn="l"/>
            <a:endParaRPr lang="pt-BR" sz="4000" b="1" dirty="0">
              <a:latin typeface="ArialMT-Identity-H"/>
            </a:endParaRPr>
          </a:p>
          <a:p>
            <a:pPr algn="l"/>
            <a:r>
              <a:rPr lang="pt-BR" sz="4000" b="1" dirty="0">
                <a:latin typeface="ArialMT-Identity-H"/>
              </a:rPr>
              <a:t>Receberei de boa vontade o julgamento mais severo, do meu passado delituoso, e, renunciando a todos os sentimentos pessoais, hei de aceitar plenamente os desígnios de Jesus na sua justiça equânime e misericordiosa!</a:t>
            </a:r>
          </a:p>
        </p:txBody>
      </p:sp>
    </p:spTree>
    <p:extLst>
      <p:ext uri="{BB962C8B-B14F-4D97-AF65-F5344CB8AC3E}">
        <p14:creationId xmlns:p14="http://schemas.microsoft.com/office/powerpoint/2010/main" val="3112834767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3600" b="1" dirty="0">
              <a:latin typeface="ArialMT-Identity-H"/>
            </a:endParaRPr>
          </a:p>
          <a:p>
            <a:pPr algn="l"/>
            <a:endParaRPr lang="pt-BR" sz="4000" b="1" dirty="0">
              <a:latin typeface="ArialMT-Identity-H"/>
            </a:endParaRPr>
          </a:p>
          <a:p>
            <a:pPr algn="l"/>
            <a:r>
              <a:rPr lang="pt-BR" sz="4000" b="1" dirty="0">
                <a:latin typeface="ArialMT-Identity-H"/>
              </a:rPr>
              <a:t>O ancião de </a:t>
            </a:r>
            <a:r>
              <a:rPr lang="pt-BR" sz="4000" b="1" dirty="0" err="1">
                <a:latin typeface="ArialMT-Identity-H"/>
              </a:rPr>
              <a:t>Minturnes</a:t>
            </a:r>
            <a:r>
              <a:rPr lang="pt-BR" sz="4000" b="1" dirty="0">
                <a:latin typeface="ArialMT-Identity-H"/>
              </a:rPr>
              <a:t> falava comovido, com o olhar lúcido, fixo no Alto, como se estivesse diante de um plenário celeste, com a serenidade da sua fé robusta e ardente.</a:t>
            </a:r>
          </a:p>
        </p:txBody>
      </p:sp>
    </p:spTree>
    <p:extLst>
      <p:ext uri="{BB962C8B-B14F-4D97-AF65-F5344CB8AC3E}">
        <p14:creationId xmlns:p14="http://schemas.microsoft.com/office/powerpoint/2010/main" val="680879521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3600" b="1" dirty="0">
              <a:latin typeface="ArialMT-Identity-H"/>
            </a:endParaRPr>
          </a:p>
          <a:p>
            <a:pPr algn="l"/>
            <a:endParaRPr lang="pt-BR" sz="4000" b="1" dirty="0">
              <a:latin typeface="ArialMT-Identity-H"/>
            </a:endParaRPr>
          </a:p>
          <a:p>
            <a:pPr algn="l"/>
            <a:r>
              <a:rPr lang="pt-BR" sz="4000" b="1" dirty="0">
                <a:latin typeface="ArialMT-Identity-H"/>
              </a:rPr>
              <a:t>Mas, chegando ao termo das confidências dolorosas, observou que Célia tinha os olhos rasos de lágrimas, a ponto de não poder falar de pronto, tal a comoção que lhe estrangulava a voz no imo do peito dolorido.</a:t>
            </a:r>
          </a:p>
        </p:txBody>
      </p:sp>
    </p:spTree>
    <p:extLst>
      <p:ext uri="{BB962C8B-B14F-4D97-AF65-F5344CB8AC3E}">
        <p14:creationId xmlns:p14="http://schemas.microsoft.com/office/powerpoint/2010/main" val="42128669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3600" b="1" dirty="0">
              <a:latin typeface="ArialMT-Identity-H"/>
            </a:endParaRPr>
          </a:p>
          <a:p>
            <a:pPr algn="l"/>
            <a:endParaRPr lang="pt-BR" sz="3600" b="1" dirty="0">
              <a:latin typeface="ArialMT-Identity-H"/>
            </a:endParaRPr>
          </a:p>
          <a:p>
            <a:pPr algn="l"/>
            <a:r>
              <a:rPr lang="pt-BR" sz="4000" b="1" dirty="0">
                <a:latin typeface="ArialMT-Identity-H"/>
              </a:rPr>
              <a:t>– Tem a senhora outros parentes além de </a:t>
            </a:r>
            <a:r>
              <a:rPr lang="pt-BR" sz="4000" b="1" dirty="0" err="1">
                <a:latin typeface="ArialMT-Identity-H"/>
              </a:rPr>
              <a:t>Fondi</a:t>
            </a:r>
            <a:r>
              <a:rPr lang="pt-BR" sz="4000" b="1" dirty="0">
                <a:latin typeface="ArialMT-Identity-H"/>
              </a:rPr>
              <a:t>? Não me pareceu pequeno o sacrifício em aventurar-se a uma jornada tão longa como a de anteontem. Como consentiram prosseguisse outra viagem a pé?</a:t>
            </a:r>
          </a:p>
        </p:txBody>
      </p:sp>
    </p:spTree>
    <p:extLst>
      <p:ext uri="{BB962C8B-B14F-4D97-AF65-F5344CB8AC3E}">
        <p14:creationId xmlns:p14="http://schemas.microsoft.com/office/powerpoint/2010/main" val="929053152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3600" b="1" dirty="0">
              <a:latin typeface="ArialMT-Identity-H"/>
            </a:endParaRPr>
          </a:p>
          <a:p>
            <a:pPr algn="l"/>
            <a:endParaRPr lang="pt-BR" sz="4000" b="1" dirty="0">
              <a:latin typeface="ArialMT-Identity-H"/>
            </a:endParaRPr>
          </a:p>
          <a:p>
            <a:pPr algn="l"/>
            <a:r>
              <a:rPr lang="pt-BR" sz="3600" b="1" dirty="0">
                <a:latin typeface="ArialMT-Identity-H"/>
              </a:rPr>
              <a:t>– Porque choras minha filha – ajuntou com brandura –, se a minha pobre história de velho não te pode interessar diretamente o coração?</a:t>
            </a:r>
          </a:p>
          <a:p>
            <a:pPr algn="l"/>
            <a:r>
              <a:rPr lang="pt-BR" sz="3600" b="1" dirty="0">
                <a:latin typeface="ArialMT-Identity-H"/>
              </a:rPr>
              <a:t>A filha de </a:t>
            </a:r>
            <a:r>
              <a:rPr lang="pt-BR" sz="3600" b="1" dirty="0" err="1">
                <a:latin typeface="ArialMT-Identity-H"/>
              </a:rPr>
              <a:t>Helvídio</a:t>
            </a:r>
            <a:r>
              <a:rPr lang="pt-BR" sz="3600" b="1" dirty="0">
                <a:latin typeface="ArialMT-Identity-H"/>
              </a:rPr>
              <a:t> não respondeu, dominada pela emoção do momento, mas o ancião continuava, surpreso e melancólico:</a:t>
            </a:r>
          </a:p>
        </p:txBody>
      </p:sp>
    </p:spTree>
    <p:extLst>
      <p:ext uri="{BB962C8B-B14F-4D97-AF65-F5344CB8AC3E}">
        <p14:creationId xmlns:p14="http://schemas.microsoft.com/office/powerpoint/2010/main" val="1347284498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3600" b="1" dirty="0">
              <a:latin typeface="ArialMT-Identity-H"/>
            </a:endParaRPr>
          </a:p>
          <a:p>
            <a:pPr algn="l"/>
            <a:endParaRPr lang="pt-BR" sz="4000" b="1" dirty="0">
              <a:latin typeface="ArialMT-Identity-H"/>
            </a:endParaRPr>
          </a:p>
          <a:p>
            <a:pPr algn="l"/>
            <a:r>
              <a:rPr lang="pt-BR" sz="3600" b="1" dirty="0">
                <a:latin typeface="ArialMT-Identity-H"/>
              </a:rPr>
              <a:t>– Acaso terás também uma história amargurada quanto a minha?</a:t>
            </a:r>
          </a:p>
          <a:p>
            <a:pPr algn="l"/>
            <a:r>
              <a:rPr lang="pt-BR" sz="3600" b="1" dirty="0">
                <a:latin typeface="ArialMT-Identity-H"/>
              </a:rPr>
              <a:t>Apesar da fé ardente que pressinto em teu espírito, não se justifica tamanha sensibilidade espiritual na tua idade. Dize, filha, se tens o coração igualmente tocado por uma úlcera dolorosa.</a:t>
            </a:r>
          </a:p>
        </p:txBody>
      </p:sp>
    </p:spTree>
    <p:extLst>
      <p:ext uri="{BB962C8B-B14F-4D97-AF65-F5344CB8AC3E}">
        <p14:creationId xmlns:p14="http://schemas.microsoft.com/office/powerpoint/2010/main" val="1908508665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3600" b="1" dirty="0">
              <a:latin typeface="ArialMT-Identity-H"/>
            </a:endParaRPr>
          </a:p>
          <a:p>
            <a:pPr algn="l"/>
            <a:endParaRPr lang="pt-BR" sz="4000" b="1" dirty="0">
              <a:latin typeface="ArialMT-Identity-H"/>
            </a:endParaRPr>
          </a:p>
          <a:p>
            <a:pPr algn="l"/>
            <a:r>
              <a:rPr lang="pt-BR" sz="4000" b="1" dirty="0">
                <a:latin typeface="ArialMT-Identity-H"/>
              </a:rPr>
              <a:t>Se as dores te pesam na alma desiludida, recorda a palavra do Mestre, quando exortava em Cafarnaum: – "Vinde a mim todos vós que trazeis no íntimo os tormentos do mundo e eu vos aliviarei..."</a:t>
            </a:r>
          </a:p>
        </p:txBody>
      </p:sp>
    </p:spTree>
    <p:extLst>
      <p:ext uri="{BB962C8B-B14F-4D97-AF65-F5344CB8AC3E}">
        <p14:creationId xmlns:p14="http://schemas.microsoft.com/office/powerpoint/2010/main" val="1334370181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3600" b="1" dirty="0">
              <a:latin typeface="ArialMT-Identity-H"/>
            </a:endParaRPr>
          </a:p>
          <a:p>
            <a:pPr algn="l"/>
            <a:endParaRPr lang="pt-BR" sz="4000" b="1" dirty="0">
              <a:latin typeface="ArialMT-Identity-H"/>
            </a:endParaRPr>
          </a:p>
          <a:p>
            <a:pPr algn="l"/>
            <a:r>
              <a:rPr lang="pt-BR" sz="4000" b="1" dirty="0">
                <a:latin typeface="ArialMT-Identity-H"/>
              </a:rPr>
              <a:t>É verdade que não estás à frente do Messias de Deus, mas, ainda aqui, deveremos lembrar a lição de Jesus, aceitando o carinho do Cireneu que o ajudou a carregar a cruz!</a:t>
            </a:r>
          </a:p>
        </p:txBody>
      </p:sp>
    </p:spTree>
    <p:extLst>
      <p:ext uri="{BB962C8B-B14F-4D97-AF65-F5344CB8AC3E}">
        <p14:creationId xmlns:p14="http://schemas.microsoft.com/office/powerpoint/2010/main" val="1470076131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3600" b="1" dirty="0">
              <a:latin typeface="ArialMT-Identity-H"/>
            </a:endParaRPr>
          </a:p>
          <a:p>
            <a:pPr algn="l"/>
            <a:endParaRPr lang="pt-BR" sz="4000" b="1" dirty="0">
              <a:latin typeface="ArialMT-Identity-H"/>
            </a:endParaRPr>
          </a:p>
          <a:p>
            <a:pPr algn="l"/>
            <a:r>
              <a:rPr lang="pt-BR" sz="3600" b="1" dirty="0">
                <a:latin typeface="ArialMT-Identity-H"/>
              </a:rPr>
              <a:t>Ele, que era a personificação de toda a energia do amor, não hesitou em aceitar o amparo de um filho humilde do infortúnio. Também eu sou um mísero pecador, filho das provações mais ásperas e espinhosas; mas, se puderes, lê em meu coração e verás que no meu íntimo palpita, por ti, a afetividade de um pai.</a:t>
            </a:r>
          </a:p>
        </p:txBody>
      </p:sp>
    </p:spTree>
    <p:extLst>
      <p:ext uri="{BB962C8B-B14F-4D97-AF65-F5344CB8AC3E}">
        <p14:creationId xmlns:p14="http://schemas.microsoft.com/office/powerpoint/2010/main" val="1218928210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3600" b="1" dirty="0">
              <a:latin typeface="ArialMT-Identity-H"/>
            </a:endParaRPr>
          </a:p>
          <a:p>
            <a:pPr algn="l"/>
            <a:endParaRPr lang="pt-BR" sz="4000" b="1" dirty="0">
              <a:latin typeface="ArialMT-Identity-H"/>
            </a:endParaRPr>
          </a:p>
          <a:p>
            <a:pPr algn="l"/>
            <a:r>
              <a:rPr lang="pt-BR" sz="3400" b="1" dirty="0">
                <a:latin typeface="ArialMT-Identity-H"/>
              </a:rPr>
              <a:t>Tua presença desperta-me inexplicável e misteriosa simpatia. Confiei ao teu espírito o que diria somente à filhinha adorada, que me precedeu nas sombras do túmulo. Se te sentes sobrecarregada dos pesares do mundo, dize-me algo de tuas dores. Repartirás comigo os teus sofrimentos e a cruz das provas te parecerá mais leve!</a:t>
            </a:r>
          </a:p>
        </p:txBody>
      </p:sp>
    </p:spTree>
    <p:extLst>
      <p:ext uri="{BB962C8B-B14F-4D97-AF65-F5344CB8AC3E}">
        <p14:creationId xmlns:p14="http://schemas.microsoft.com/office/powerpoint/2010/main" val="375407235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3600" b="1" dirty="0">
              <a:latin typeface="ArialMT-Identity-H"/>
            </a:endParaRPr>
          </a:p>
          <a:p>
            <a:pPr algn="l"/>
            <a:r>
              <a:rPr lang="pt-BR" sz="3200" b="1" dirty="0">
                <a:latin typeface="ArialMT-Identity-H"/>
              </a:rPr>
              <a:t>Ouvindo aquelas exortações carinhosas e espontâneas, que não mais ouvira desde a morte do avô, cujo nome fora ali pronunciado pelo ancião de </a:t>
            </a:r>
            <a:r>
              <a:rPr lang="pt-BR" sz="3200" b="1" dirty="0" err="1">
                <a:latin typeface="ArialMT-Identity-H"/>
              </a:rPr>
              <a:t>Minturnes</a:t>
            </a:r>
            <a:r>
              <a:rPr lang="pt-BR" sz="3200" b="1" dirty="0">
                <a:latin typeface="ArialMT-Identity-H"/>
              </a:rPr>
              <a:t>, como um ponto de referência à sua confiança, Célia, depois de acomodar o pequenino adormecido, sentou-se ao lado do seu benfeitor, com a intimidade de quem o conhecesse de muito tempo, e, com a voz entrecortada de reticências da sua emoção profunda, começou a falar:</a:t>
            </a:r>
          </a:p>
        </p:txBody>
      </p:sp>
    </p:spTree>
    <p:extLst>
      <p:ext uri="{BB962C8B-B14F-4D97-AF65-F5344CB8AC3E}">
        <p14:creationId xmlns:p14="http://schemas.microsoft.com/office/powerpoint/2010/main" val="1048071532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3600" b="1" dirty="0">
              <a:latin typeface="ArialMT-Identity-H"/>
            </a:endParaRPr>
          </a:p>
          <a:p>
            <a:pPr algn="l"/>
            <a:r>
              <a:rPr lang="pt-BR" sz="3800" b="1" dirty="0">
                <a:latin typeface="ArialMT-Identity-H"/>
              </a:rPr>
              <a:t>– Se me tendes chamado filha, permitireis vos beije as mãos generosas, chamando-vos pai, pelas afinidades mais santas do coração.</a:t>
            </a:r>
          </a:p>
          <a:p>
            <a:pPr algn="l"/>
            <a:r>
              <a:rPr lang="pt-BR" sz="3800" b="1" dirty="0">
                <a:latin typeface="ArialMT-Identity-H"/>
              </a:rPr>
              <a:t>Acabastes de invocar um nome que me obriga a chorar de emoção, no tumulto de recordações também amargas e dolorosas.</a:t>
            </a:r>
          </a:p>
        </p:txBody>
      </p:sp>
    </p:spTree>
    <p:extLst>
      <p:ext uri="{BB962C8B-B14F-4D97-AF65-F5344CB8AC3E}">
        <p14:creationId xmlns:p14="http://schemas.microsoft.com/office/powerpoint/2010/main" val="3310114626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3600" b="1" dirty="0">
              <a:latin typeface="ArialMT-Identity-H"/>
            </a:endParaRPr>
          </a:p>
          <a:p>
            <a:pPr algn="l"/>
            <a:endParaRPr lang="pt-BR" sz="4000" b="1" dirty="0">
              <a:latin typeface="ArialMT-Identity-H"/>
            </a:endParaRPr>
          </a:p>
          <a:p>
            <a:pPr algn="l"/>
            <a:r>
              <a:rPr lang="pt-BR" sz="4400" b="1" dirty="0">
                <a:latin typeface="ArialMT-Identity-H"/>
              </a:rPr>
              <a:t>Confiarei em vós, qual o fiz sempre ao carinhoso avô, que relembrastes agradecido. Também eu venho de Roma, pelos mesmos caminhos ásperos de amargor e sacrifício. </a:t>
            </a:r>
          </a:p>
        </p:txBody>
      </p:sp>
    </p:spTree>
    <p:extLst>
      <p:ext uri="{BB962C8B-B14F-4D97-AF65-F5344CB8AC3E}">
        <p14:creationId xmlns:p14="http://schemas.microsoft.com/office/powerpoint/2010/main" val="3919723698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3600" b="1" dirty="0">
              <a:latin typeface="ArialMT-Identity-H"/>
            </a:endParaRPr>
          </a:p>
          <a:p>
            <a:pPr algn="l"/>
            <a:endParaRPr lang="pt-BR" sz="4000" b="1" dirty="0">
              <a:latin typeface="ArialMT-Identity-H"/>
            </a:endParaRPr>
          </a:p>
          <a:p>
            <a:pPr algn="l"/>
            <a:r>
              <a:rPr lang="pt-BR" sz="4400" b="1" dirty="0">
                <a:latin typeface="ArialMT-Identity-H"/>
              </a:rPr>
              <a:t>Reconhecida à vossa confiança, revelarei igualmente o meu romance infortunoso, quando a mocidade parecia sorrir-me em plena floração primaveril.</a:t>
            </a:r>
          </a:p>
        </p:txBody>
      </p:sp>
    </p:spTree>
    <p:extLst>
      <p:ext uri="{BB962C8B-B14F-4D97-AF65-F5344CB8AC3E}">
        <p14:creationId xmlns:p14="http://schemas.microsoft.com/office/powerpoint/2010/main" val="6699329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3600" b="1" dirty="0">
              <a:latin typeface="ArialMT-Identity-H"/>
            </a:endParaRPr>
          </a:p>
          <a:p>
            <a:pPr algn="l"/>
            <a:endParaRPr lang="pt-BR" sz="3600" b="1" dirty="0">
              <a:latin typeface="ArialMT-Identity-H"/>
            </a:endParaRPr>
          </a:p>
          <a:p>
            <a:pPr algn="l"/>
            <a:r>
              <a:rPr lang="pt-BR" sz="4000" b="1" dirty="0">
                <a:latin typeface="ArialMT-Identity-H"/>
              </a:rPr>
              <a:t>– Sim, meu amigo – respondeu buscando desviar a sua afetuosa curiosidade –, meus parentes de </a:t>
            </a:r>
            <a:r>
              <a:rPr lang="pt-BR" sz="4000" b="1" dirty="0" err="1">
                <a:latin typeface="ArialMT-Identity-H"/>
              </a:rPr>
              <a:t>Fondi</a:t>
            </a:r>
            <a:r>
              <a:rPr lang="pt-BR" sz="4000" b="1" dirty="0">
                <a:latin typeface="ArialMT-Identity-H"/>
              </a:rPr>
              <a:t> são paupérrimos e não desejo voltar a Roma sem rever um tio enfermo, que reside em </a:t>
            </a:r>
            <a:r>
              <a:rPr lang="pt-BR" sz="4000" b="1" dirty="0" err="1">
                <a:latin typeface="ArialMT-Identity-H"/>
              </a:rPr>
              <a:t>Minturnes</a:t>
            </a:r>
            <a:r>
              <a:rPr lang="pt-BR" sz="4000" b="1" dirty="0">
                <a:latin typeface="ArialMT-Identity-H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13174283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3600" b="1" dirty="0">
              <a:latin typeface="ArialMT-Identity-H"/>
            </a:endParaRPr>
          </a:p>
          <a:p>
            <a:pPr algn="l"/>
            <a:endParaRPr lang="pt-BR" sz="4000" b="1" dirty="0">
              <a:latin typeface="ArialMT-Identity-H"/>
            </a:endParaRPr>
          </a:p>
          <a:p>
            <a:pPr algn="l"/>
            <a:r>
              <a:rPr lang="pt-BR" sz="4000" b="1" dirty="0">
                <a:latin typeface="ArialMT-Identity-H"/>
              </a:rPr>
              <a:t>Abandonada e só, receberei, por certo, da vossa experiência nas estradas da vida o bom conselho que me habilite a fixar-me em qualquer parte, a fim de cumprir a missão de mãe, junto deste pobre inocentinho! </a:t>
            </a:r>
          </a:p>
        </p:txBody>
      </p:sp>
    </p:spTree>
    <p:extLst>
      <p:ext uri="{BB962C8B-B14F-4D97-AF65-F5344CB8AC3E}">
        <p14:creationId xmlns:p14="http://schemas.microsoft.com/office/powerpoint/2010/main" val="153921878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3600" b="1" dirty="0">
              <a:latin typeface="ArialMT-Identity-H"/>
            </a:endParaRPr>
          </a:p>
          <a:p>
            <a:pPr algn="l"/>
            <a:endParaRPr lang="pt-BR" sz="4000" b="1" dirty="0">
              <a:latin typeface="ArialMT-Identity-H"/>
            </a:endParaRPr>
          </a:p>
          <a:p>
            <a:pPr algn="l"/>
            <a:r>
              <a:rPr lang="pt-BR" sz="4000" b="1" dirty="0">
                <a:latin typeface="ArialMT-Identity-H"/>
              </a:rPr>
              <a:t>Desde Roma, venho experimentando a mais atroz necessidade de me comunicar com um coração afetuoso e amigo, que me possa orientar e esclarecer.</a:t>
            </a:r>
          </a:p>
        </p:txBody>
      </p:sp>
    </p:spTree>
    <p:extLst>
      <p:ext uri="{BB962C8B-B14F-4D97-AF65-F5344CB8AC3E}">
        <p14:creationId xmlns:p14="http://schemas.microsoft.com/office/powerpoint/2010/main" val="1559366724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3600" b="1" dirty="0">
              <a:latin typeface="ArialMT-Identity-H"/>
            </a:endParaRPr>
          </a:p>
          <a:p>
            <a:pPr algn="l"/>
            <a:endParaRPr lang="pt-BR" sz="4000" b="1" dirty="0">
              <a:latin typeface="ArialMT-Identity-H"/>
            </a:endParaRPr>
          </a:p>
          <a:p>
            <a:pPr algn="l"/>
            <a:r>
              <a:rPr lang="pt-BR" sz="3600" b="1" dirty="0">
                <a:latin typeface="ArialMT-Identity-H"/>
              </a:rPr>
              <a:t>Nas minhas caminhadas encontrei por toda parte homens impiedosos, que me envolviam com olhares de corrupção e voluptuosidade... Alguns chegaram a insultar minha castidade mas roguei insistentemente a Jesus a oportunidade de encontrar um espírito benfazejo e cristão, que me fortalecesse!</a:t>
            </a:r>
          </a:p>
        </p:txBody>
      </p:sp>
    </p:spTree>
    <p:extLst>
      <p:ext uri="{BB962C8B-B14F-4D97-AF65-F5344CB8AC3E}">
        <p14:creationId xmlns:p14="http://schemas.microsoft.com/office/powerpoint/2010/main" val="2533287238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3600" b="1" dirty="0">
              <a:latin typeface="ArialMT-Identity-H"/>
            </a:endParaRPr>
          </a:p>
          <a:p>
            <a:pPr algn="l"/>
            <a:endParaRPr lang="pt-BR" sz="4000" b="1" dirty="0">
              <a:latin typeface="ArialMT-Identity-H"/>
            </a:endParaRPr>
          </a:p>
          <a:p>
            <a:pPr algn="l"/>
            <a:r>
              <a:rPr lang="pt-BR" sz="3600" b="1" dirty="0">
                <a:latin typeface="ArialMT-Identity-H"/>
              </a:rPr>
              <a:t>Sentindo-se tomada por inexplicável confiança, enquanto o velhinho de </a:t>
            </a:r>
            <a:r>
              <a:rPr lang="pt-BR" sz="3600" b="1" dirty="0" err="1">
                <a:latin typeface="ArialMT-Identity-H"/>
              </a:rPr>
              <a:t>Minturnes</a:t>
            </a:r>
            <a:r>
              <a:rPr lang="pt-BR" sz="3600" b="1" dirty="0">
                <a:latin typeface="ArialMT-Identity-H"/>
              </a:rPr>
              <a:t> a ouvia surpreso, embora a imensa serenidade que lhe transparecia do olhar a filha de </a:t>
            </a:r>
            <a:r>
              <a:rPr lang="pt-BR" sz="3600" b="1" dirty="0" err="1">
                <a:latin typeface="ArialMT-Identity-H"/>
              </a:rPr>
              <a:t>Helvídio</a:t>
            </a:r>
            <a:r>
              <a:rPr lang="pt-BR" sz="3600" b="1" dirty="0">
                <a:latin typeface="ArialMT-Identity-H"/>
              </a:rPr>
              <a:t> Lucius começou a desfiar o seu romance, cheio de lances intensos e comovedores.</a:t>
            </a:r>
          </a:p>
        </p:txBody>
      </p:sp>
    </p:spTree>
    <p:extLst>
      <p:ext uri="{BB962C8B-B14F-4D97-AF65-F5344CB8AC3E}">
        <p14:creationId xmlns:p14="http://schemas.microsoft.com/office/powerpoint/2010/main" val="2888147118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3600" b="1" dirty="0">
              <a:latin typeface="ArialMT-Identity-H"/>
            </a:endParaRPr>
          </a:p>
          <a:p>
            <a:pPr algn="l"/>
            <a:endParaRPr lang="pt-BR" sz="4000" b="1" dirty="0">
              <a:latin typeface="ArialMT-Identity-H"/>
            </a:endParaRPr>
          </a:p>
          <a:p>
            <a:pPr algn="l"/>
            <a:r>
              <a:rPr lang="pt-BR" sz="3600" b="1" dirty="0">
                <a:latin typeface="ArialMT-Identity-H"/>
              </a:rPr>
              <a:t>Confessando-se neta do magnânimo </a:t>
            </a:r>
            <a:r>
              <a:rPr lang="pt-BR" sz="3600" b="1" dirty="0" err="1">
                <a:latin typeface="ArialMT-Identity-H"/>
              </a:rPr>
              <a:t>Cneio</a:t>
            </a:r>
            <a:r>
              <a:rPr lang="pt-BR" sz="3600" b="1" dirty="0">
                <a:latin typeface="ArialMT-Identity-H"/>
              </a:rPr>
              <a:t>, o que sensibilizou profundamente o interlocutor, narrou lhe todos os episódios da sua vida, desde as primeiras contrariedades de menina e moça, na Palestina, e terminando a longa narrativa com a visão do avô, na noite precedente, quando forçada a pernoitar na gruta de Tibério.</a:t>
            </a:r>
          </a:p>
        </p:txBody>
      </p:sp>
    </p:spTree>
    <p:extLst>
      <p:ext uri="{BB962C8B-B14F-4D97-AF65-F5344CB8AC3E}">
        <p14:creationId xmlns:p14="http://schemas.microsoft.com/office/powerpoint/2010/main" val="4187227387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3600" b="1" dirty="0">
              <a:latin typeface="ArialMT-Identity-H"/>
            </a:endParaRPr>
          </a:p>
          <a:p>
            <a:pPr algn="l"/>
            <a:endParaRPr lang="pt-BR" sz="4000" b="1" dirty="0">
              <a:latin typeface="ArialMT-Identity-H"/>
            </a:endParaRPr>
          </a:p>
          <a:p>
            <a:pPr algn="l"/>
            <a:r>
              <a:rPr lang="pt-BR" sz="4400" b="1" dirty="0">
                <a:latin typeface="ArialMT-Identity-H"/>
              </a:rPr>
              <a:t>Ao concluir, tinha os olhos inchados de chorar, como alguém que muito se demorara em alijar do coração o peso da amargura.</a:t>
            </a:r>
          </a:p>
        </p:txBody>
      </p:sp>
    </p:spTree>
    <p:extLst>
      <p:ext uri="{BB962C8B-B14F-4D97-AF65-F5344CB8AC3E}">
        <p14:creationId xmlns:p14="http://schemas.microsoft.com/office/powerpoint/2010/main" val="682868223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3600" b="1" dirty="0">
              <a:latin typeface="ArialMT-Identity-H"/>
            </a:endParaRPr>
          </a:p>
          <a:p>
            <a:pPr algn="l"/>
            <a:endParaRPr lang="pt-BR" sz="4000" b="1" dirty="0">
              <a:latin typeface="ArialMT-Identity-H"/>
            </a:endParaRPr>
          </a:p>
          <a:p>
            <a:pPr algn="l"/>
            <a:r>
              <a:rPr lang="pt-BR" sz="4400" b="1" dirty="0">
                <a:latin typeface="ArialMT-Identity-H"/>
              </a:rPr>
              <a:t>O ancião </a:t>
            </a:r>
            <a:r>
              <a:rPr lang="pt-BR" sz="4400" b="1" dirty="0" err="1">
                <a:latin typeface="ArialMT-Identity-H"/>
              </a:rPr>
              <a:t>alisava-lhe</a:t>
            </a:r>
            <a:r>
              <a:rPr lang="pt-BR" sz="4400" b="1" dirty="0">
                <a:latin typeface="ArialMT-Identity-H"/>
              </a:rPr>
              <a:t> os cabelos, comovidamente, como se o fizesse a uma filha após longa ausência repleta de saudades angustiosas, exclamando por fim:</a:t>
            </a:r>
          </a:p>
        </p:txBody>
      </p:sp>
    </p:spTree>
    <p:extLst>
      <p:ext uri="{BB962C8B-B14F-4D97-AF65-F5344CB8AC3E}">
        <p14:creationId xmlns:p14="http://schemas.microsoft.com/office/powerpoint/2010/main" val="1332815277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3600" b="1" dirty="0">
              <a:latin typeface="ArialMT-Identity-H"/>
            </a:endParaRPr>
          </a:p>
          <a:p>
            <a:pPr algn="l"/>
            <a:endParaRPr lang="pt-BR" sz="4000" b="1" dirty="0">
              <a:latin typeface="ArialMT-Identity-H"/>
            </a:endParaRPr>
          </a:p>
          <a:p>
            <a:pPr algn="l"/>
            <a:r>
              <a:rPr lang="pt-BR" sz="4400" b="1" dirty="0">
                <a:latin typeface="ArialMT-Identity-H"/>
              </a:rPr>
              <a:t>– Minha filha, propondo-me confortar-te, é o teu próprio coração de menina, nos mais belos exemplos de sacrifício e coragem, que me consola! </a:t>
            </a:r>
          </a:p>
        </p:txBody>
      </p:sp>
    </p:spTree>
    <p:extLst>
      <p:ext uri="{BB962C8B-B14F-4D97-AF65-F5344CB8AC3E}">
        <p14:creationId xmlns:p14="http://schemas.microsoft.com/office/powerpoint/2010/main" val="1085316656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3600" b="1" dirty="0">
              <a:latin typeface="ArialMT-Identity-H"/>
            </a:endParaRPr>
          </a:p>
          <a:p>
            <a:pPr algn="l"/>
            <a:endParaRPr lang="pt-BR" sz="4000" b="1" dirty="0">
              <a:latin typeface="ArialMT-Identity-H"/>
            </a:endParaRPr>
          </a:p>
          <a:p>
            <a:pPr algn="l"/>
            <a:r>
              <a:rPr lang="pt-BR" sz="4000" b="1" dirty="0">
                <a:latin typeface="ArialMT-Identity-H"/>
              </a:rPr>
              <a:t>Para mim, que, muitas vezes, agasalhei o mal e extraviei-me no crime, os sofrimentos da Terra significam a justiça dos destinos humanos; mas, para o teu espírito carinhoso e bom, as provações terrestres constituem um heroísmo do Céu!</a:t>
            </a:r>
          </a:p>
        </p:txBody>
      </p:sp>
    </p:spTree>
    <p:extLst>
      <p:ext uri="{BB962C8B-B14F-4D97-AF65-F5344CB8AC3E}">
        <p14:creationId xmlns:p14="http://schemas.microsoft.com/office/powerpoint/2010/main" val="1115086952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3600" b="1" dirty="0">
              <a:latin typeface="ArialMT-Identity-H"/>
            </a:endParaRPr>
          </a:p>
          <a:p>
            <a:pPr algn="l"/>
            <a:endParaRPr lang="pt-BR" sz="4000" b="1" dirty="0">
              <a:latin typeface="ArialMT-Identity-H"/>
            </a:endParaRPr>
          </a:p>
          <a:p>
            <a:pPr algn="l"/>
            <a:r>
              <a:rPr lang="pt-BR" sz="3600" b="1" dirty="0">
                <a:latin typeface="ArialMT-Identity-H"/>
              </a:rPr>
              <a:t>Deus te abençoe o coração fustigado pelas tempestades do mundo, antes das florações da primavera. Das alegrias do Reino de Jesus, </a:t>
            </a:r>
            <a:r>
              <a:rPr lang="pt-BR" sz="3600" b="1" dirty="0" err="1">
                <a:latin typeface="ArialMT-Identity-H"/>
              </a:rPr>
              <a:t>Cneio</a:t>
            </a:r>
            <a:r>
              <a:rPr lang="pt-BR" sz="3600" b="1" dirty="0">
                <a:latin typeface="ArialMT-Identity-H"/>
              </a:rPr>
              <a:t> Lucius deverá regozijar-se no Senhor pelos teus heróicos feitos. Sinto que a sua alma, enobrecida na prática do bem e da virtude, segue-te os passos como sentinela fidelíssima!</a:t>
            </a:r>
          </a:p>
        </p:txBody>
      </p:sp>
    </p:spTree>
    <p:extLst>
      <p:ext uri="{BB962C8B-B14F-4D97-AF65-F5344CB8AC3E}">
        <p14:creationId xmlns:p14="http://schemas.microsoft.com/office/powerpoint/2010/main" val="3944052924"/>
      </p:ext>
    </p:extLst>
  </p:cSld>
  <p:clrMapOvr>
    <a:masterClrMapping/>
  </p:clrMapOvr>
</p:sld>
</file>

<file path=ppt/theme/theme1.xml><?xml version="1.0" encoding="utf-8"?>
<a:theme xmlns:a="http://schemas.openxmlformats.org/drawingml/2006/main" name="Cacho">
  <a:themeElements>
    <a:clrScheme name="Cacho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Cach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ach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30710</TotalTime>
  <Words>5307</Words>
  <Application>Microsoft Office PowerPoint</Application>
  <PresentationFormat>Widescreen</PresentationFormat>
  <Paragraphs>369</Paragraphs>
  <Slides>123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123</vt:i4>
      </vt:variant>
    </vt:vector>
  </HeadingPairs>
  <TitlesOfParts>
    <vt:vector size="129" baseType="lpstr">
      <vt:lpstr>Arial</vt:lpstr>
      <vt:lpstr>ArialMT-Identity-H</vt:lpstr>
      <vt:lpstr>Century Gothic</vt:lpstr>
      <vt:lpstr>Tahoma</vt:lpstr>
      <vt:lpstr>Wingdings 3</vt:lpstr>
      <vt:lpstr>Cacho</vt:lpstr>
      <vt:lpstr>AS VIRTUDES E OS VÍCIOS DOS PERSONAGENS DOS ROMANCES DE EMMANUEL </vt:lpstr>
      <vt:lpstr>Apresentação do PowerPoint</vt:lpstr>
      <vt:lpstr>MÓDULO 4 – AS VIRTUDES DE CÉLIA/IRMÃO MARINHO EM 5O ANOS DEPOIS </vt:lpstr>
      <vt:lpstr>ENCONTRO 5 – CÉLIA A CRISTÃ – PARTE 5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 VIRTUDES E OS VÍCIOS DOS PERSONAGENS DOS ROMANCES DE EMMANUEL</dc:title>
  <dc:creator>Alírio de Cerqueira</dc:creator>
  <cp:lastModifiedBy>Alirio</cp:lastModifiedBy>
  <cp:revision>77</cp:revision>
  <dcterms:created xsi:type="dcterms:W3CDTF">2022-01-17T00:07:55Z</dcterms:created>
  <dcterms:modified xsi:type="dcterms:W3CDTF">2022-11-14T13:33:27Z</dcterms:modified>
</cp:coreProperties>
</file>