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728" r:id="rId3"/>
    <p:sldId id="1180" r:id="rId4"/>
    <p:sldId id="1181" r:id="rId5"/>
    <p:sldId id="1607" r:id="rId6"/>
    <p:sldId id="1608" r:id="rId7"/>
    <p:sldId id="1609" r:id="rId8"/>
    <p:sldId id="1610" r:id="rId9"/>
    <p:sldId id="1611" r:id="rId10"/>
    <p:sldId id="1612" r:id="rId11"/>
    <p:sldId id="1613" r:id="rId12"/>
    <p:sldId id="1614" r:id="rId13"/>
    <p:sldId id="1615" r:id="rId14"/>
    <p:sldId id="1616" r:id="rId15"/>
    <p:sldId id="1617" r:id="rId16"/>
    <p:sldId id="1618" r:id="rId17"/>
    <p:sldId id="1619" r:id="rId18"/>
    <p:sldId id="1620" r:id="rId19"/>
    <p:sldId id="1621" r:id="rId20"/>
    <p:sldId id="1622" r:id="rId21"/>
    <p:sldId id="1623" r:id="rId22"/>
    <p:sldId id="1624" r:id="rId23"/>
    <p:sldId id="1625" r:id="rId24"/>
    <p:sldId id="1627" r:id="rId25"/>
    <p:sldId id="1626" r:id="rId26"/>
    <p:sldId id="1628" r:id="rId27"/>
    <p:sldId id="1629" r:id="rId28"/>
    <p:sldId id="1630" r:id="rId29"/>
    <p:sldId id="1631" r:id="rId30"/>
    <p:sldId id="1632" r:id="rId31"/>
    <p:sldId id="1633" r:id="rId32"/>
    <p:sldId id="1634" r:id="rId33"/>
    <p:sldId id="1635" r:id="rId34"/>
    <p:sldId id="1636" r:id="rId35"/>
    <p:sldId id="1637" r:id="rId36"/>
    <p:sldId id="1638" r:id="rId37"/>
    <p:sldId id="1639" r:id="rId38"/>
    <p:sldId id="1640" r:id="rId39"/>
    <p:sldId id="1641" r:id="rId40"/>
    <p:sldId id="1642" r:id="rId41"/>
    <p:sldId id="1643" r:id="rId42"/>
    <p:sldId id="1645" r:id="rId43"/>
    <p:sldId id="1644" r:id="rId44"/>
    <p:sldId id="1646" r:id="rId45"/>
    <p:sldId id="1647" r:id="rId46"/>
    <p:sldId id="1648" r:id="rId47"/>
    <p:sldId id="1649" r:id="rId48"/>
    <p:sldId id="1650" r:id="rId49"/>
    <p:sldId id="1651" r:id="rId50"/>
    <p:sldId id="1652" r:id="rId51"/>
    <p:sldId id="1653" r:id="rId52"/>
    <p:sldId id="1654" r:id="rId53"/>
    <p:sldId id="1655" r:id="rId54"/>
    <p:sldId id="1656" r:id="rId55"/>
    <p:sldId id="1657" r:id="rId56"/>
    <p:sldId id="1658" r:id="rId57"/>
    <p:sldId id="1659" r:id="rId58"/>
    <p:sldId id="1660" r:id="rId59"/>
    <p:sldId id="1661" r:id="rId60"/>
    <p:sldId id="1662" r:id="rId61"/>
    <p:sldId id="1663" r:id="rId62"/>
    <p:sldId id="1664" r:id="rId63"/>
    <p:sldId id="1665" r:id="rId64"/>
    <p:sldId id="1666" r:id="rId65"/>
    <p:sldId id="1667" r:id="rId66"/>
    <p:sldId id="1668" r:id="rId67"/>
    <p:sldId id="1669" r:id="rId68"/>
    <p:sldId id="1670" r:id="rId69"/>
    <p:sldId id="1671" r:id="rId70"/>
    <p:sldId id="1672" r:id="rId71"/>
    <p:sldId id="1673" r:id="rId72"/>
    <p:sldId id="1674" r:id="rId73"/>
    <p:sldId id="1675" r:id="rId74"/>
    <p:sldId id="1676" r:id="rId75"/>
    <p:sldId id="1677" r:id="rId76"/>
    <p:sldId id="1678" r:id="rId77"/>
    <p:sldId id="1679" r:id="rId78"/>
    <p:sldId id="1680" r:id="rId79"/>
    <p:sldId id="1681" r:id="rId80"/>
    <p:sldId id="1682" r:id="rId81"/>
    <p:sldId id="1683" r:id="rId82"/>
    <p:sldId id="1684" r:id="rId83"/>
    <p:sldId id="1685" r:id="rId84"/>
    <p:sldId id="1686" r:id="rId85"/>
    <p:sldId id="1687" r:id="rId86"/>
    <p:sldId id="1688" r:id="rId87"/>
    <p:sldId id="1689" r:id="rId88"/>
    <p:sldId id="1690" r:id="rId89"/>
    <p:sldId id="1691" r:id="rId90"/>
    <p:sldId id="1692" r:id="rId91"/>
    <p:sldId id="1693" r:id="rId92"/>
    <p:sldId id="1694" r:id="rId93"/>
    <p:sldId id="1695" r:id="rId94"/>
    <p:sldId id="1696" r:id="rId95"/>
    <p:sldId id="1697" r:id="rId96"/>
    <p:sldId id="1698" r:id="rId97"/>
    <p:sldId id="1699" r:id="rId98"/>
    <p:sldId id="1700" r:id="rId99"/>
    <p:sldId id="1701" r:id="rId100"/>
    <p:sldId id="1702" r:id="rId101"/>
    <p:sldId id="1703" r:id="rId102"/>
    <p:sldId id="1704" r:id="rId103"/>
    <p:sldId id="1705" r:id="rId104"/>
    <p:sldId id="1706" r:id="rId105"/>
    <p:sldId id="1707" r:id="rId106"/>
    <p:sldId id="1708" r:id="rId107"/>
    <p:sldId id="1709" r:id="rId108"/>
    <p:sldId id="1710" r:id="rId109"/>
    <p:sldId id="339" r:id="rId1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48170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64510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00712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71426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53347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58886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55601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13442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0355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3803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6599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55226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613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3799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63368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2/12/2023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14410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2/12/2023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767199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E2272E-52E8-435A-BDD3-3C912A861114}"/>
              </a:ext>
            </a:extLst>
          </p:cNvPr>
          <p:cNvSpPr>
            <a:spLocks noGrp="1"/>
          </p:cNvSpPr>
          <p:nvPr>
            <p:ph type="ctrTitle"/>
          </p:nvPr>
        </p:nvSpPr>
        <p:spPr/>
        <p:txBody>
          <a:bodyPr>
            <a:normAutofit fontScale="90000"/>
          </a:bodyPr>
          <a:lstStyle/>
          <a:p>
            <a:pPr algn="ctr"/>
            <a:r>
              <a:rPr lang="pt-BR" altLang="pt-BR" sz="5400" b="1" dirty="0">
                <a:solidFill>
                  <a:srgbClr val="002060"/>
                </a:solidFill>
                <a:latin typeface="Tahoma" panose="020B0604030504040204" pitchFamily="34" charset="0"/>
              </a:rPr>
              <a:t>AS VIRTUDES E OS VÍCIOS DOS PERSONAGENS DOS ROMANCES DE EMMANUEL</a:t>
            </a:r>
            <a:br>
              <a:rPr lang="pt-BR" altLang="pt-BR" sz="5400" b="1" i="1" dirty="0">
                <a:solidFill>
                  <a:srgbClr val="FFFF00"/>
                </a:solidFill>
                <a:latin typeface="Tahoma" panose="020B0604030504040204" pitchFamily="34" charset="0"/>
              </a:rPr>
            </a:br>
            <a:endParaRPr lang="pt-BR" dirty="0"/>
          </a:p>
        </p:txBody>
      </p:sp>
      <p:sp>
        <p:nvSpPr>
          <p:cNvPr id="3" name="Subtítulo 2">
            <a:extLst>
              <a:ext uri="{FF2B5EF4-FFF2-40B4-BE49-F238E27FC236}">
                <a16:creationId xmlns:a16="http://schemas.microsoft.com/office/drawing/2014/main" id="{678C5A7D-793A-4950-80C1-60B223F4481D}"/>
              </a:ext>
            </a:extLst>
          </p:cNvPr>
          <p:cNvSpPr>
            <a:spLocks noGrp="1"/>
          </p:cNvSpPr>
          <p:nvPr>
            <p:ph type="subTitle" idx="1"/>
          </p:nvPr>
        </p:nvSpPr>
        <p:spPr/>
        <p:txBody>
          <a:bodyPr/>
          <a:lstStyle/>
          <a:p>
            <a:endParaRPr lang="pt-BR"/>
          </a:p>
        </p:txBody>
      </p:sp>
    </p:spTree>
    <p:extLst>
      <p:ext uri="{BB962C8B-B14F-4D97-AF65-F5344CB8AC3E}">
        <p14:creationId xmlns:p14="http://schemas.microsoft.com/office/powerpoint/2010/main" val="2949629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a:t>
            </a:r>
            <a:r>
              <a:rPr lang="pt-BR" sz="2000" b="0" i="0" u="none" strike="noStrike" baseline="0" dirty="0">
                <a:latin typeface="ArialMT-Identity-H"/>
              </a:rPr>
              <a:t> </a:t>
            </a:r>
            <a:r>
              <a:rPr lang="pt-BR" sz="4000" b="1" dirty="0">
                <a:latin typeface="ArialMT-Identity-H"/>
              </a:rPr>
              <a:t>Meu pai, não ouso discutir vossos pontos de fé, pois, acima de qualquer controvérsia religiosa, estão o nosso amor e o vosso bem-estar! Procedei como melhor vos prouver. Financeiramente, não há preocupar-vos com o nosso futuro.</a:t>
            </a:r>
          </a:p>
        </p:txBody>
      </p:sp>
    </p:spTree>
    <p:extLst>
      <p:ext uri="{BB962C8B-B14F-4D97-AF65-F5344CB8AC3E}">
        <p14:creationId xmlns:p14="http://schemas.microsoft.com/office/powerpoint/2010/main" val="133355433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Amado Mestre abençoa</a:t>
            </a:r>
          </a:p>
          <a:p>
            <a:pPr algn="l"/>
            <a:r>
              <a:rPr lang="pt-BR" sz="4400" b="1" dirty="0">
                <a:latin typeface="ArialMT-Identity-H"/>
              </a:rPr>
              <a:t>A nossa prece singela,</a:t>
            </a:r>
          </a:p>
          <a:p>
            <a:pPr algn="l"/>
            <a:r>
              <a:rPr lang="pt-BR" sz="4400" b="1" dirty="0">
                <a:latin typeface="ArialMT-Identity-H"/>
              </a:rPr>
              <a:t>Faze luz sobre a procela</a:t>
            </a:r>
          </a:p>
          <a:p>
            <a:pPr algn="l"/>
            <a:r>
              <a:rPr lang="pt-BR" sz="4400" b="1" dirty="0">
                <a:latin typeface="ArialMT-Identity-H"/>
              </a:rPr>
              <a:t>Do coração pecador!</a:t>
            </a:r>
          </a:p>
        </p:txBody>
      </p:sp>
    </p:spTree>
    <p:extLst>
      <p:ext uri="{BB962C8B-B14F-4D97-AF65-F5344CB8AC3E}">
        <p14:creationId xmlns:p14="http://schemas.microsoft.com/office/powerpoint/2010/main" val="287213890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Vem a nós! Do céu ditoso</a:t>
            </a:r>
          </a:p>
          <a:p>
            <a:pPr algn="l"/>
            <a:r>
              <a:rPr lang="pt-BR" sz="4400" b="1" dirty="0">
                <a:latin typeface="ArialMT-Identity-H"/>
              </a:rPr>
              <a:t>Ampara a nossa esperança,</a:t>
            </a:r>
          </a:p>
          <a:p>
            <a:pPr algn="l"/>
            <a:r>
              <a:rPr lang="pt-BR" sz="4400" b="1" dirty="0">
                <a:latin typeface="ArialMT-Identity-H"/>
              </a:rPr>
              <a:t>Temos sede de bonança,</a:t>
            </a:r>
          </a:p>
          <a:p>
            <a:pPr algn="l"/>
            <a:r>
              <a:rPr lang="pt-BR" sz="4400" b="1" dirty="0">
                <a:latin typeface="ArialMT-Identity-H"/>
              </a:rPr>
              <a:t>De amor, de vida e de luz!</a:t>
            </a:r>
          </a:p>
        </p:txBody>
      </p:sp>
    </p:spTree>
    <p:extLst>
      <p:ext uri="{BB962C8B-B14F-4D97-AF65-F5344CB8AC3E}">
        <p14:creationId xmlns:p14="http://schemas.microsoft.com/office/powerpoint/2010/main" val="145105146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Na tarde feita de calma,</a:t>
            </a:r>
          </a:p>
          <a:p>
            <a:pPr algn="l"/>
            <a:r>
              <a:rPr lang="pt-BR" sz="4400" b="1" dirty="0">
                <a:latin typeface="ArialMT-Identity-H"/>
              </a:rPr>
              <a:t>Sentimos que és nosso abrigo,</a:t>
            </a:r>
          </a:p>
          <a:p>
            <a:pPr algn="l"/>
            <a:r>
              <a:rPr lang="pt-BR" sz="4400" b="1" dirty="0">
                <a:latin typeface="ArialMT-Identity-H"/>
              </a:rPr>
              <a:t>Queremos viver contigo,</a:t>
            </a:r>
          </a:p>
          <a:p>
            <a:pPr algn="l"/>
            <a:r>
              <a:rPr lang="pt-BR" sz="4400" b="1" dirty="0">
                <a:latin typeface="ArialMT-Identity-H"/>
              </a:rPr>
              <a:t>Vem até nós, meu Jesus!</a:t>
            </a:r>
          </a:p>
        </p:txBody>
      </p:sp>
    </p:spTree>
    <p:extLst>
      <p:ext uri="{BB962C8B-B14F-4D97-AF65-F5344CB8AC3E}">
        <p14:creationId xmlns:p14="http://schemas.microsoft.com/office/powerpoint/2010/main" val="356225889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Célia ouvia o hino das crianças, em seus últimos acordes. </a:t>
            </a:r>
            <a:r>
              <a:rPr lang="pt-BR" sz="4000" b="1" dirty="0" err="1">
                <a:latin typeface="ArialMT-Identity-H"/>
              </a:rPr>
              <a:t>Figurou-se-lhe</a:t>
            </a:r>
            <a:r>
              <a:rPr lang="pt-BR" sz="4000" b="1" dirty="0">
                <a:latin typeface="ArialMT-Identity-H"/>
              </a:rPr>
              <a:t> que a sala humilde estava povoada de artistas inimitáveis. Eram todos jovens graciosos e crianças risonhas, que empunhavam flautas e harpas siderais, alaúdes e timbales divinos.</a:t>
            </a:r>
          </a:p>
        </p:txBody>
      </p:sp>
    </p:spTree>
    <p:extLst>
      <p:ext uri="{BB962C8B-B14F-4D97-AF65-F5344CB8AC3E}">
        <p14:creationId xmlns:p14="http://schemas.microsoft.com/office/powerpoint/2010/main" val="8961491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Desejou contemplar os meninos da sua escola humilde e falar-lhes, mais uma vez, da sua alegria infinda, mas, ao mesmo tempo, sentiu-se rodeada de seres carinhosos que, sorridentes, lhe estendiam os braços.</a:t>
            </a:r>
          </a:p>
        </p:txBody>
      </p:sp>
    </p:spTree>
    <p:extLst>
      <p:ext uri="{BB962C8B-B14F-4D97-AF65-F5344CB8AC3E}">
        <p14:creationId xmlns:p14="http://schemas.microsoft.com/office/powerpoint/2010/main" val="330894213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Ali estavam seus pais, o venerando avô, Nestório, </a:t>
            </a:r>
            <a:r>
              <a:rPr lang="pt-BR" sz="4000" b="1" dirty="0" err="1">
                <a:latin typeface="ArialMT-Identity-H"/>
              </a:rPr>
              <a:t>Hatéria</a:t>
            </a:r>
            <a:r>
              <a:rPr lang="pt-BR" sz="4000" b="1" dirty="0">
                <a:latin typeface="ArialMT-Identity-H"/>
              </a:rPr>
              <a:t>, </a:t>
            </a:r>
            <a:r>
              <a:rPr lang="pt-BR" sz="4000" b="1" dirty="0" err="1">
                <a:latin typeface="ArialMT-Identity-H"/>
              </a:rPr>
              <a:t>Lésio</a:t>
            </a:r>
            <a:r>
              <a:rPr lang="pt-BR" sz="4000" b="1" dirty="0">
                <a:latin typeface="ArialMT-Identity-H"/>
              </a:rPr>
              <a:t> </a:t>
            </a:r>
            <a:r>
              <a:rPr lang="pt-BR" sz="4000" b="1" dirty="0" err="1">
                <a:latin typeface="ArialMT-Identity-H"/>
              </a:rPr>
              <a:t>Munácio</a:t>
            </a:r>
            <a:r>
              <a:rPr lang="pt-BR" sz="4000" b="1" dirty="0">
                <a:latin typeface="ArialMT-Identity-H"/>
              </a:rPr>
              <a:t> e a figura encantadora de Ciro, como que envolta num peplo de neve translúcida. A um gesto da amorável entidade </a:t>
            </a:r>
            <a:r>
              <a:rPr lang="pt-BR" sz="4000" b="1" dirty="0" err="1">
                <a:latin typeface="ArialMT-Identity-H"/>
              </a:rPr>
              <a:t>Cneio</a:t>
            </a:r>
            <a:r>
              <a:rPr lang="pt-BR" sz="4000" b="1" dirty="0">
                <a:latin typeface="ArialMT-Identity-H"/>
              </a:rPr>
              <a:t> Lucius, Ciro avançava estendendo-lhe os braços. </a:t>
            </a:r>
          </a:p>
        </p:txBody>
      </p:sp>
    </p:spTree>
    <p:extLst>
      <p:ext uri="{BB962C8B-B14F-4D97-AF65-F5344CB8AC3E}">
        <p14:creationId xmlns:p14="http://schemas.microsoft.com/office/powerpoint/2010/main" val="72173538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Era o gesto de carinho que o seu coração esperara toda a vida! Quis falar da sua felicidade e gratidão ao Senhor dos Mundos, mas, sentia-se exausta, como se chegasse de uma luta extenuante.</a:t>
            </a:r>
          </a:p>
        </p:txBody>
      </p:sp>
    </p:spTree>
    <p:extLst>
      <p:ext uri="{BB962C8B-B14F-4D97-AF65-F5344CB8AC3E}">
        <p14:creationId xmlns:p14="http://schemas.microsoft.com/office/powerpoint/2010/main" val="60585827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200" b="1" dirty="0">
                <a:latin typeface="ArialMT-Identity-H"/>
              </a:rPr>
              <a:t>Guardando-lhe a fronte nas mãos, sob a música do carinho, Ciro lhe dizia de olhos úmidos:</a:t>
            </a:r>
          </a:p>
          <a:p>
            <a:pPr algn="l"/>
            <a:r>
              <a:rPr lang="pt-BR" sz="4200" b="1" dirty="0">
                <a:latin typeface="ArialMT-Identity-H"/>
              </a:rPr>
              <a:t>– Ouve, Célia! Este é um dos sublimes cantos de amor, que te consagram na Terra!</a:t>
            </a:r>
          </a:p>
        </p:txBody>
      </p:sp>
    </p:spTree>
    <p:extLst>
      <p:ext uri="{BB962C8B-B14F-4D97-AF65-F5344CB8AC3E}">
        <p14:creationId xmlns:p14="http://schemas.microsoft.com/office/powerpoint/2010/main" val="144047864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r>
              <a:rPr lang="pt-BR" sz="3200" b="1" dirty="0">
                <a:latin typeface="ArialMT-Identity-H"/>
              </a:rPr>
              <a:t>Ela não viu que as crianças ansiosas lhe cobriam de lágrimas as mãos imóveis e alvas, abraçando ternamente o seu cadáver de neve. A um só tempo, todos os irmãos do mosteiro se lançaram comovidos para os seus despojos, ao passo que, no plano invisível, um grupo de entidades amigas e carinhosas conduzia numa onda de luz e perfumes, aos </a:t>
            </a:r>
            <a:r>
              <a:rPr lang="pt-BR" sz="3200" b="1" dirty="0" err="1">
                <a:latin typeface="ArialMT-Identity-H"/>
              </a:rPr>
              <a:t>páramos</a:t>
            </a:r>
            <a:r>
              <a:rPr lang="pt-BR" sz="3200" b="1" dirty="0">
                <a:latin typeface="ArialMT-Identity-H"/>
              </a:rPr>
              <a:t> do Infinito, aquela alma ditosa de mártir.</a:t>
            </a:r>
          </a:p>
        </p:txBody>
      </p:sp>
    </p:spTree>
    <p:extLst>
      <p:ext uri="{BB962C8B-B14F-4D97-AF65-F5344CB8AC3E}">
        <p14:creationId xmlns:p14="http://schemas.microsoft.com/office/powerpoint/2010/main" val="50886173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5DA0C6E0-F60A-45D7-AA66-FF4226FB6F80}"/>
              </a:ext>
            </a:extLst>
          </p:cNvPr>
          <p:cNvPicPr>
            <a:picLocks noChangeAspect="1"/>
          </p:cNvPicPr>
          <p:nvPr/>
        </p:nvPicPr>
        <p:blipFill>
          <a:blip r:embed="rId2"/>
          <a:stretch>
            <a:fillRect/>
          </a:stretch>
        </p:blipFill>
        <p:spPr>
          <a:xfrm>
            <a:off x="2175028" y="630315"/>
            <a:ext cx="9241908" cy="5789677"/>
          </a:xfrm>
          <a:prstGeom prst="rect">
            <a:avLst/>
          </a:prstGeom>
        </p:spPr>
      </p:pic>
    </p:spTree>
    <p:extLst>
      <p:ext uri="{BB962C8B-B14F-4D97-AF65-F5344CB8AC3E}">
        <p14:creationId xmlns:p14="http://schemas.microsoft.com/office/powerpoint/2010/main" val="3129820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 Caio é trabalhador e eu não tenho grandes pretensões. Além do mais, os deuses velarão sempre por nós, como o têm feito até agora. Portanto, podereis agir, sempre confiante em nosso afeto e acatamento às vossas decisões.</a:t>
            </a:r>
          </a:p>
        </p:txBody>
      </p:sp>
    </p:spTree>
    <p:extLst>
      <p:ext uri="{BB962C8B-B14F-4D97-AF65-F5344CB8AC3E}">
        <p14:creationId xmlns:p14="http://schemas.microsoft.com/office/powerpoint/2010/main" val="4042825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800" b="1" dirty="0" err="1">
                <a:latin typeface="ArialMT-Identity-H"/>
              </a:rPr>
              <a:t>Helvídio</a:t>
            </a:r>
            <a:r>
              <a:rPr lang="pt-BR" sz="4800" b="1" dirty="0">
                <a:latin typeface="ArialMT-Identity-H"/>
              </a:rPr>
              <a:t> Lucius abraçou a filha, em sinal de júbilo pela sua compreensão, enquanto Caio, num sorriso, esboçava o seu assentimento.</a:t>
            </a:r>
          </a:p>
        </p:txBody>
      </p:sp>
    </p:spTree>
    <p:extLst>
      <p:ext uri="{BB962C8B-B14F-4D97-AF65-F5344CB8AC3E}">
        <p14:creationId xmlns:p14="http://schemas.microsoft.com/office/powerpoint/2010/main" val="95800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Voltando a Roma dos seus dias de triunfo e mocidade, o orgulhoso patrício estava radicalmente transformado. Seu primeiro ato de verdadeira conversão a Jesus foi libertar todos os escravos da sua casa, providenciando solicitamente pelo futuro deles.</a:t>
            </a:r>
          </a:p>
        </p:txBody>
      </p:sp>
    </p:spTree>
    <p:extLst>
      <p:ext uri="{BB962C8B-B14F-4D97-AF65-F5344CB8AC3E}">
        <p14:creationId xmlns:p14="http://schemas.microsoft.com/office/powerpoint/2010/main" val="1161969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Afrontando os perigos da situação política, não fez mistério de suas convicções religiosas, exaltava as virtudes do Cristianismo nas esferas mais aristocráticas. Os amigos, porém, o ouviam penalizados. </a:t>
            </a:r>
          </a:p>
        </p:txBody>
      </p:sp>
    </p:spTree>
    <p:extLst>
      <p:ext uri="{BB962C8B-B14F-4D97-AF65-F5344CB8AC3E}">
        <p14:creationId xmlns:p14="http://schemas.microsoft.com/office/powerpoint/2010/main" val="1313883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Para os de sua esfera social, </a:t>
            </a:r>
            <a:r>
              <a:rPr lang="pt-BR" sz="4000" b="1" dirty="0" err="1">
                <a:latin typeface="ArialMT-Identity-H"/>
              </a:rPr>
              <a:t>Helvídio</a:t>
            </a:r>
            <a:r>
              <a:rPr lang="pt-BR" sz="4000" b="1" dirty="0">
                <a:latin typeface="ArialMT-Identity-H"/>
              </a:rPr>
              <a:t> Lucius padecia as mais evidentes perturbações mentais, provenientes da tragédia dolorosa que lhe enchera o lar de um luto perpétuo e angustioso.</a:t>
            </a:r>
          </a:p>
        </p:txBody>
      </p:sp>
    </p:spTree>
    <p:extLst>
      <p:ext uri="{BB962C8B-B14F-4D97-AF65-F5344CB8AC3E}">
        <p14:creationId xmlns:p14="http://schemas.microsoft.com/office/powerpoint/2010/main" val="2129970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800" b="1" dirty="0">
                <a:latin typeface="ArialMT-Identity-H"/>
              </a:rPr>
              <a:t>O tribuno, todavia, como se prescindisse de todas as honrarias exigidas pelos de sua condição, parecia inacessível aos conceitos alheios e, com assombro de todas as suas relações, dispôs da maioria dos bens patrimoniais em obras piedosas, com as quais os órfãos e as viúvas se beneficiavam.</a:t>
            </a:r>
          </a:p>
        </p:txBody>
      </p:sp>
    </p:spTree>
    <p:extLst>
      <p:ext uri="{BB962C8B-B14F-4D97-AF65-F5344CB8AC3E}">
        <p14:creationId xmlns:p14="http://schemas.microsoft.com/office/powerpoint/2010/main" val="785095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Seus companheiros humildes da Porta Ápia se regozijaram com o ardor evangélico de que dava, agora, pleno testemunho, </a:t>
            </a:r>
            <a:r>
              <a:rPr lang="pt-BR" sz="4000" b="1" dirty="0" err="1">
                <a:latin typeface="ArialMT-Identity-H"/>
              </a:rPr>
              <a:t>auxiliando-lhes</a:t>
            </a:r>
            <a:r>
              <a:rPr lang="pt-BR" sz="4000" b="1" dirty="0">
                <a:latin typeface="ArialMT-Identity-H"/>
              </a:rPr>
              <a:t> os esforços e defendendo-os publicamente. </a:t>
            </a:r>
          </a:p>
        </p:txBody>
      </p:sp>
    </p:spTree>
    <p:extLst>
      <p:ext uri="{BB962C8B-B14F-4D97-AF65-F5344CB8AC3E}">
        <p14:creationId xmlns:p14="http://schemas.microsoft.com/office/powerpoint/2010/main" val="1336736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Não mais se entregou aos ócios sociais, porquanto, às vezes, pela manhã, era visto no </a:t>
            </a:r>
            <a:r>
              <a:rPr lang="pt-BR" sz="4000" b="1" dirty="0" err="1">
                <a:latin typeface="ArialMT-Identity-H"/>
              </a:rPr>
              <a:t>Esquilino</a:t>
            </a:r>
            <a:r>
              <a:rPr lang="pt-BR" sz="4000" b="1" dirty="0">
                <a:latin typeface="ArialMT-Identity-H"/>
              </a:rPr>
              <a:t> ou na Suburra, no Trastevere ou no </a:t>
            </a:r>
            <a:r>
              <a:rPr lang="pt-BR" sz="4000" b="1" dirty="0" err="1">
                <a:latin typeface="ArialMT-Identity-H"/>
              </a:rPr>
              <a:t>Velabro</a:t>
            </a:r>
            <a:r>
              <a:rPr lang="pt-BR" sz="4000" b="1" dirty="0">
                <a:latin typeface="ArialMT-Identity-H"/>
              </a:rPr>
              <a:t>, buscando informações dessa ou daquela família de indigentes.</a:t>
            </a:r>
          </a:p>
        </p:txBody>
      </p:sp>
    </p:spTree>
    <p:extLst>
      <p:ext uri="{BB962C8B-B14F-4D97-AF65-F5344CB8AC3E}">
        <p14:creationId xmlns:p14="http://schemas.microsoft.com/office/powerpoint/2010/main" val="1238102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Não só isso. Visitou os descendentes de </a:t>
            </a:r>
            <a:r>
              <a:rPr lang="pt-BR" sz="4000" b="1" dirty="0" err="1">
                <a:latin typeface="ArialMT-Identity-H"/>
              </a:rPr>
              <a:t>Hatéria</a:t>
            </a:r>
            <a:r>
              <a:rPr lang="pt-BR" sz="4000" b="1" dirty="0">
                <a:latin typeface="ArialMT-Identity-H"/>
              </a:rPr>
              <a:t>, procurou-a no intuito de perdoar-lhe, mas não encontrou sequer notícias, pois ninguém conhecia o trágico fim da velhinha, ocorrido no mesmo sentido oculto por ela utilizado para a prática do mal.</a:t>
            </a:r>
          </a:p>
        </p:txBody>
      </p:sp>
    </p:spTree>
    <p:extLst>
      <p:ext uri="{BB962C8B-B14F-4D97-AF65-F5344CB8AC3E}">
        <p14:creationId xmlns:p14="http://schemas.microsoft.com/office/powerpoint/2010/main" val="1489046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5DA0C6E0-F60A-45D7-AA66-FF4226FB6F80}"/>
              </a:ext>
            </a:extLst>
          </p:cNvPr>
          <p:cNvPicPr>
            <a:picLocks noChangeAspect="1"/>
          </p:cNvPicPr>
          <p:nvPr/>
        </p:nvPicPr>
        <p:blipFill>
          <a:blip r:embed="rId2"/>
          <a:stretch>
            <a:fillRect/>
          </a:stretch>
        </p:blipFill>
        <p:spPr>
          <a:xfrm>
            <a:off x="2175028" y="630315"/>
            <a:ext cx="9241908" cy="5789677"/>
          </a:xfrm>
          <a:prstGeom prst="rect">
            <a:avLst/>
          </a:prstGeom>
        </p:spPr>
      </p:pic>
    </p:spTree>
    <p:extLst>
      <p:ext uri="{BB962C8B-B14F-4D97-AF65-F5344CB8AC3E}">
        <p14:creationId xmlns:p14="http://schemas.microsoft.com/office/powerpoint/2010/main" val="1889022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O tribuno, todavia, aproveitou a estada em Benevento para ensinar aos membros daquela família, que se considerava integrada na sua tutela, os métodos seguidos pelo Irmão Marinho no trato carinhoso da terra. </a:t>
            </a:r>
          </a:p>
        </p:txBody>
      </p:sp>
    </p:spTree>
    <p:extLst>
      <p:ext uri="{BB962C8B-B14F-4D97-AF65-F5344CB8AC3E}">
        <p14:creationId xmlns:p14="http://schemas.microsoft.com/office/powerpoint/2010/main" val="33899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800" b="1" dirty="0">
                <a:latin typeface="ArialMT-Identity-H"/>
              </a:rPr>
              <a:t>Em seguida, ei-lo na herdade de Caio </a:t>
            </a:r>
            <a:r>
              <a:rPr lang="pt-BR" sz="3800" b="1" dirty="0" err="1">
                <a:latin typeface="ArialMT-Identity-H"/>
              </a:rPr>
              <a:t>Fabrícius</a:t>
            </a:r>
            <a:r>
              <a:rPr lang="pt-BR" sz="3800" b="1" dirty="0">
                <a:latin typeface="ArialMT-Identity-H"/>
              </a:rPr>
              <a:t>, onde assumiu voluntariamente a direção de numerosos serviços rurais, utilizando aqueles processos que jamais poderia esquecer, tornando-se amado como um pai pelos que recebiam, de boa vontade, suas idéias novas e interessantes.</a:t>
            </a:r>
          </a:p>
        </p:txBody>
      </p:sp>
    </p:spTree>
    <p:extLst>
      <p:ext uri="{BB962C8B-B14F-4D97-AF65-F5344CB8AC3E}">
        <p14:creationId xmlns:p14="http://schemas.microsoft.com/office/powerpoint/2010/main" val="52186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600" b="1" dirty="0">
                <a:latin typeface="ArialMT-Identity-H"/>
              </a:rPr>
              <a:t>Todavia, depois de tantos e benéficos labores, o antigo tribuno adoeceu, sobressaltando o coração dos filhos e dos amigos. </a:t>
            </a:r>
          </a:p>
          <a:p>
            <a:pPr algn="l"/>
            <a:r>
              <a:rPr lang="pt-BR" sz="3600" b="1" dirty="0">
                <a:latin typeface="ArialMT-Identity-H"/>
              </a:rPr>
              <a:t>Assim esteve um mês, combalido e padecente, quando um dia, melancólico e trêmulo, chamou a filha e lhe disse com a maior ternura: </a:t>
            </a:r>
          </a:p>
        </p:txBody>
      </p:sp>
    </p:spTree>
    <p:extLst>
      <p:ext uri="{BB962C8B-B14F-4D97-AF65-F5344CB8AC3E}">
        <p14:creationId xmlns:p14="http://schemas.microsoft.com/office/powerpoint/2010/main" val="2278102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600" b="1" dirty="0">
                <a:latin typeface="ArialMT-Identity-H"/>
              </a:rPr>
              <a:t>– </a:t>
            </a:r>
            <a:r>
              <a:rPr lang="pt-BR" sz="3600" b="1" dirty="0" err="1">
                <a:latin typeface="ArialMT-Identity-H"/>
              </a:rPr>
              <a:t>Helvídia</a:t>
            </a:r>
            <a:r>
              <a:rPr lang="pt-BR" sz="3600" b="1" dirty="0">
                <a:latin typeface="ArialMT-Identity-H"/>
              </a:rPr>
              <a:t>, sinto que meus dias neste mundo estão contados e desejava rever o Irmão Marinho, antes de morrer.</a:t>
            </a:r>
          </a:p>
          <a:p>
            <a:pPr algn="l"/>
            <a:r>
              <a:rPr lang="pt-BR" sz="3600" b="1" dirty="0">
                <a:latin typeface="ArialMT-Identity-H"/>
              </a:rPr>
              <a:t>Ela lhe fez sentir a inconveniência da viagem, mas o tribuno insistia com tanto empenho que acabou anuindo, com a condição de fazer-se acompanhar pelo genro. </a:t>
            </a:r>
          </a:p>
        </p:txBody>
      </p:sp>
    </p:spTree>
    <p:extLst>
      <p:ext uri="{BB962C8B-B14F-4D97-AF65-F5344CB8AC3E}">
        <p14:creationId xmlns:p14="http://schemas.microsoft.com/office/powerpoint/2010/main" val="673894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err="1">
                <a:latin typeface="ArialMT-Identity-H"/>
              </a:rPr>
              <a:t>Helvídio</a:t>
            </a:r>
            <a:r>
              <a:rPr lang="pt-BR" sz="4000" b="1" dirty="0">
                <a:latin typeface="ArialMT-Identity-H"/>
              </a:rPr>
              <a:t> Lucius recusou, porém, alegando não desejar interromper o ritmo doméstico. Resolveram então, que seguisse acompanhado por dois servos de confiança, na previsão de qualquer eventualidade.</a:t>
            </a:r>
          </a:p>
        </p:txBody>
      </p:sp>
    </p:spTree>
    <p:extLst>
      <p:ext uri="{BB962C8B-B14F-4D97-AF65-F5344CB8AC3E}">
        <p14:creationId xmlns:p14="http://schemas.microsoft.com/office/powerpoint/2010/main" val="3876058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800" b="1" dirty="0">
                <a:latin typeface="ArialMT-Identity-H"/>
              </a:rPr>
              <a:t>Sentindo-se melhor com a consoladora perspectiva de voltar a Alexandria e rever os sítios onde lograra tanto conforto para o espírito abatido, o tribuno preparou-se convenientemente, não obstante os temores da filha, que lhe beijou as mãos enternecida, de coração pressago, quando o viu partir.</a:t>
            </a:r>
          </a:p>
        </p:txBody>
      </p:sp>
    </p:spTree>
    <p:extLst>
      <p:ext uri="{BB962C8B-B14F-4D97-AF65-F5344CB8AC3E}">
        <p14:creationId xmlns:p14="http://schemas.microsoft.com/office/powerpoint/2010/main" val="2525885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err="1">
                <a:latin typeface="ArialMT-Identity-H"/>
              </a:rPr>
              <a:t>Helvídio</a:t>
            </a:r>
            <a:r>
              <a:rPr lang="pt-BR" sz="4000" b="1" dirty="0">
                <a:latin typeface="ArialMT-Identity-H"/>
              </a:rPr>
              <a:t> Lucius estreitou-a nos braços com um olhar intraduzível, contemplando em seguida a paisagem rural, melancolicamente, como se quisesse guardar na retina um quadro precioso, observado pela última vez.</a:t>
            </a:r>
          </a:p>
        </p:txBody>
      </p:sp>
    </p:spTree>
    <p:extLst>
      <p:ext uri="{BB962C8B-B14F-4D97-AF65-F5344CB8AC3E}">
        <p14:creationId xmlns:p14="http://schemas.microsoft.com/office/powerpoint/2010/main" val="36808114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400" b="1" dirty="0">
                <a:latin typeface="ArialMT-Identity-H"/>
              </a:rPr>
              <a:t>Caio e sua mulher, a seu turno, não conseguiram ocultar as lágrimas afetuosas.</a:t>
            </a:r>
          </a:p>
          <a:p>
            <a:pPr algn="l"/>
            <a:r>
              <a:rPr lang="pt-BR" sz="3400" b="1" dirty="0">
                <a:latin typeface="ArialMT-Identity-H"/>
              </a:rPr>
              <a:t>Com o espírito de resolução que o caracterizava, o filho de </a:t>
            </a:r>
            <a:r>
              <a:rPr lang="pt-BR" sz="3400" b="1" dirty="0" err="1">
                <a:latin typeface="ArialMT-Identity-H"/>
              </a:rPr>
              <a:t>Cneio</a:t>
            </a:r>
            <a:r>
              <a:rPr lang="pt-BR" sz="3400" b="1" dirty="0">
                <a:latin typeface="ArialMT-Identity-H"/>
              </a:rPr>
              <a:t> Lucius não se deu conta dos temores e inquietações dos filhos, partindo serenamente, seguido pelos dois servos de Caio </a:t>
            </a:r>
            <a:r>
              <a:rPr lang="pt-BR" sz="3400" b="1" dirty="0" err="1">
                <a:latin typeface="ArialMT-Identity-H"/>
              </a:rPr>
              <a:t>Fabrícius</a:t>
            </a:r>
            <a:r>
              <a:rPr lang="pt-BR" sz="3400" b="1" dirty="0">
                <a:latin typeface="ArialMT-Identity-H"/>
              </a:rPr>
              <a:t>, que o não abandonavam um só instante.</a:t>
            </a:r>
          </a:p>
        </p:txBody>
      </p:sp>
    </p:spTree>
    <p:extLst>
      <p:ext uri="{BB962C8B-B14F-4D97-AF65-F5344CB8AC3E}">
        <p14:creationId xmlns:p14="http://schemas.microsoft.com/office/powerpoint/2010/main" val="5538680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Contudo, antes que a embarcação aproasse a Alexandria ele começou a sentir a recrudescência do seu mal orgânico. À noite, não conseguia forrar-se à dispnéia inflexível e, durante o dia, sentia-se tomado de profunda fraqueza.</a:t>
            </a:r>
          </a:p>
        </p:txBody>
      </p:sp>
    </p:spTree>
    <p:extLst>
      <p:ext uri="{BB962C8B-B14F-4D97-AF65-F5344CB8AC3E}">
        <p14:creationId xmlns:p14="http://schemas.microsoft.com/office/powerpoint/2010/main" val="3247942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600" b="1" dirty="0">
                <a:latin typeface="ArialMT-Identity-H"/>
              </a:rPr>
              <a:t>Fazia mais de um ano que conhecera de perto o Irmão Marinho. Um ano mais, de trabalhos incessantes ao serviço da caridade evangélica. E </a:t>
            </a:r>
            <a:r>
              <a:rPr lang="pt-BR" sz="3600" b="1" dirty="0" err="1">
                <a:latin typeface="ArialMT-Identity-H"/>
              </a:rPr>
              <a:t>Helvídio</a:t>
            </a:r>
            <a:r>
              <a:rPr lang="pt-BR" sz="3600" b="1" dirty="0">
                <a:latin typeface="ArialMT-Identity-H"/>
              </a:rPr>
              <a:t> Lucius, que se deixara fascinar pelo espírito carinhoso do irmão dos infortunados e humildes, não queria morrer sem lhe demonstrar que aproveitara as lições sublimes.</a:t>
            </a:r>
          </a:p>
        </p:txBody>
      </p:sp>
    </p:spTree>
    <p:extLst>
      <p:ext uri="{BB962C8B-B14F-4D97-AF65-F5344CB8AC3E}">
        <p14:creationId xmlns:p14="http://schemas.microsoft.com/office/powerpoint/2010/main" val="4275926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E2272E-52E8-435A-BDD3-3C912A861114}"/>
              </a:ext>
            </a:extLst>
          </p:cNvPr>
          <p:cNvSpPr>
            <a:spLocks noGrp="1"/>
          </p:cNvSpPr>
          <p:nvPr>
            <p:ph type="ctrTitle"/>
          </p:nvPr>
        </p:nvSpPr>
        <p:spPr/>
        <p:txBody>
          <a:bodyPr>
            <a:normAutofit fontScale="90000"/>
          </a:bodyPr>
          <a:lstStyle/>
          <a:p>
            <a:pPr algn="ctr"/>
            <a:r>
              <a:rPr lang="pt-BR" altLang="pt-BR" sz="5400" b="1" dirty="0">
                <a:solidFill>
                  <a:srgbClr val="002060"/>
                </a:solidFill>
                <a:latin typeface="Tahoma" panose="020B0604030504040204" pitchFamily="34" charset="0"/>
              </a:rPr>
              <a:t>MÓDULO 4 – AS VIRTUDES DE CÉLIA/IRMÃO MARINHO EM 5O ANOS DEPOIS</a:t>
            </a:r>
            <a:br>
              <a:rPr lang="pt-BR" altLang="pt-BR" sz="5400" b="1" i="1" dirty="0">
                <a:solidFill>
                  <a:srgbClr val="FFFF00"/>
                </a:solidFill>
                <a:latin typeface="Tahoma" panose="020B0604030504040204" pitchFamily="34" charset="0"/>
              </a:rPr>
            </a:br>
            <a:endParaRPr lang="pt-BR" dirty="0"/>
          </a:p>
        </p:txBody>
      </p:sp>
      <p:sp>
        <p:nvSpPr>
          <p:cNvPr id="3" name="Subtítulo 2">
            <a:extLst>
              <a:ext uri="{FF2B5EF4-FFF2-40B4-BE49-F238E27FC236}">
                <a16:creationId xmlns:a16="http://schemas.microsoft.com/office/drawing/2014/main" id="{678C5A7D-793A-4950-80C1-60B223F4481D}"/>
              </a:ext>
            </a:extLst>
          </p:cNvPr>
          <p:cNvSpPr>
            <a:spLocks noGrp="1"/>
          </p:cNvSpPr>
          <p:nvPr>
            <p:ph type="subTitle" idx="1"/>
          </p:nvPr>
        </p:nvSpPr>
        <p:spPr/>
        <p:txBody>
          <a:bodyPr/>
          <a:lstStyle/>
          <a:p>
            <a:endParaRPr lang="pt-BR"/>
          </a:p>
        </p:txBody>
      </p:sp>
    </p:spTree>
    <p:extLst>
      <p:ext uri="{BB962C8B-B14F-4D97-AF65-F5344CB8AC3E}">
        <p14:creationId xmlns:p14="http://schemas.microsoft.com/office/powerpoint/2010/main" val="20433144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400" b="1" dirty="0">
                <a:latin typeface="ArialMT-Identity-H"/>
              </a:rPr>
              <a:t>Não sabia explicar a simpatia infinita que o monge lhe despertara. Sabia, tão somente, que o amava com arroubos paternais. Assim, vibrando de júbilo por haver aplicado os seus ensinamentos com dedicação e destemor, aguardava ansioso o instante de revê-lo e cientificá-lo de todos os seus feitos, que, embora tardios, lhe haviam acalmado extraordinariamente o coração.</a:t>
            </a:r>
          </a:p>
        </p:txBody>
      </p:sp>
    </p:spTree>
    <p:extLst>
      <p:ext uri="{BB962C8B-B14F-4D97-AF65-F5344CB8AC3E}">
        <p14:creationId xmlns:p14="http://schemas.microsoft.com/office/powerpoint/2010/main" val="36914359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400" b="1" dirty="0">
                <a:latin typeface="ArialMT-Identity-H"/>
              </a:rPr>
              <a:t>De Alexandria ao mosteiro, viajou numa liteira especial, com o conforto possível. Ainda assim, chegou ao destino grandemente combalido.</a:t>
            </a:r>
          </a:p>
          <a:p>
            <a:pPr algn="l"/>
            <a:r>
              <a:rPr lang="pt-BR" sz="3400" b="1" dirty="0">
                <a:latin typeface="ArialMT-Identity-H"/>
              </a:rPr>
              <a:t>O Irmão Marinho, por sua vez, estava vivendo os derradeiros dias do seu apostolado. Os olhos se lhe haviam tornado mais fundos e, no rosto, pairava uma expressão dolorosa e resignada, como se tivesse absoluta certeza do próximo fim.</a:t>
            </a:r>
          </a:p>
        </p:txBody>
      </p:sp>
    </p:spTree>
    <p:extLst>
      <p:ext uri="{BB962C8B-B14F-4D97-AF65-F5344CB8AC3E}">
        <p14:creationId xmlns:p14="http://schemas.microsoft.com/office/powerpoint/2010/main" val="36469543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O reencontro de ambos foi uma cena comovedora e tocante, porque Célia também esperava ansiosa o coração paterno, crente de que, em breve, partiria ao encontro dos entes queridos que a precederam nas sombras do sepulcro.</a:t>
            </a:r>
          </a:p>
        </p:txBody>
      </p:sp>
    </p:spTree>
    <p:extLst>
      <p:ext uri="{BB962C8B-B14F-4D97-AF65-F5344CB8AC3E}">
        <p14:creationId xmlns:p14="http://schemas.microsoft.com/office/powerpoint/2010/main" val="1001027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600" b="1" dirty="0">
                <a:latin typeface="ArialMT-Identity-H"/>
              </a:rPr>
              <a:t>Havia meses, interrompera as prédicas porque todos os esforços físicos lhe produziam hemoptises. Todavia, os estudos evangélicos continuavam sempre. Os Irmãos do mosteiro se incumbiram de prosseguir na tarefa sagrada, e os velhos e as crianças substituíam-na nos serviços do horto, onde as árvores se cobriam de flores novamente.</a:t>
            </a:r>
          </a:p>
        </p:txBody>
      </p:sp>
    </p:spTree>
    <p:extLst>
      <p:ext uri="{BB962C8B-B14F-4D97-AF65-F5344CB8AC3E}">
        <p14:creationId xmlns:p14="http://schemas.microsoft.com/office/powerpoint/2010/main" val="13021450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Foi debalde que Epifânio, então tocado pelos atos de sacrifício e humildade daquela alma generosa, tentou leva-la para um aposento confortável e lavado de Sol, no interior do mosteiro, a fim de lhe atenuar os padecimentos.</a:t>
            </a:r>
          </a:p>
        </p:txBody>
      </p:sp>
    </p:spTree>
    <p:extLst>
      <p:ext uri="{BB962C8B-B14F-4D97-AF65-F5344CB8AC3E}">
        <p14:creationId xmlns:p14="http://schemas.microsoft.com/office/powerpoint/2010/main" val="40587620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Ela preferiu a casinhola singela do horto, fazendo questão de ficar no insulamento das suas meditações e das suas preces, convicta de que o pai voltaria e desejando </a:t>
            </a:r>
            <a:r>
              <a:rPr lang="pt-BR" sz="4400" b="1" dirty="0" err="1">
                <a:latin typeface="ArialMT-Identity-H"/>
              </a:rPr>
              <a:t>revelar-se-lhe</a:t>
            </a:r>
            <a:r>
              <a:rPr lang="pt-BR" sz="4400" b="1" dirty="0">
                <a:latin typeface="ArialMT-Identity-H"/>
              </a:rPr>
              <a:t>, antes de morrer.</a:t>
            </a:r>
          </a:p>
        </p:txBody>
      </p:sp>
    </p:spTree>
    <p:extLst>
      <p:ext uri="{BB962C8B-B14F-4D97-AF65-F5344CB8AC3E}">
        <p14:creationId xmlns:p14="http://schemas.microsoft.com/office/powerpoint/2010/main" val="15361223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400" b="1" dirty="0">
                <a:latin typeface="ArialMT-Identity-H"/>
              </a:rPr>
              <a:t>Era quase noite fechada quando o patrício lhe bateu à porta, atormentado por singulares padecimentos.</a:t>
            </a:r>
          </a:p>
          <a:p>
            <a:pPr algn="l"/>
            <a:r>
              <a:rPr lang="pt-BR" sz="3400" b="1" dirty="0">
                <a:latin typeface="ArialMT-Identity-H"/>
              </a:rPr>
              <a:t>Recebeu-o com intenso júbilo, e, embora fraquíssima, providenciou a acomodação imediata dos servos em singela dependência distante, logo voltando ao interior, onde </a:t>
            </a:r>
            <a:r>
              <a:rPr lang="pt-BR" sz="3400" b="1" dirty="0" err="1">
                <a:latin typeface="ArialMT-Identity-H"/>
              </a:rPr>
              <a:t>Helvídio</a:t>
            </a:r>
            <a:r>
              <a:rPr lang="pt-BR" sz="3400" b="1" dirty="0">
                <a:latin typeface="ArialMT-Identity-H"/>
              </a:rPr>
              <a:t> a esperava aflito, dado o agravo súbito de todos os seus males.</a:t>
            </a:r>
          </a:p>
        </p:txBody>
      </p:sp>
    </p:spTree>
    <p:extLst>
      <p:ext uri="{BB962C8B-B14F-4D97-AF65-F5344CB8AC3E}">
        <p14:creationId xmlns:p14="http://schemas.microsoft.com/office/powerpoint/2010/main" val="265845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Debalde lhe trouxe a jovem os recursos da sua medicina caseira, porque, de hora a hora, o tribuno experimentava a dispnéia, cada vez mais intensa, enquanto o coração lhe pulsava em ritmo precipitoso.</a:t>
            </a:r>
          </a:p>
        </p:txBody>
      </p:sp>
    </p:spTree>
    <p:extLst>
      <p:ext uri="{BB962C8B-B14F-4D97-AF65-F5344CB8AC3E}">
        <p14:creationId xmlns:p14="http://schemas.microsoft.com/office/powerpoint/2010/main" val="42881207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400" b="1" dirty="0">
                <a:latin typeface="ArialMT-Identity-H"/>
              </a:rPr>
              <a:t>A noite ia adiantada quando </a:t>
            </a:r>
            <a:r>
              <a:rPr lang="pt-BR" sz="3400" b="1" dirty="0" err="1">
                <a:latin typeface="ArialMT-Identity-H"/>
              </a:rPr>
              <a:t>Helvídio</a:t>
            </a:r>
            <a:r>
              <a:rPr lang="pt-BR" sz="3400" b="1" dirty="0">
                <a:latin typeface="ArialMT-Identity-H"/>
              </a:rPr>
              <a:t> Lucius, fazendo a filha sentar-se junto dele, murmurou com dificuldade:</a:t>
            </a:r>
          </a:p>
          <a:p>
            <a:pPr algn="l"/>
            <a:r>
              <a:rPr lang="pt-BR" sz="3400" b="1" dirty="0">
                <a:latin typeface="ArialMT-Identity-H"/>
              </a:rPr>
              <a:t>– Irmão Marinho... não cuides mais do meu corpo... Tenho a impressão de estar vivendo os últimos instantes... Guardava o secreto desejo de morrer aqui, ouvindo as vossas preces, que me ensinaram a amar a Jesus... com mais carinho...</a:t>
            </a:r>
          </a:p>
        </p:txBody>
      </p:sp>
    </p:spTree>
    <p:extLst>
      <p:ext uri="{BB962C8B-B14F-4D97-AF65-F5344CB8AC3E}">
        <p14:creationId xmlns:p14="http://schemas.microsoft.com/office/powerpoint/2010/main" val="26522571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Célia começou a chorar amargamente, percebendo a realidade dolorosa.</a:t>
            </a:r>
          </a:p>
          <a:p>
            <a:pPr algn="l"/>
            <a:r>
              <a:rPr lang="pt-BR" sz="4000" b="1" dirty="0">
                <a:latin typeface="ArialMT-Identity-H"/>
              </a:rPr>
              <a:t>– Chorais? Sereis sempre o irmão... dos infelizes e desditosos... Não me esqueçais nas vossas orações... E, lançando à filha um olhar inolvidável e triste, continuava na voz reticenciosa da agonia:</a:t>
            </a:r>
          </a:p>
        </p:txBody>
      </p:sp>
    </p:spTree>
    <p:extLst>
      <p:ext uri="{BB962C8B-B14F-4D97-AF65-F5344CB8AC3E}">
        <p14:creationId xmlns:p14="http://schemas.microsoft.com/office/powerpoint/2010/main" val="613603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E2272E-52E8-435A-BDD3-3C912A861114}"/>
              </a:ext>
            </a:extLst>
          </p:cNvPr>
          <p:cNvSpPr>
            <a:spLocks noGrp="1"/>
          </p:cNvSpPr>
          <p:nvPr>
            <p:ph type="ctrTitle"/>
          </p:nvPr>
        </p:nvSpPr>
        <p:spPr/>
        <p:txBody>
          <a:bodyPr>
            <a:normAutofit fontScale="90000"/>
          </a:bodyPr>
          <a:lstStyle/>
          <a:p>
            <a:pPr algn="ctr"/>
            <a:r>
              <a:rPr lang="pt-BR" altLang="pt-BR" sz="5400" b="1" dirty="0">
                <a:solidFill>
                  <a:srgbClr val="002060"/>
                </a:solidFill>
                <a:latin typeface="Tahoma" panose="020B0604030504040204" pitchFamily="34" charset="0"/>
              </a:rPr>
              <a:t>ENCONTRO 10 – </a:t>
            </a:r>
            <a:r>
              <a:rPr lang="pt-BR" altLang="pt-BR" b="1" dirty="0">
                <a:solidFill>
                  <a:srgbClr val="002060"/>
                </a:solidFill>
                <a:latin typeface="Tahoma" panose="020B0604030504040204" pitchFamily="34" charset="0"/>
              </a:rPr>
              <a:t>CÉLIA REENCONTRA O SEU PAI – 3ª. parte</a:t>
            </a:r>
            <a:endParaRPr lang="pt-BR" dirty="0"/>
          </a:p>
        </p:txBody>
      </p:sp>
      <p:sp>
        <p:nvSpPr>
          <p:cNvPr id="3" name="Subtítulo 2">
            <a:extLst>
              <a:ext uri="{FF2B5EF4-FFF2-40B4-BE49-F238E27FC236}">
                <a16:creationId xmlns:a16="http://schemas.microsoft.com/office/drawing/2014/main" id="{678C5A7D-793A-4950-80C1-60B223F4481D}"/>
              </a:ext>
            </a:extLst>
          </p:cNvPr>
          <p:cNvSpPr>
            <a:spLocks noGrp="1"/>
          </p:cNvSpPr>
          <p:nvPr>
            <p:ph type="subTitle" idx="1"/>
          </p:nvPr>
        </p:nvSpPr>
        <p:spPr/>
        <p:txBody>
          <a:bodyPr/>
          <a:lstStyle/>
          <a:p>
            <a:endParaRPr lang="pt-BR"/>
          </a:p>
        </p:txBody>
      </p:sp>
    </p:spTree>
    <p:extLst>
      <p:ext uri="{BB962C8B-B14F-4D97-AF65-F5344CB8AC3E}">
        <p14:creationId xmlns:p14="http://schemas.microsoft.com/office/powerpoint/2010/main" val="4052395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 Quis voltar para dizer-vos que procurei pôr em prática as vossas lições sublimes. Sei que outrora fui um perverso, um orgulhoso. Fui pecador, Irmão, vivia longe da luz e... da verdade. Mas... desde que me fui daqui, tenho procurado proceder conforme me ensinastes...</a:t>
            </a:r>
          </a:p>
        </p:txBody>
      </p:sp>
    </p:spTree>
    <p:extLst>
      <p:ext uri="{BB962C8B-B14F-4D97-AF65-F5344CB8AC3E}">
        <p14:creationId xmlns:p14="http://schemas.microsoft.com/office/powerpoint/2010/main" val="39230628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Dispus da maior parte dos bens em favor dos pobres e dos mais desfavorecidos da sorte... Procurei proteger as famílias desventuradas do Trastevere, busquei os órfãos e as viúvas do </a:t>
            </a:r>
            <a:r>
              <a:rPr lang="pt-BR" sz="4000" b="1" dirty="0" err="1">
                <a:latin typeface="ArialMT-Identity-H"/>
              </a:rPr>
              <a:t>Esquilino</a:t>
            </a:r>
            <a:r>
              <a:rPr lang="pt-BR" sz="4000" b="1" dirty="0">
                <a:latin typeface="ArialMT-Identity-H"/>
              </a:rPr>
              <a:t>... Proclamei minha crença nova entre todos os amigos que me ridiculizaram...</a:t>
            </a:r>
          </a:p>
        </p:txBody>
      </p:sp>
    </p:spTree>
    <p:extLst>
      <p:ext uri="{BB962C8B-B14F-4D97-AF65-F5344CB8AC3E}">
        <p14:creationId xmlns:p14="http://schemas.microsoft.com/office/powerpoint/2010/main" val="8409653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400" b="1" dirty="0">
                <a:latin typeface="ArialMT-Identity-H"/>
              </a:rPr>
              <a:t>Doei uma casa aos companheiros de fé, que se reúnem perto da Porta </a:t>
            </a:r>
            <a:r>
              <a:rPr lang="pt-BR" sz="3400" b="1" dirty="0" err="1">
                <a:latin typeface="ArialMT-Identity-H"/>
              </a:rPr>
              <a:t>Apia</a:t>
            </a:r>
            <a:r>
              <a:rPr lang="pt-BR" sz="3400" b="1" dirty="0">
                <a:latin typeface="ArialMT-Identity-H"/>
              </a:rPr>
              <a:t>... Busquei todos os meus inimigos e lhes pedi perdão para poder repousar o pensamento atormentado... Permanecendo muitos meses na herdade de meus filhos, ensinei o Cristianismo aos escravos, dando-lhes notícias do vosso horto, onde a terra recebe a mais elevada cooperação de amor...</a:t>
            </a:r>
          </a:p>
        </p:txBody>
      </p:sp>
    </p:spTree>
    <p:extLst>
      <p:ext uri="{BB962C8B-B14F-4D97-AF65-F5344CB8AC3E}">
        <p14:creationId xmlns:p14="http://schemas.microsoft.com/office/powerpoint/2010/main" val="4102966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r>
              <a:rPr lang="pt-BR" sz="4000" b="1" dirty="0">
                <a:latin typeface="ArialMT-Identity-H"/>
              </a:rPr>
              <a:t>Então, via que todos trabalhavam como me ensinastes... Em cada moeda que oferecia aos desgraçados, eu vos via abençoando o meu gesto e a minha compreensão... Não tenho coragem de me dirigir a Jesus... </a:t>
            </a:r>
          </a:p>
        </p:txBody>
      </p:sp>
    </p:spTree>
    <p:extLst>
      <p:ext uri="{BB962C8B-B14F-4D97-AF65-F5344CB8AC3E}">
        <p14:creationId xmlns:p14="http://schemas.microsoft.com/office/powerpoint/2010/main" val="3999622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r>
              <a:rPr lang="pt-BR" sz="4000" b="1" dirty="0">
                <a:latin typeface="ArialMT-Identity-H"/>
              </a:rPr>
              <a:t>Sinto-me fraco e pequenino diante da sua grandeza... Pensava assim em vós, que conheceis a dolorosa história da minha vida... Pedireis por mim ao Divino Mestre, pois as vossas orações devem ser ouvidas no Céu...</a:t>
            </a:r>
          </a:p>
        </p:txBody>
      </p:sp>
    </p:spTree>
    <p:extLst>
      <p:ext uri="{BB962C8B-B14F-4D97-AF65-F5344CB8AC3E}">
        <p14:creationId xmlns:p14="http://schemas.microsoft.com/office/powerpoint/2010/main" val="28157096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800" b="1" dirty="0">
                <a:latin typeface="ArialMT-Identity-H"/>
              </a:rPr>
              <a:t>Fizera uma pausa na exposição dolorosa, enquanto a jovem se mantinha em silêncio, orando com lágrimas.</a:t>
            </a:r>
          </a:p>
          <a:p>
            <a:pPr algn="l"/>
            <a:r>
              <a:rPr lang="pt-BR" sz="3800" b="1" dirty="0">
                <a:latin typeface="ArialMT-Identity-H"/>
              </a:rPr>
              <a:t>Sentando-se a custo, porém, o patrício tomou-lhe a destra e, fixando-lhe os olhos percucientes, continuou em voz entrecortada a revelar as suas derradeiras esperanças e desejos:</a:t>
            </a:r>
          </a:p>
        </p:txBody>
      </p:sp>
    </p:spTree>
    <p:extLst>
      <p:ext uri="{BB962C8B-B14F-4D97-AF65-F5344CB8AC3E}">
        <p14:creationId xmlns:p14="http://schemas.microsoft.com/office/powerpoint/2010/main" val="6568162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800" b="1" dirty="0">
                <a:latin typeface="ArialMT-Identity-H"/>
              </a:rPr>
              <a:t>– Irmão Marinho, tudo fiz com a mesma aspiração paterna de encontrar minha filha no plano material... Buscando os pobres e desamparados da sorte, muitas vezes julguei encontra-la, restituída ao meu coração... Desde que me fiz adepto do Senhor, creio firmemente na outra vida...</a:t>
            </a:r>
          </a:p>
        </p:txBody>
      </p:sp>
    </p:spTree>
    <p:extLst>
      <p:ext uri="{BB962C8B-B14F-4D97-AF65-F5344CB8AC3E}">
        <p14:creationId xmlns:p14="http://schemas.microsoft.com/office/powerpoint/2010/main" val="32148298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600" b="1" dirty="0">
                <a:latin typeface="ArialMT-Identity-H"/>
              </a:rPr>
              <a:t>Creio que encontrarei além do sepulcro todos os afetos que me antecederam no túmulo e quisera levar à minha companheira a certeza de haver reparado os erros do passado doloroso... Minha esposa foi sempre ponderada e generosa e eu desejava levar-lhe a notícia... de haver reparado os impulsos doutros tempos, quando não sentia Jesus no coração...</a:t>
            </a:r>
          </a:p>
        </p:txBody>
      </p:sp>
    </p:spTree>
    <p:extLst>
      <p:ext uri="{BB962C8B-B14F-4D97-AF65-F5344CB8AC3E}">
        <p14:creationId xmlns:p14="http://schemas.microsoft.com/office/powerpoint/2010/main" val="17373208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800" b="1" dirty="0">
                <a:latin typeface="ArialMT-Identity-H"/>
              </a:rPr>
              <a:t>E como se desejasse mostrar o seu último desencanto, o moribundo concluía, depois de uma pausa:</a:t>
            </a:r>
          </a:p>
          <a:p>
            <a:pPr algn="l"/>
            <a:r>
              <a:rPr lang="pt-BR" sz="3800" b="1" dirty="0">
                <a:latin typeface="ArialMT-Identity-H"/>
              </a:rPr>
              <a:t>– Entretanto... Irmão... o Senhor não me considerou digno dessa alegria... Esperarei, então, o seu breve julgamento, com o mesmo remorso e com o mesmo arrependimento...</a:t>
            </a:r>
          </a:p>
        </p:txBody>
      </p:sp>
    </p:spTree>
    <p:extLst>
      <p:ext uri="{BB962C8B-B14F-4D97-AF65-F5344CB8AC3E}">
        <p14:creationId xmlns:p14="http://schemas.microsoft.com/office/powerpoint/2010/main" val="28385421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Ante aquele ato de humildade suprema e de suprema esperança no Senhor Jesus, o Irmão Marinho levantou-se e, fitando-o de olhos úmidos e brilhantes, exclamou:</a:t>
            </a:r>
          </a:p>
        </p:txBody>
      </p:sp>
    </p:spTree>
    <p:extLst>
      <p:ext uri="{BB962C8B-B14F-4D97-AF65-F5344CB8AC3E}">
        <p14:creationId xmlns:p14="http://schemas.microsoft.com/office/powerpoint/2010/main" val="859614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Quanto a </a:t>
            </a:r>
            <a:r>
              <a:rPr lang="pt-BR" sz="4000" b="1" dirty="0" err="1">
                <a:latin typeface="ArialMT-Identity-H"/>
              </a:rPr>
              <a:t>Helvídio</a:t>
            </a:r>
            <a:r>
              <a:rPr lang="pt-BR" sz="4000" b="1" dirty="0">
                <a:latin typeface="ArialMT-Identity-H"/>
              </a:rPr>
              <a:t> Lucius, de  regresso, sentia-se como que banhado numa corrente de pensamentos novos.</a:t>
            </a:r>
          </a:p>
          <a:p>
            <a:pPr algn="l"/>
            <a:r>
              <a:rPr lang="pt-BR" sz="4000" b="1" dirty="0">
                <a:latin typeface="ArialMT-Identity-H"/>
              </a:rPr>
              <a:t>O Irmão Marinho, a seus olhos, era um símbolo perfeito dos dias apostólicos, quando os seguidores de Jesus operavam no mundo, em seu nome.</a:t>
            </a:r>
          </a:p>
        </p:txBody>
      </p:sp>
    </p:spTree>
    <p:extLst>
      <p:ext uri="{BB962C8B-B14F-4D97-AF65-F5344CB8AC3E}">
        <p14:creationId xmlns:p14="http://schemas.microsoft.com/office/powerpoint/2010/main" val="12199663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 Vossa filha aqui está, esperando a vossa vinda!... Haveis de reconhecer que Jesus ouviu as nossas súplicas!</a:t>
            </a:r>
          </a:p>
          <a:p>
            <a:pPr algn="l"/>
            <a:r>
              <a:rPr lang="pt-BR" sz="4000" b="1" dirty="0" err="1">
                <a:latin typeface="ArialMT-Identity-H"/>
              </a:rPr>
              <a:t>Helvídio</a:t>
            </a:r>
            <a:r>
              <a:rPr lang="pt-BR" sz="4000" b="1" dirty="0">
                <a:latin typeface="ArialMT-Identity-H"/>
              </a:rPr>
              <a:t> despediu um olhar penetrante, cheio de amargura e de incredulidade, enquanto, pelas faces pálidas, lhe escorria copioso o suor da agonia.</a:t>
            </a:r>
          </a:p>
        </p:txBody>
      </p:sp>
    </p:spTree>
    <p:extLst>
      <p:ext uri="{BB962C8B-B14F-4D97-AF65-F5344CB8AC3E}">
        <p14:creationId xmlns:p14="http://schemas.microsoft.com/office/powerpoint/2010/main" val="35618868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200" b="1" dirty="0">
                <a:latin typeface="ArialMT-Identity-H"/>
              </a:rPr>
              <a:t>– Esperai! – disse a jovem num gesto carinhoso.</a:t>
            </a:r>
          </a:p>
          <a:p>
            <a:pPr algn="l"/>
            <a:r>
              <a:rPr lang="pt-BR" sz="3200" b="1" dirty="0">
                <a:latin typeface="ArialMT-Identity-H"/>
              </a:rPr>
              <a:t>E volvendo rápida ao interior, desfez-se do burel, e vestiu a velha túnica com que se ausentara do lar no momento crítico do seu doloroso destino, colocando ao peito a pérola da </a:t>
            </a:r>
            <a:r>
              <a:rPr lang="pt-BR" sz="3200" b="1" dirty="0" err="1">
                <a:latin typeface="ArialMT-Identity-H"/>
              </a:rPr>
              <a:t>Fócida</a:t>
            </a:r>
            <a:r>
              <a:rPr lang="pt-BR" sz="3200" b="1" dirty="0">
                <a:latin typeface="ArialMT-Identity-H"/>
              </a:rPr>
              <a:t> que o pai lhe ofertara na véspera do angustioso acontecimento. E dando aos cabelos o seu penteado antigo, penetrou no quarto ansiosamente, enquanto o moribundo verificava a sua metamorfose, assomado de espanto.</a:t>
            </a:r>
          </a:p>
        </p:txBody>
      </p:sp>
    </p:spTree>
    <p:extLst>
      <p:ext uri="{BB962C8B-B14F-4D97-AF65-F5344CB8AC3E}">
        <p14:creationId xmlns:p14="http://schemas.microsoft.com/office/powerpoint/2010/main" val="5032016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  Meu pai! Meu pai! – murmurou enlaçando-lhe o busto, com ternura, como se naquele instante conseguisse realizar todas as esperanças da sua vida.</a:t>
            </a:r>
          </a:p>
        </p:txBody>
      </p:sp>
    </p:spTree>
    <p:extLst>
      <p:ext uri="{BB962C8B-B14F-4D97-AF65-F5344CB8AC3E}">
        <p14:creationId xmlns:p14="http://schemas.microsoft.com/office/powerpoint/2010/main" val="11912921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Mas, </a:t>
            </a:r>
            <a:r>
              <a:rPr lang="pt-BR" sz="4000" b="1" dirty="0" err="1">
                <a:latin typeface="ArialMT-Identity-H"/>
              </a:rPr>
              <a:t>Helvídio</a:t>
            </a:r>
            <a:r>
              <a:rPr lang="pt-BR" sz="4000" b="1" dirty="0">
                <a:latin typeface="ArialMT-Identity-H"/>
              </a:rPr>
              <a:t> Lucius, com a fronte empastada de álgido suor, não teve forças para externar a alegria íntima, colhido de surpresa e assombro indefiníveis. Quis abraçar-se à filha idolatrada, beijar-lhe as mãos e pedir-lhe perdão, na sua alegria suprema.</a:t>
            </a:r>
          </a:p>
        </p:txBody>
      </p:sp>
    </p:spTree>
    <p:extLst>
      <p:ext uri="{BB962C8B-B14F-4D97-AF65-F5344CB8AC3E}">
        <p14:creationId xmlns:p14="http://schemas.microsoft.com/office/powerpoint/2010/main" val="18583355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Desejava ter voz para dizer do júbilo que lhe dominava o coração paterno, inquirindo-a e expondo-lhe os seus sofrimentos inenarráveis. A alegria intensa havia rompido, porém, as suas derradeiras possibilidades verbais.</a:t>
            </a:r>
          </a:p>
        </p:txBody>
      </p:sp>
    </p:spTree>
    <p:extLst>
      <p:ext uri="{BB962C8B-B14F-4D97-AF65-F5344CB8AC3E}">
        <p14:creationId xmlns:p14="http://schemas.microsoft.com/office/powerpoint/2010/main" val="42861910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Apenas os olhos, percucientes e lúcidos, refletiam-lhe o estado da alma, dando conta da sua emoção indescritível. Lágrimas silenciosas começaram a </a:t>
            </a:r>
            <a:r>
              <a:rPr lang="pt-BR" sz="4000" b="1" dirty="0" err="1">
                <a:latin typeface="ArialMT-Identity-H"/>
              </a:rPr>
              <a:t>rolar-lhe</a:t>
            </a:r>
            <a:r>
              <a:rPr lang="pt-BR" sz="4000" b="1" dirty="0">
                <a:latin typeface="ArialMT-Identity-H"/>
              </a:rPr>
              <a:t> pelas faces descarnadas, enquanto Célia o osculava, murmurando ternamente:</a:t>
            </a:r>
          </a:p>
        </p:txBody>
      </p:sp>
    </p:spTree>
    <p:extLst>
      <p:ext uri="{BB962C8B-B14F-4D97-AF65-F5344CB8AC3E}">
        <p14:creationId xmlns:p14="http://schemas.microsoft.com/office/powerpoint/2010/main" val="13815761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 Meu pai, do seu reino de misericórdia Jesus ouviu as nossas preces! Eis-me aqui. Sou vossa filha! Nunca deixei de vos amar!</a:t>
            </a:r>
          </a:p>
          <a:p>
            <a:pPr algn="l"/>
            <a:r>
              <a:rPr lang="pt-BR" sz="4000" b="1" dirty="0">
                <a:latin typeface="ArialMT-Identity-H"/>
              </a:rPr>
              <a:t>E como se quisesse identificar-se por todos os modos aos olhos paternais, no instante supremo, acrescentava:</a:t>
            </a:r>
          </a:p>
        </p:txBody>
      </p:sp>
    </p:spTree>
    <p:extLst>
      <p:ext uri="{BB962C8B-B14F-4D97-AF65-F5344CB8AC3E}">
        <p14:creationId xmlns:p14="http://schemas.microsoft.com/office/powerpoint/2010/main" val="15229599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 Não me reconheceis? Vede esta túnica! É a mesma com que saí de casa no dia doloroso... Vedes esta pérola? É a mesma que me destes na véspera de nossas provações angustiosas e rudes... Louvado seja o Senhor que nos reúne aqui, nesta hora de dor e de verdade.</a:t>
            </a:r>
          </a:p>
        </p:txBody>
      </p:sp>
    </p:spTree>
    <p:extLst>
      <p:ext uri="{BB962C8B-B14F-4D97-AF65-F5344CB8AC3E}">
        <p14:creationId xmlns:p14="http://schemas.microsoft.com/office/powerpoint/2010/main" val="40262991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Perdoai-me se fui obrigada a adotar uma indumentária diferente, a fim de enfrentar a minha nova vida! Precisei desses recursos para defender-me das tentações e furtar-me à concupiscência dos homens inferiores! </a:t>
            </a:r>
          </a:p>
        </p:txBody>
      </p:sp>
    </p:spTree>
    <p:extLst>
      <p:ext uri="{BB962C8B-B14F-4D97-AF65-F5344CB8AC3E}">
        <p14:creationId xmlns:p14="http://schemas.microsoft.com/office/powerpoint/2010/main" val="15801620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Desde que saí do lar, tenho empregado o tempo em honrar o vosso nome... Que desejais vos diga ainda, por demonstrar minha afeição e meu amor?</a:t>
            </a:r>
          </a:p>
        </p:txBody>
      </p:sp>
    </p:spTree>
    <p:extLst>
      <p:ext uri="{BB962C8B-B14F-4D97-AF65-F5344CB8AC3E}">
        <p14:creationId xmlns:p14="http://schemas.microsoft.com/office/powerpoint/2010/main" val="3326329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800" b="1" dirty="0">
                <a:latin typeface="ArialMT-Identity-H"/>
              </a:rPr>
              <a:t>Desembarcando em Nápoles, dirigiu-se para Cápua, onde foi recebido pelos filhos com excepcionais demonstrações de carinho.</a:t>
            </a:r>
          </a:p>
          <a:p>
            <a:pPr algn="l"/>
            <a:r>
              <a:rPr lang="pt-BR" sz="3800" b="1" dirty="0">
                <a:latin typeface="ArialMT-Identity-H"/>
              </a:rPr>
              <a:t>Caio e a esposa exultaram com as suas melhoras físicas e espirituais, apenas estranhando que regressasse do Egito com tantas idéias de caridade e beneficência.</a:t>
            </a:r>
          </a:p>
        </p:txBody>
      </p:sp>
    </p:spTree>
    <p:extLst>
      <p:ext uri="{BB962C8B-B14F-4D97-AF65-F5344CB8AC3E}">
        <p14:creationId xmlns:p14="http://schemas.microsoft.com/office/powerpoint/2010/main" val="31235939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Mas, </a:t>
            </a:r>
            <a:r>
              <a:rPr lang="pt-BR" sz="4400" b="1" dirty="0" err="1">
                <a:latin typeface="ArialMT-Identity-H"/>
              </a:rPr>
              <a:t>Helvídio</a:t>
            </a:r>
            <a:r>
              <a:rPr lang="pt-BR" sz="4400" b="1" dirty="0">
                <a:latin typeface="ArialMT-Identity-H"/>
              </a:rPr>
              <a:t> Lucius sentia que misteriosa força o arrebatava do corpo; uma sensação desconhecida lhe vibrava no íntimo, envolvia-o numa atmosfera glacial.</a:t>
            </a:r>
          </a:p>
        </p:txBody>
      </p:sp>
    </p:spTree>
    <p:extLst>
      <p:ext uri="{BB962C8B-B14F-4D97-AF65-F5344CB8AC3E}">
        <p14:creationId xmlns:p14="http://schemas.microsoft.com/office/powerpoint/2010/main" val="37974390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Ainda tentou falar, mas as cordas vocais estavam hirtas. A língua paralisara na boca intumescida. Todavia, atestando os profundos sentimentos que lhe vibravam no coração, vertia copiosas lágrimas, envolvendo a filha adorada num olhar amoroso e indefinível.</a:t>
            </a:r>
          </a:p>
        </p:txBody>
      </p:sp>
    </p:spTree>
    <p:extLst>
      <p:ext uri="{BB962C8B-B14F-4D97-AF65-F5344CB8AC3E}">
        <p14:creationId xmlns:p14="http://schemas.microsoft.com/office/powerpoint/2010/main" val="26572160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Esboçou um gesto supremo, desejando levar as mãos de Célia aos lábios, mas foi ela quem, adivinhando-lhe a intenção, tomou-lhe as mãos inertes, frias, e osculou-as longamente. Depois, beijou-lhe a fronte, tomada de imensa ternura!</a:t>
            </a:r>
          </a:p>
        </p:txBody>
      </p:sp>
    </p:spTree>
    <p:extLst>
      <p:ext uri="{BB962C8B-B14F-4D97-AF65-F5344CB8AC3E}">
        <p14:creationId xmlns:p14="http://schemas.microsoft.com/office/powerpoint/2010/main" val="88053748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800" b="1" dirty="0">
                <a:latin typeface="ArialMT-Identity-H"/>
              </a:rPr>
              <a:t>Ajoelhando-se em seguida, rogou ao Senhor, em voz alta, recebesse o espírito generoso do pai, no seu reino de amor e de bondade infinita!</a:t>
            </a:r>
          </a:p>
        </p:txBody>
      </p:sp>
    </p:spTree>
    <p:extLst>
      <p:ext uri="{BB962C8B-B14F-4D97-AF65-F5344CB8AC3E}">
        <p14:creationId xmlns:p14="http://schemas.microsoft.com/office/powerpoint/2010/main" val="12189213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Com lágrimas de afeto e de agradecimento ao Altíssimo, </a:t>
            </a:r>
            <a:r>
              <a:rPr lang="pt-BR" sz="4000" b="1" dirty="0" err="1">
                <a:latin typeface="ArialMT-Identity-H"/>
              </a:rPr>
              <a:t>cerrou-lhe</a:t>
            </a:r>
            <a:r>
              <a:rPr lang="pt-BR" sz="4000" b="1" dirty="0">
                <a:latin typeface="ArialMT-Identity-H"/>
              </a:rPr>
              <a:t> as pálpebras no derradeiro sono, observando que a fisionomia do tribuno estava, agora, nimbada de paz e serenidade.</a:t>
            </a:r>
          </a:p>
        </p:txBody>
      </p:sp>
    </p:spTree>
    <p:extLst>
      <p:ext uri="{BB962C8B-B14F-4D97-AF65-F5344CB8AC3E}">
        <p14:creationId xmlns:p14="http://schemas.microsoft.com/office/powerpoint/2010/main" val="2138838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Por instantes permaneceu genuflexa e viu que o ambiente se enchera de numerosas entidades desencarnadas, entre as quais se destacavam os perfis de sua mãe e do avô, que ali permaneciam de semblante calmo e radiante, estendendo-lhe os braços generosos.</a:t>
            </a:r>
          </a:p>
        </p:txBody>
      </p:sp>
    </p:spTree>
    <p:extLst>
      <p:ext uri="{BB962C8B-B14F-4D97-AF65-F5344CB8AC3E}">
        <p14:creationId xmlns:p14="http://schemas.microsoft.com/office/powerpoint/2010/main" val="29500604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err="1">
                <a:latin typeface="ArialMT-Identity-H"/>
              </a:rPr>
              <a:t>Figurou-se-lhe</a:t>
            </a:r>
            <a:r>
              <a:rPr lang="pt-BR" sz="4400" b="1" dirty="0">
                <a:latin typeface="ArialMT-Identity-H"/>
              </a:rPr>
              <a:t> que todos os amigos do tribuno estavam presentes no instante extremo, a fim de lhe escoltar a alma regenerada, aos luminosos </a:t>
            </a:r>
            <a:r>
              <a:rPr lang="pt-BR" sz="4400" b="1" dirty="0" err="1">
                <a:latin typeface="ArialMT-Identity-H"/>
              </a:rPr>
              <a:t>páramos</a:t>
            </a:r>
            <a:r>
              <a:rPr lang="pt-BR" sz="4400" b="1" dirty="0">
                <a:latin typeface="ArialMT-Identity-H"/>
              </a:rPr>
              <a:t> do Cordeiro de Deus.</a:t>
            </a:r>
          </a:p>
        </p:txBody>
      </p:sp>
    </p:spTree>
    <p:extLst>
      <p:ext uri="{BB962C8B-B14F-4D97-AF65-F5344CB8AC3E}">
        <p14:creationId xmlns:p14="http://schemas.microsoft.com/office/powerpoint/2010/main" val="27614054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Aos primeiros clarões da aurora, deu as necessárias providências, solicitando a presença dos servos do morto, que acorreram pressurosos ao chamado.</a:t>
            </a:r>
          </a:p>
        </p:txBody>
      </p:sp>
    </p:spTree>
    <p:extLst>
      <p:ext uri="{BB962C8B-B14F-4D97-AF65-F5344CB8AC3E}">
        <p14:creationId xmlns:p14="http://schemas.microsoft.com/office/powerpoint/2010/main" val="502998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Novamente reintegrada no seu hábito de monge, Célia encaminhou-se ao mosteiro e comunicou o fato à autoridade superior, rogando providências.</a:t>
            </a:r>
          </a:p>
        </p:txBody>
      </p:sp>
    </p:spTree>
    <p:extLst>
      <p:ext uri="{BB962C8B-B14F-4D97-AF65-F5344CB8AC3E}">
        <p14:creationId xmlns:p14="http://schemas.microsoft.com/office/powerpoint/2010/main" val="25769714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200" b="1" dirty="0">
                <a:latin typeface="ArialMT-Identity-H"/>
              </a:rPr>
              <a:t>Todos, inclusive o próprio Epifânio, auxiliaram o Irmão Marinho na solução do assunto.</a:t>
            </a:r>
          </a:p>
          <a:p>
            <a:pPr algn="l"/>
            <a:r>
              <a:rPr lang="pt-BR" sz="3200" b="1" dirty="0">
                <a:latin typeface="ArialMT-Identity-H"/>
              </a:rPr>
              <a:t>Os serviçais de Caio </a:t>
            </a:r>
            <a:r>
              <a:rPr lang="pt-BR" sz="3200" b="1" dirty="0" err="1">
                <a:latin typeface="ArialMT-Identity-H"/>
              </a:rPr>
              <a:t>Fabrícius</a:t>
            </a:r>
            <a:r>
              <a:rPr lang="pt-BR" sz="3200" b="1" dirty="0">
                <a:latin typeface="ArialMT-Identity-H"/>
              </a:rPr>
              <a:t> explicaram, porém, que seus patrões, em Cápua, estavam certos de que o viajante não poderia resistir aos percalços da viagem mais que penosa, e os haviam esclarecido sobre as personalidades a quem se deveriam dirigir em Alexandria, para que os despojos voltassem à Campânia, caso o tribuno falecesse.</a:t>
            </a:r>
          </a:p>
        </p:txBody>
      </p:sp>
    </p:spTree>
    <p:extLst>
      <p:ext uri="{BB962C8B-B14F-4D97-AF65-F5344CB8AC3E}">
        <p14:creationId xmlns:p14="http://schemas.microsoft.com/office/powerpoint/2010/main" val="2342517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i="0" u="none" strike="noStrike" baseline="0" dirty="0">
                <a:latin typeface="ArialMT-Identity-H"/>
              </a:rPr>
              <a:t>Depois de esclarecê-los, quanto ao Irmão Marinho e à fascinação que ele exercera no seu espírito, </a:t>
            </a:r>
            <a:r>
              <a:rPr lang="pt-BR" sz="4000" b="1" i="0" u="none" strike="noStrike" baseline="0" dirty="0" err="1">
                <a:latin typeface="ArialMT-Identity-H"/>
              </a:rPr>
              <a:t>Helvídio</a:t>
            </a:r>
            <a:r>
              <a:rPr lang="pt-BR" sz="4000" b="1" i="0" u="none" strike="noStrike" baseline="0" dirty="0">
                <a:latin typeface="ArialMT-Identity-H"/>
              </a:rPr>
              <a:t> Lucius acentuou:</a:t>
            </a:r>
          </a:p>
          <a:p>
            <a:pPr algn="l"/>
            <a:r>
              <a:rPr lang="pt-BR" sz="4000" b="1" i="0" u="none" strike="noStrike" baseline="0" dirty="0">
                <a:latin typeface="ArialMT-Identity-H"/>
              </a:rPr>
              <a:t>– Filhos, sinto que não poderei viver muito tempo e quero morrer de conformidade com a doutrina que abracei de coração. </a:t>
            </a:r>
            <a:endParaRPr lang="pt-BR" sz="6600" b="1" dirty="0">
              <a:latin typeface="ArialMT-Identity-H"/>
            </a:endParaRPr>
          </a:p>
        </p:txBody>
      </p:sp>
    </p:spTree>
    <p:extLst>
      <p:ext uri="{BB962C8B-B14F-4D97-AF65-F5344CB8AC3E}">
        <p14:creationId xmlns:p14="http://schemas.microsoft.com/office/powerpoint/2010/main" val="184615464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E assim, de manhã bem cedo, um grupo de quatro homens, inclusive os dois servos aludidos, transportavam o cadáver de </a:t>
            </a:r>
            <a:r>
              <a:rPr lang="pt-BR" sz="4400" b="1" dirty="0" err="1">
                <a:latin typeface="ArialMT-Identity-H"/>
              </a:rPr>
              <a:t>Helvídio</a:t>
            </a:r>
            <a:r>
              <a:rPr lang="pt-BR" sz="4400" b="1" dirty="0">
                <a:latin typeface="ArialMT-Identity-H"/>
              </a:rPr>
              <a:t> Lucius para a cidade próxima.</a:t>
            </a:r>
          </a:p>
        </p:txBody>
      </p:sp>
    </p:spTree>
    <p:extLst>
      <p:ext uri="{BB962C8B-B14F-4D97-AF65-F5344CB8AC3E}">
        <p14:creationId xmlns:p14="http://schemas.microsoft.com/office/powerpoint/2010/main" val="428860509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Encostada à porta da sua choupana e ante o olhar dos irmãos do mosteiro que a acompanhavam, Célia contemplou a liteira fúnebre até que desaparecesse ao longe, entre nuvens de pó.</a:t>
            </a:r>
          </a:p>
        </p:txBody>
      </p:sp>
    </p:spTree>
    <p:extLst>
      <p:ext uri="{BB962C8B-B14F-4D97-AF65-F5344CB8AC3E}">
        <p14:creationId xmlns:p14="http://schemas.microsoft.com/office/powerpoint/2010/main" val="36185755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3600" b="1" dirty="0">
                <a:latin typeface="ArialMT-Identity-H"/>
              </a:rPr>
              <a:t>Quando o grupo desapareceu nas derradeiras curvas da estrada, Célia sentiu-se só e abandonada, como nunca. A revivescência da afeição paterna, em tais circunstâncias, lhe havia trazido </a:t>
            </a:r>
            <a:r>
              <a:rPr lang="pt-BR" sz="3600" b="1" dirty="0" err="1">
                <a:latin typeface="ArialMT-Identity-H"/>
              </a:rPr>
              <a:t>amargurosa</a:t>
            </a:r>
            <a:r>
              <a:rPr lang="pt-BR" sz="3600" b="1" dirty="0">
                <a:latin typeface="ArialMT-Identity-H"/>
              </a:rPr>
              <a:t> tristeza. Jamais a angústia do mundo se apossara tão fortemente de sua alma.</a:t>
            </a:r>
          </a:p>
        </p:txBody>
      </p:sp>
    </p:spTree>
    <p:extLst>
      <p:ext uri="{BB962C8B-B14F-4D97-AF65-F5344CB8AC3E}">
        <p14:creationId xmlns:p14="http://schemas.microsoft.com/office/powerpoint/2010/main" val="30590881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Buscou o refúgio da prece e, todavia, </a:t>
            </a:r>
            <a:r>
              <a:rPr lang="pt-BR" sz="4000" b="1" dirty="0" err="1">
                <a:latin typeface="ArialMT-Identity-H"/>
              </a:rPr>
              <a:t>figurou-se-lhe</a:t>
            </a:r>
            <a:r>
              <a:rPr lang="pt-BR" sz="4000" b="1" dirty="0">
                <a:latin typeface="ArialMT-Identity-H"/>
              </a:rPr>
              <a:t> que as mais pesadas sombras lhe haviam invadido o ser. Não tinha desesperado o coração, nem o senso do infortúnio lhe consentia queixumes e lamentações.</a:t>
            </a:r>
          </a:p>
        </p:txBody>
      </p:sp>
    </p:spTree>
    <p:extLst>
      <p:ext uri="{BB962C8B-B14F-4D97-AF65-F5344CB8AC3E}">
        <p14:creationId xmlns:p14="http://schemas.microsoft.com/office/powerpoint/2010/main" val="22410514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Mas, uma saudade singular dos seus mortos bem-amados enchia-lhe, agora, o coração, de um como filtro misterioso de indiferentismo para o mundo. Começou a fixar o pensamento em Jesus, mas, em breve, as rosas de sangue começaram a brotar de sua boca, num fluxo contínuo.</a:t>
            </a:r>
          </a:p>
        </p:txBody>
      </p:sp>
    </p:spTree>
    <p:extLst>
      <p:ext uri="{BB962C8B-B14F-4D97-AF65-F5344CB8AC3E}">
        <p14:creationId xmlns:p14="http://schemas.microsoft.com/office/powerpoint/2010/main" val="307531693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Alguns irmãos amigos acercaram-se, enquanto Epifânio, tocado no mais fundo do coração, mandava transferi-la para o mosteiro com a maior solicitude.</a:t>
            </a:r>
          </a:p>
        </p:txBody>
      </p:sp>
    </p:spTree>
    <p:extLst>
      <p:ext uri="{BB962C8B-B14F-4D97-AF65-F5344CB8AC3E}">
        <p14:creationId xmlns:p14="http://schemas.microsoft.com/office/powerpoint/2010/main" val="21972026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De nada valeram, porém, os recursos médicos e as supremas dedicações da extrema hora.</a:t>
            </a:r>
          </a:p>
          <a:p>
            <a:pPr algn="l"/>
            <a:r>
              <a:rPr lang="pt-BR" sz="4000" b="1" dirty="0">
                <a:latin typeface="ArialMT-Identity-H"/>
              </a:rPr>
              <a:t>As hemoptises se prolongavam, assustadoramente, sem ensejarem qualquer esperança.</a:t>
            </a:r>
          </a:p>
        </p:txBody>
      </p:sp>
    </p:spTree>
    <p:extLst>
      <p:ext uri="{BB962C8B-B14F-4D97-AF65-F5344CB8AC3E}">
        <p14:creationId xmlns:p14="http://schemas.microsoft.com/office/powerpoint/2010/main" val="372211058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Na sua velhice cheia de unção e arrependimento, o superior tudo envidava para restituir a saúde ao jovem monge, cujas virtudes se impuseram como símbolo de amor e de trabalho... </a:t>
            </a:r>
          </a:p>
          <a:p>
            <a:pPr algn="l"/>
            <a:r>
              <a:rPr lang="pt-BR" sz="4000" b="1" dirty="0">
                <a:latin typeface="ArialMT-Identity-H"/>
              </a:rPr>
              <a:t>Dois dias se passaram, de angústia infinita.</a:t>
            </a:r>
          </a:p>
        </p:txBody>
      </p:sp>
    </p:spTree>
    <p:extLst>
      <p:ext uri="{BB962C8B-B14F-4D97-AF65-F5344CB8AC3E}">
        <p14:creationId xmlns:p14="http://schemas.microsoft.com/office/powerpoint/2010/main" val="37164831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Durante aquelas horas torturantes, Epifânio deu ordem para que as visitas fossem recebidas. Pela primeira vez, as portas do convento se abriram para os populares e os velhinhos das redondezas se aproximaram do Irmão Marinho, cheios de lágrimas sinceras.</a:t>
            </a:r>
          </a:p>
        </p:txBody>
      </p:sp>
    </p:spTree>
    <p:extLst>
      <p:ext uri="{BB962C8B-B14F-4D97-AF65-F5344CB8AC3E}">
        <p14:creationId xmlns:p14="http://schemas.microsoft.com/office/powerpoint/2010/main" val="230565509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Um a um, acercaram-se da jovem, beijando-lhe as mãos trêmulas e descarnadas.</a:t>
            </a:r>
          </a:p>
          <a:p>
            <a:pPr algn="l"/>
            <a:r>
              <a:rPr lang="pt-BR" sz="4000" b="1" dirty="0">
                <a:latin typeface="ArialMT-Identity-H"/>
              </a:rPr>
              <a:t>– Irmão Marinho – dizia um deles –, tu não deverias morrer! Se partires agora, quem ensinará o bom caminho às nossas filhas?</a:t>
            </a:r>
          </a:p>
        </p:txBody>
      </p:sp>
    </p:spTree>
    <p:extLst>
      <p:ext uri="{BB962C8B-B14F-4D97-AF65-F5344CB8AC3E}">
        <p14:creationId xmlns:p14="http://schemas.microsoft.com/office/powerpoint/2010/main" val="2380872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i="0" u="none" strike="noStrike" baseline="0" dirty="0">
                <a:latin typeface="ArialMT-Identity-H"/>
              </a:rPr>
              <a:t>Voltarei agora a Roma e tratarei de preparar o porvir espiritual, conforme as minhas novas concepções. Espero que me não contrariem os últimos desejos. Dividirei nossos bens e a terça parte ser-lhes-á entregue em tempo oportuno. O restante, buscarei movimentar de acordo com a minha crença nova. Conto com o auxílio de ambos, neste particular.</a:t>
            </a:r>
            <a:endParaRPr lang="pt-BR" sz="6000" b="1" dirty="0">
              <a:latin typeface="ArialMT-Identity-H"/>
            </a:endParaRPr>
          </a:p>
        </p:txBody>
      </p:sp>
    </p:spTree>
    <p:extLst>
      <p:ext uri="{BB962C8B-B14F-4D97-AF65-F5344CB8AC3E}">
        <p14:creationId xmlns:p14="http://schemas.microsoft.com/office/powerpoint/2010/main" val="26526937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 E quem ensinará o Evangelho aos nossos netos? – clama um outro, disfarçando as lágrimas.</a:t>
            </a:r>
          </a:p>
          <a:p>
            <a:pPr algn="l"/>
            <a:r>
              <a:rPr lang="pt-BR" sz="4400" b="1" dirty="0">
                <a:latin typeface="ArialMT-Identity-H"/>
              </a:rPr>
              <a:t>Mas a jovem, de olhar firme e sereno, exclamava com bondade:</a:t>
            </a:r>
          </a:p>
        </p:txBody>
      </p:sp>
    </p:spTree>
    <p:extLst>
      <p:ext uri="{BB962C8B-B14F-4D97-AF65-F5344CB8AC3E}">
        <p14:creationId xmlns:p14="http://schemas.microsoft.com/office/powerpoint/2010/main" val="210635929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200" b="1" dirty="0">
                <a:latin typeface="ArialMT-Identity-H"/>
              </a:rPr>
              <a:t>–Ninguém morre, meus irmãos! Não nos prometeu Jesus a vida eterna? Para cada qual, tinha um olhar de ternura e a luz cariciosa de um sorriso.</a:t>
            </a:r>
          </a:p>
          <a:p>
            <a:pPr algn="l"/>
            <a:r>
              <a:rPr lang="pt-BR" sz="4200" b="1" dirty="0">
                <a:latin typeface="ArialMT-Identity-H"/>
              </a:rPr>
              <a:t>Na noite imediata agravaram-se de maneira atroz os seus padecimentos.</a:t>
            </a:r>
          </a:p>
        </p:txBody>
      </p:sp>
    </p:spTree>
    <p:extLst>
      <p:ext uri="{BB962C8B-B14F-4D97-AF65-F5344CB8AC3E}">
        <p14:creationId xmlns:p14="http://schemas.microsoft.com/office/powerpoint/2010/main" val="25043288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 Compreendendo que o fim se aproximava, o velho Epifânio perguntou-lhe algo, quanto aos seus últimos desejos, e ela, erguendo para o superior o olhar sereno, acentuou:</a:t>
            </a:r>
          </a:p>
        </p:txBody>
      </p:sp>
    </p:spTree>
    <p:extLst>
      <p:ext uri="{BB962C8B-B14F-4D97-AF65-F5344CB8AC3E}">
        <p14:creationId xmlns:p14="http://schemas.microsoft.com/office/powerpoint/2010/main" val="388468761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 Meu pai, rogo que me perdoeis se alguma vez vos ofendi por atos ou por palavras! Orai por mim, para que Deus tenha compaixão de minha alma. E se é permitido pedir-vos alguma coisa... desejo ver as crianças da escola, antes de morrer...</a:t>
            </a:r>
          </a:p>
        </p:txBody>
      </p:sp>
    </p:spTree>
    <p:extLst>
      <p:ext uri="{BB962C8B-B14F-4D97-AF65-F5344CB8AC3E}">
        <p14:creationId xmlns:p14="http://schemas.microsoft.com/office/powerpoint/2010/main" val="12968139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Epifânio ocultou as lágrimas levando as mãos ao rosto, e, antes do amanhecer, três irmãos saíram pelos povoados mais próximos, a fim de reunir os pequeninos, por satisfazer os últimos desejos da agonizante.</a:t>
            </a:r>
          </a:p>
        </p:txBody>
      </p:sp>
    </p:spTree>
    <p:extLst>
      <p:ext uri="{BB962C8B-B14F-4D97-AF65-F5344CB8AC3E}">
        <p14:creationId xmlns:p14="http://schemas.microsoft.com/office/powerpoint/2010/main" val="366856682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Depois do meio-dia, todas as crianças da escola penetraram o quarto, respeitosas.</a:t>
            </a:r>
          </a:p>
          <a:p>
            <a:pPr algn="l"/>
            <a:r>
              <a:rPr lang="pt-BR" sz="4000" b="1" dirty="0">
                <a:latin typeface="ArialMT-Identity-H"/>
              </a:rPr>
              <a:t>O Irmão Marinho, contudo, recostado nas almofadas, enviava-lhes um sorriso bom e compassivo, embora o peito lhe arfasse penosamente.</a:t>
            </a:r>
          </a:p>
        </p:txBody>
      </p:sp>
    </p:spTree>
    <p:extLst>
      <p:ext uri="{BB962C8B-B14F-4D97-AF65-F5344CB8AC3E}">
        <p14:creationId xmlns:p14="http://schemas.microsoft.com/office/powerpoint/2010/main" val="84667797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Num gesto extremo chamou-as a si, inquirindo a cada uma sobre os estudos, o trabalho, a escola.</a:t>
            </a:r>
          </a:p>
          <a:p>
            <a:pPr algn="l"/>
            <a:r>
              <a:rPr lang="pt-BR" sz="4000" b="1" dirty="0">
                <a:latin typeface="ArialMT-Identity-H"/>
              </a:rPr>
              <a:t>Os meninos, mal percebendo a hora dolorosa, sentiam-se à vontade, enquanto Célia lhes sorria.</a:t>
            </a:r>
          </a:p>
        </p:txBody>
      </p:sp>
    </p:spTree>
    <p:extLst>
      <p:ext uri="{BB962C8B-B14F-4D97-AF65-F5344CB8AC3E}">
        <p14:creationId xmlns:p14="http://schemas.microsoft.com/office/powerpoint/2010/main" val="125822390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 Irmão Marinho – dizia um pequenote de olhos graves –, todos nós, lá em casa, temos pedido a Deus pelas vossas melhoras! </a:t>
            </a:r>
          </a:p>
          <a:p>
            <a:pPr algn="l"/>
            <a:r>
              <a:rPr lang="pt-BR" sz="4000" b="1" dirty="0">
                <a:latin typeface="ArialMT-Identity-H"/>
              </a:rPr>
              <a:t>– Obrigado, meu filho! – dizia a agonizante, fazendo o possível por dissimular os sofrimentos.</a:t>
            </a:r>
          </a:p>
        </p:txBody>
      </p:sp>
    </p:spTree>
    <p:extLst>
      <p:ext uri="{BB962C8B-B14F-4D97-AF65-F5344CB8AC3E}">
        <p14:creationId xmlns:p14="http://schemas.microsoft.com/office/powerpoint/2010/main" val="107364991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Em seguida, era uma pequenina interessante no seu vestidinho pobre, a balbuciar em tom discreto:</a:t>
            </a:r>
          </a:p>
          <a:p>
            <a:pPr algn="l"/>
            <a:r>
              <a:rPr lang="pt-BR" sz="4000" b="1" dirty="0">
                <a:latin typeface="ArialMT-Identity-H"/>
              </a:rPr>
              <a:t>– Irmão Marinho, pai Epifânio não deixou que eu plantasse a roseira ao pé do redil e me repreendeu asperamente.</a:t>
            </a:r>
          </a:p>
        </p:txBody>
      </p:sp>
    </p:spTree>
    <p:extLst>
      <p:ext uri="{BB962C8B-B14F-4D97-AF65-F5344CB8AC3E}">
        <p14:creationId xmlns:p14="http://schemas.microsoft.com/office/powerpoint/2010/main" val="155121012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 Que tem isso, filhinha? Pai Epifânio tem razão... o redil não é lugar das flores... Plantarás a roseira nova perto da janela. Lá ela receberá mais Sol... E tu darás ao pai Epifânio a primeira flor.</a:t>
            </a:r>
          </a:p>
        </p:txBody>
      </p:sp>
    </p:spTree>
    <p:extLst>
      <p:ext uri="{BB962C8B-B14F-4D97-AF65-F5344CB8AC3E}">
        <p14:creationId xmlns:p14="http://schemas.microsoft.com/office/powerpoint/2010/main" val="3731302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800" b="1" i="0" u="none" strike="noStrike" baseline="0" dirty="0">
                <a:latin typeface="ArialMT-Identity-H"/>
              </a:rPr>
              <a:t>No íntimo, Caio e </a:t>
            </a:r>
            <a:r>
              <a:rPr lang="pt-BR" sz="3800" b="1" i="0" u="none" strike="noStrike" baseline="0" dirty="0" err="1">
                <a:latin typeface="ArialMT-Identity-H"/>
              </a:rPr>
              <a:t>Helvídia</a:t>
            </a:r>
            <a:r>
              <a:rPr lang="pt-BR" sz="3800" b="1" i="0" u="none" strike="noStrike" baseline="0" dirty="0">
                <a:latin typeface="ArialMT-Identity-H"/>
              </a:rPr>
              <a:t> atribuíram a súbita transformação paterna a sortilégio dos cristãos, que, a seu ver, teriam abusado da sua situação de fraqueza e abatimento, em face dos muitos abalos morais. Nada obstante, com a generosidade que a caracterizava, a esposa de </a:t>
            </a:r>
            <a:r>
              <a:rPr lang="pt-BR" sz="3800" b="1" i="0" u="none" strike="noStrike" baseline="0" dirty="0" err="1">
                <a:latin typeface="ArialMT-Identity-H"/>
              </a:rPr>
              <a:t>Fabrícius</a:t>
            </a:r>
            <a:r>
              <a:rPr lang="pt-BR" sz="3800" b="1" i="0" u="none" strike="noStrike" baseline="0" dirty="0">
                <a:latin typeface="ArialMT-Identity-H"/>
              </a:rPr>
              <a:t> acentuou: </a:t>
            </a:r>
            <a:endParaRPr lang="pt-BR" sz="3800" b="1" dirty="0">
              <a:latin typeface="ArialMT-Identity-H"/>
            </a:endParaRPr>
          </a:p>
        </p:txBody>
      </p:sp>
    </p:spTree>
    <p:extLst>
      <p:ext uri="{BB962C8B-B14F-4D97-AF65-F5344CB8AC3E}">
        <p14:creationId xmlns:p14="http://schemas.microsoft.com/office/powerpoint/2010/main" val="370654083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–Olha, Irmão – repetia outro pequenito de cabelos despenteados –, as ovelhas esta noite nos deram dois novos cordeirinhos.</a:t>
            </a:r>
          </a:p>
          <a:p>
            <a:pPr algn="l"/>
            <a:r>
              <a:rPr lang="pt-BR" sz="4000" b="1" dirty="0">
                <a:latin typeface="ArialMT-Identity-H"/>
              </a:rPr>
              <a:t>– Tratarás deles, meu filho! – dizia a jovem com dificuldade.</a:t>
            </a:r>
          </a:p>
        </p:txBody>
      </p:sp>
    </p:spTree>
    <p:extLst>
      <p:ext uri="{BB962C8B-B14F-4D97-AF65-F5344CB8AC3E}">
        <p14:creationId xmlns:p14="http://schemas.microsoft.com/office/powerpoint/2010/main" val="40038579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 Irmão – exclamava outro menino –, tenho rogado a Jesus que te devolva a saúde preciosa.</a:t>
            </a:r>
          </a:p>
          <a:p>
            <a:pPr algn="l"/>
            <a:r>
              <a:rPr lang="pt-BR" sz="4000" b="1" dirty="0">
                <a:latin typeface="ArialMT-Identity-H"/>
              </a:rPr>
              <a:t>– Meu filho... – dizia a agonizante – nós não devemos pedir ao Senhor isso ou aquilo, e sim a compreensão de sua vontade que é soberana e justa.</a:t>
            </a:r>
          </a:p>
        </p:txBody>
      </p:sp>
    </p:spTree>
    <p:extLst>
      <p:ext uri="{BB962C8B-B14F-4D97-AF65-F5344CB8AC3E}">
        <p14:creationId xmlns:p14="http://schemas.microsoft.com/office/powerpoint/2010/main" val="369954701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Mas, em face da inquietude infantil que a rodeava, exclamou, desejando concentrar as derradeiras energias para a prece:</a:t>
            </a:r>
          </a:p>
          <a:p>
            <a:pPr algn="l"/>
            <a:r>
              <a:rPr lang="pt-BR" sz="4000" b="1" dirty="0">
                <a:latin typeface="ArialMT-Identity-H"/>
              </a:rPr>
              <a:t>– Filhinhos... cantem... para mim... </a:t>
            </a:r>
          </a:p>
          <a:p>
            <a:pPr algn="l"/>
            <a:r>
              <a:rPr lang="pt-BR" sz="4000" b="1" dirty="0">
                <a:latin typeface="ArialMT-Identity-H"/>
              </a:rPr>
              <a:t>Entre as crianças deu-se ligeiro tumulto, quanto à escolha do hino a ser cantado.</a:t>
            </a:r>
          </a:p>
        </p:txBody>
      </p:sp>
    </p:spTree>
    <p:extLst>
      <p:ext uri="{BB962C8B-B14F-4D97-AF65-F5344CB8AC3E}">
        <p14:creationId xmlns:p14="http://schemas.microsoft.com/office/powerpoint/2010/main" val="338389290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Foi, então, que uma pequenita lembrou que o Sol se preparava para mergulhar no horizonte, fazendo sentir aos companheiros que, nessa hora, o Irmão Marinho preferira sempre o "Hino do Entardecer", ensinado a todos com carinho fraternal.</a:t>
            </a:r>
          </a:p>
        </p:txBody>
      </p:sp>
    </p:spTree>
    <p:extLst>
      <p:ext uri="{BB962C8B-B14F-4D97-AF65-F5344CB8AC3E}">
        <p14:creationId xmlns:p14="http://schemas.microsoft.com/office/powerpoint/2010/main" val="190344768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Então, todos, de mãos dadas, rodearam o leito, no qual a enferma oferecia a Deus os seus derradeiros pensamentos, enquanto todos os irmãos da comunidade observavam, chorando, a distância, a cena comovedora e dolorosa.</a:t>
            </a:r>
          </a:p>
        </p:txBody>
      </p:sp>
    </p:spTree>
    <p:extLst>
      <p:ext uri="{BB962C8B-B14F-4D97-AF65-F5344CB8AC3E}">
        <p14:creationId xmlns:p14="http://schemas.microsoft.com/office/powerpoint/2010/main" val="25782318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000" b="1" dirty="0">
                <a:latin typeface="ArialMT-Identity-H"/>
              </a:rPr>
              <a:t>Mais alguns minutos e elevaram-se aos céus as notas cristalinas do cântico singelo:</a:t>
            </a:r>
          </a:p>
          <a:p>
            <a:pPr algn="l"/>
            <a:r>
              <a:rPr lang="pt-BR" sz="4000" b="1" dirty="0">
                <a:latin typeface="ArialMT-Identity-H"/>
              </a:rPr>
              <a:t>Louvado sejas, Jesus!</a:t>
            </a:r>
          </a:p>
          <a:p>
            <a:pPr algn="l"/>
            <a:r>
              <a:rPr lang="pt-BR" sz="4000" b="1" dirty="0">
                <a:latin typeface="ArialMT-Identity-H"/>
              </a:rPr>
              <a:t>Na aurora cheia de orvalho,</a:t>
            </a:r>
          </a:p>
          <a:p>
            <a:pPr algn="l"/>
            <a:r>
              <a:rPr lang="pt-BR" sz="4000" b="1" dirty="0">
                <a:latin typeface="ArialMT-Identity-H"/>
              </a:rPr>
              <a:t>Que traz o dia, o trabalho,</a:t>
            </a:r>
          </a:p>
          <a:p>
            <a:pPr algn="l"/>
            <a:r>
              <a:rPr lang="pt-BR" sz="4000" b="1" dirty="0">
                <a:latin typeface="ArialMT-Identity-H"/>
              </a:rPr>
              <a:t>Em que andamos a aprender.</a:t>
            </a:r>
          </a:p>
        </p:txBody>
      </p:sp>
    </p:spTree>
    <p:extLst>
      <p:ext uri="{BB962C8B-B14F-4D97-AF65-F5344CB8AC3E}">
        <p14:creationId xmlns:p14="http://schemas.microsoft.com/office/powerpoint/2010/main" val="76889191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Louvado sejas, Senhor!</a:t>
            </a:r>
          </a:p>
          <a:p>
            <a:pPr algn="l"/>
            <a:r>
              <a:rPr lang="pt-BR" sz="4400" b="1" dirty="0">
                <a:latin typeface="ArialMT-Identity-H"/>
              </a:rPr>
              <a:t>Pela luz das horas calmas,</a:t>
            </a:r>
          </a:p>
          <a:p>
            <a:pPr algn="l"/>
            <a:r>
              <a:rPr lang="pt-BR" sz="4400" b="1" dirty="0">
                <a:latin typeface="ArialMT-Identity-H"/>
              </a:rPr>
              <a:t>Que adormenta as nossas almas</a:t>
            </a:r>
          </a:p>
          <a:p>
            <a:pPr algn="l"/>
            <a:r>
              <a:rPr lang="pt-BR" sz="4400" b="1" dirty="0">
                <a:latin typeface="ArialMT-Identity-H"/>
              </a:rPr>
              <a:t>No instante do entardecer.</a:t>
            </a:r>
          </a:p>
        </p:txBody>
      </p:sp>
    </p:spTree>
    <p:extLst>
      <p:ext uri="{BB962C8B-B14F-4D97-AF65-F5344CB8AC3E}">
        <p14:creationId xmlns:p14="http://schemas.microsoft.com/office/powerpoint/2010/main" val="409446097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O campo repousa em preces,</a:t>
            </a:r>
          </a:p>
          <a:p>
            <a:pPr algn="l"/>
            <a:r>
              <a:rPr lang="pt-BR" sz="4400" b="1" dirty="0">
                <a:latin typeface="ArialMT-Identity-H"/>
              </a:rPr>
              <a:t>O céu formoso cintila,</a:t>
            </a:r>
          </a:p>
          <a:p>
            <a:pPr algn="l"/>
            <a:r>
              <a:rPr lang="pt-BR" sz="4400" b="1" dirty="0">
                <a:latin typeface="ArialMT-Identity-H"/>
              </a:rPr>
              <a:t>E a nossa crença tranquila</a:t>
            </a:r>
          </a:p>
          <a:p>
            <a:pPr algn="l"/>
            <a:r>
              <a:rPr lang="pt-BR" sz="4400" b="1" dirty="0">
                <a:latin typeface="ArialMT-Identity-H"/>
              </a:rPr>
              <a:t>Repousa no teu amor;</a:t>
            </a:r>
          </a:p>
        </p:txBody>
      </p:sp>
    </p:spTree>
    <p:extLst>
      <p:ext uri="{BB962C8B-B14F-4D97-AF65-F5344CB8AC3E}">
        <p14:creationId xmlns:p14="http://schemas.microsoft.com/office/powerpoint/2010/main" val="6886025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pPr algn="l"/>
            <a:r>
              <a:rPr lang="pt-BR" sz="4400" b="1" dirty="0">
                <a:latin typeface="ArialMT-Identity-H"/>
              </a:rPr>
              <a:t>É a hora da tua bênção</a:t>
            </a:r>
          </a:p>
          <a:p>
            <a:pPr algn="l"/>
            <a:r>
              <a:rPr lang="pt-BR" sz="4400" b="1" dirty="0">
                <a:latin typeface="ArialMT-Identity-H"/>
              </a:rPr>
              <a:t>Nas luzes da Natureza,</a:t>
            </a:r>
          </a:p>
          <a:p>
            <a:pPr algn="l"/>
            <a:r>
              <a:rPr lang="pt-BR" sz="4400" b="1" dirty="0">
                <a:latin typeface="ArialMT-Identity-H"/>
              </a:rPr>
              <a:t>Que nos conduz à beleza</a:t>
            </a:r>
          </a:p>
          <a:p>
            <a:pPr algn="l"/>
            <a:r>
              <a:rPr lang="pt-BR" sz="4400" b="1" dirty="0">
                <a:latin typeface="ArialMT-Identity-H"/>
              </a:rPr>
              <a:t>Do plano consolador.</a:t>
            </a:r>
          </a:p>
        </p:txBody>
      </p:sp>
    </p:spTree>
    <p:extLst>
      <p:ext uri="{BB962C8B-B14F-4D97-AF65-F5344CB8AC3E}">
        <p14:creationId xmlns:p14="http://schemas.microsoft.com/office/powerpoint/2010/main" val="320416030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4000" b="1" dirty="0">
              <a:latin typeface="ArialMT-Identity-H"/>
            </a:endParaRPr>
          </a:p>
          <a:p>
            <a:r>
              <a:rPr lang="pt-BR" sz="4400" b="1" dirty="0">
                <a:latin typeface="ArialMT-Identity-H"/>
              </a:rPr>
              <a:t>É nesta hora divina,</a:t>
            </a:r>
          </a:p>
          <a:p>
            <a:r>
              <a:rPr lang="pt-BR" sz="4400" b="1" dirty="0">
                <a:latin typeface="ArialMT-Identity-H"/>
              </a:rPr>
              <a:t>Que o teu amor grande e augusto</a:t>
            </a:r>
          </a:p>
          <a:p>
            <a:r>
              <a:rPr lang="pt-BR" sz="4400" b="1" dirty="0">
                <a:latin typeface="ArialMT-Identity-H"/>
              </a:rPr>
              <a:t>Dá paz à mente do justo,</a:t>
            </a:r>
          </a:p>
          <a:p>
            <a:r>
              <a:rPr lang="pt-BR" sz="4400" b="1" dirty="0">
                <a:latin typeface="ArialMT-Identity-H"/>
              </a:rPr>
              <a:t>Alívio e conforto à dor!</a:t>
            </a:r>
          </a:p>
        </p:txBody>
      </p:sp>
    </p:spTree>
    <p:extLst>
      <p:ext uri="{BB962C8B-B14F-4D97-AF65-F5344CB8AC3E}">
        <p14:creationId xmlns:p14="http://schemas.microsoft.com/office/powerpoint/2010/main" val="204876444"/>
      </p:ext>
    </p:extLst>
  </p:cSld>
  <p:clrMapOvr>
    <a:masterClrMapping/>
  </p:clrMapOvr>
</p:sld>
</file>

<file path=ppt/theme/theme1.xml><?xml version="1.0" encoding="utf-8"?>
<a:theme xmlns:a="http://schemas.openxmlformats.org/drawingml/2006/main" name="Cacho">
  <a:themeElements>
    <a:clrScheme name="Cach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ch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ch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31577</TotalTime>
  <Words>4465</Words>
  <Application>Microsoft Office PowerPoint</Application>
  <PresentationFormat>Widescreen</PresentationFormat>
  <Paragraphs>370</Paragraphs>
  <Slides>109</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109</vt:i4>
      </vt:variant>
    </vt:vector>
  </HeadingPairs>
  <TitlesOfParts>
    <vt:vector size="115" baseType="lpstr">
      <vt:lpstr>Arial</vt:lpstr>
      <vt:lpstr>ArialMT-Identity-H</vt:lpstr>
      <vt:lpstr>Century Gothic</vt:lpstr>
      <vt:lpstr>Tahoma</vt:lpstr>
      <vt:lpstr>Wingdings 3</vt:lpstr>
      <vt:lpstr>Cacho</vt:lpstr>
      <vt:lpstr>AS VIRTUDES E OS VÍCIOS DOS PERSONAGENS DOS ROMANCES DE EMMANUEL </vt:lpstr>
      <vt:lpstr>Apresentação do PowerPoint</vt:lpstr>
      <vt:lpstr>MÓDULO 4 – AS VIRTUDES DE CÉLIA/IRMÃO MARINHO EM 5O ANOS DEPOIS </vt:lpstr>
      <vt:lpstr>ENCONTRO 10 – CÉLIA REENCONTRA O SEU PAI – 3ª. parte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VIRTUDES E OS VÍCIOS DOS PERSONAGENS DOS ROMANCES DE EMMANUEL</dc:title>
  <dc:creator>Alírio de Cerqueira</dc:creator>
  <cp:lastModifiedBy>Alirio</cp:lastModifiedBy>
  <cp:revision>89</cp:revision>
  <dcterms:created xsi:type="dcterms:W3CDTF">2022-01-17T00:07:55Z</dcterms:created>
  <dcterms:modified xsi:type="dcterms:W3CDTF">2023-02-13T01:49:02Z</dcterms:modified>
</cp:coreProperties>
</file>