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728" r:id="rId3"/>
    <p:sldId id="986" r:id="rId4"/>
    <p:sldId id="985" r:id="rId5"/>
    <p:sldId id="987" r:id="rId6"/>
    <p:sldId id="988" r:id="rId7"/>
    <p:sldId id="989" r:id="rId8"/>
    <p:sldId id="990" r:id="rId9"/>
    <p:sldId id="991" r:id="rId10"/>
    <p:sldId id="992" r:id="rId11"/>
    <p:sldId id="993" r:id="rId12"/>
    <p:sldId id="994" r:id="rId13"/>
    <p:sldId id="995" r:id="rId14"/>
    <p:sldId id="996" r:id="rId15"/>
    <p:sldId id="997" r:id="rId16"/>
    <p:sldId id="998" r:id="rId17"/>
    <p:sldId id="999" r:id="rId18"/>
    <p:sldId id="1000" r:id="rId19"/>
    <p:sldId id="1001" r:id="rId20"/>
    <p:sldId id="1002" r:id="rId21"/>
    <p:sldId id="1003" r:id="rId22"/>
    <p:sldId id="1004" r:id="rId23"/>
    <p:sldId id="1005" r:id="rId24"/>
    <p:sldId id="1006" r:id="rId25"/>
    <p:sldId id="1007" r:id="rId26"/>
    <p:sldId id="1008" r:id="rId27"/>
    <p:sldId id="1009" r:id="rId28"/>
    <p:sldId id="1010" r:id="rId29"/>
    <p:sldId id="1011" r:id="rId30"/>
    <p:sldId id="1012" r:id="rId31"/>
    <p:sldId id="1013" r:id="rId32"/>
    <p:sldId id="1014" r:id="rId33"/>
    <p:sldId id="1015" r:id="rId34"/>
    <p:sldId id="1016" r:id="rId35"/>
    <p:sldId id="1017" r:id="rId36"/>
    <p:sldId id="1018" r:id="rId37"/>
    <p:sldId id="1019" r:id="rId38"/>
    <p:sldId id="1020" r:id="rId39"/>
    <p:sldId id="1021" r:id="rId40"/>
    <p:sldId id="1022" r:id="rId41"/>
    <p:sldId id="1023" r:id="rId42"/>
    <p:sldId id="1024" r:id="rId43"/>
    <p:sldId id="1025" r:id="rId44"/>
    <p:sldId id="1026" r:id="rId45"/>
    <p:sldId id="1027" r:id="rId46"/>
    <p:sldId id="1028" r:id="rId47"/>
    <p:sldId id="1029" r:id="rId48"/>
    <p:sldId id="1030" r:id="rId49"/>
    <p:sldId id="1031" r:id="rId50"/>
    <p:sldId id="1032" r:id="rId51"/>
    <p:sldId id="1033" r:id="rId52"/>
    <p:sldId id="1034" r:id="rId53"/>
    <p:sldId id="1035" r:id="rId54"/>
    <p:sldId id="1036" r:id="rId55"/>
    <p:sldId id="1037" r:id="rId56"/>
    <p:sldId id="1038" r:id="rId57"/>
    <p:sldId id="1039" r:id="rId58"/>
    <p:sldId id="1040" r:id="rId59"/>
    <p:sldId id="1041" r:id="rId60"/>
    <p:sldId id="1042" r:id="rId61"/>
    <p:sldId id="1043" r:id="rId62"/>
    <p:sldId id="1044" r:id="rId63"/>
    <p:sldId id="1045" r:id="rId64"/>
    <p:sldId id="1046" r:id="rId65"/>
    <p:sldId id="1047" r:id="rId66"/>
    <p:sldId id="1048" r:id="rId67"/>
    <p:sldId id="1049" r:id="rId68"/>
    <p:sldId id="1050" r:id="rId69"/>
    <p:sldId id="1051" r:id="rId70"/>
    <p:sldId id="1052" r:id="rId71"/>
    <p:sldId id="1053" r:id="rId72"/>
    <p:sldId id="1054" r:id="rId73"/>
    <p:sldId id="1055" r:id="rId74"/>
    <p:sldId id="1056" r:id="rId75"/>
    <p:sldId id="1057" r:id="rId76"/>
    <p:sldId id="1058" r:id="rId77"/>
    <p:sldId id="1059" r:id="rId78"/>
    <p:sldId id="1060" r:id="rId79"/>
    <p:sldId id="1061" r:id="rId80"/>
    <p:sldId id="1062" r:id="rId81"/>
    <p:sldId id="1063" r:id="rId82"/>
    <p:sldId id="1064" r:id="rId83"/>
    <p:sldId id="1065" r:id="rId84"/>
    <p:sldId id="1066" r:id="rId85"/>
    <p:sldId id="1067" r:id="rId86"/>
    <p:sldId id="1068" r:id="rId87"/>
    <p:sldId id="1069" r:id="rId88"/>
    <p:sldId id="1070" r:id="rId89"/>
    <p:sldId id="1071" r:id="rId90"/>
    <p:sldId id="1072" r:id="rId91"/>
    <p:sldId id="1073" r:id="rId92"/>
    <p:sldId id="1074" r:id="rId93"/>
    <p:sldId id="1075" r:id="rId94"/>
    <p:sldId id="1076" r:id="rId95"/>
    <p:sldId id="1077" r:id="rId96"/>
    <p:sldId id="1078" r:id="rId97"/>
    <p:sldId id="1079" r:id="rId98"/>
    <p:sldId id="339" r:id="rId9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7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07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2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334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8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0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4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9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2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1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altLang="pt-BR" sz="5400" b="1" dirty="0">
                <a:solidFill>
                  <a:srgbClr val="002060"/>
                </a:solidFill>
                <a:latin typeface="Tahoma" panose="020B0604030504040204" pitchFamily="34" charset="0"/>
              </a:rPr>
              <a:t>AS VIRTUDES E OS VÍCIOS DOS PERSONAGENS DOS ROMANCES DE EMMANUEL</a:t>
            </a:r>
            <a:br>
              <a:rPr lang="pt-BR" altLang="pt-BR" sz="54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62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Suponhamos que vou fazer uma longa viagem, imposta pelas circunstâncias... mas, se Deus permitir, estarei de volta ao mundo, no dia imediato, a fim de nos encontrarmos novamente. Como será esse reencontro? Não importa sabe-lo, porque, de qualquer forma, sempre nos amamos pelo espírito, dentro de nossas realidades imortais!</a:t>
            </a:r>
          </a:p>
        </p:txBody>
      </p:sp>
    </p:spTree>
    <p:extLst>
      <p:ext uri="{BB962C8B-B14F-4D97-AF65-F5344CB8AC3E}">
        <p14:creationId xmlns:p14="http://schemas.microsoft.com/office/powerpoint/2010/main" val="231964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Promete-me que serás alegre e forte, esperando a minha volta. Não permitas que energias destruidoras te maculem o coração!</a:t>
            </a:r>
          </a:p>
          <a:p>
            <a:pPr algn="l"/>
            <a:r>
              <a:rPr lang="pt-BR" sz="4000" b="1" dirty="0">
                <a:latin typeface="ArialMT-Identity-H"/>
              </a:rPr>
              <a:t>E presumindo que a jovem pudesse, mais tarde, enfadar-se do próprio destino, acentuou:</a:t>
            </a:r>
          </a:p>
        </p:txBody>
      </p:sp>
    </p:spTree>
    <p:extLst>
      <p:ext uri="{BB962C8B-B14F-4D97-AF65-F5344CB8AC3E}">
        <p14:creationId xmlns:p14="http://schemas.microsoft.com/office/powerpoint/2010/main" val="1527020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–Confio no teu valor, espero que jamais estranhes a posição social que o Senhor te haja concedido. Nas horas angustiadas da vida, recorda-te que, depois do amor de Deus, deveremos honrar pai e mãe acima de todas as coisas, sacrificando-nos por eles com a melhor das nossas energias!</a:t>
            </a:r>
          </a:p>
        </p:txBody>
      </p:sp>
    </p:spTree>
    <p:extLst>
      <p:ext uri="{BB962C8B-B14F-4D97-AF65-F5344CB8AC3E}">
        <p14:creationId xmlns:p14="http://schemas.microsoft.com/office/powerpoint/2010/main" val="2212436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–Ela deixara de chorar, mas uma névoa de tristeza lhe invadira os olhos desencantados. Contemplava-o à sua frente, com uma ternura que o coração não saberia jamais definir. Noivo ou irmão? Por vezes, sentia no íntimo que ele deveria também ser filho.</a:t>
            </a:r>
          </a:p>
        </p:txBody>
      </p:sp>
    </p:spTree>
    <p:extLst>
      <p:ext uri="{BB962C8B-B14F-4D97-AF65-F5344CB8AC3E}">
        <p14:creationId xmlns:p14="http://schemas.microsoft.com/office/powerpoint/2010/main" val="154719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Na fortaleza moral que lhe ocultava as mais dolorosas emoções, o mancebo continuava:</a:t>
            </a:r>
          </a:p>
          <a:p>
            <a:pPr algn="l"/>
            <a:r>
              <a:rPr lang="pt-BR" sz="3600" b="1" dirty="0">
                <a:latin typeface="ArialMT-Identity-H"/>
              </a:rPr>
              <a:t>– Dize-me, Célia, que amarás sempre a vida, que terás muita fé e me esperarás, cheia de confiança. Quero enfrentar o sacrifício com a certeza de que prosseguirás, como sempre, forte na luta e conformada com os desígnios do Criador!</a:t>
            </a:r>
          </a:p>
        </p:txBody>
      </p:sp>
    </p:spTree>
    <p:extLst>
      <p:ext uri="{BB962C8B-B14F-4D97-AF65-F5344CB8AC3E}">
        <p14:creationId xmlns:p14="http://schemas.microsoft.com/office/powerpoint/2010/main" val="1196427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500" b="1" dirty="0">
                <a:latin typeface="ArialMT-Identity-H"/>
              </a:rPr>
              <a:t>– Sim – murmurou ela com uma cintilação de fé a lhe brilhar nos olhos –, por ti, nunca odiarei a vida! Através da minha confiança nas promessas do Cristo, rejubilarei quando chegares... tornarei a sentir a branda carícia da tua presença carinhosa, pois meu coração identificará o teu entre mil criaturas, porque te tenho amado como Jesus nos ensinou, com dedicação celestial.</a:t>
            </a:r>
          </a:p>
        </p:txBody>
      </p:sp>
    </p:spTree>
    <p:extLst>
      <p:ext uri="{BB962C8B-B14F-4D97-AF65-F5344CB8AC3E}">
        <p14:creationId xmlns:p14="http://schemas.microsoft.com/office/powerpoint/2010/main" val="1424023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500" b="1" dirty="0">
                <a:latin typeface="ArialMT-Identity-H"/>
              </a:rPr>
              <a:t>– Assim, querida – murmurou o jovem confortado –, foi sempre assim que idealizei o teu coração humilde e generoso.</a:t>
            </a:r>
          </a:p>
          <a:p>
            <a:pPr algn="l"/>
            <a:r>
              <a:rPr lang="pt-BR" sz="3500" b="1" dirty="0">
                <a:latin typeface="ArialMT-Identity-H"/>
              </a:rPr>
              <a:t>– Ciro – disse a donzela candidamente –, rogo a Jesus que nos conserve a fé nas angústias desta hora! Esperarei a tua volta, cheia de confiança em ti, sabendo que me quiseste sempre, tal como te amei!</a:t>
            </a:r>
          </a:p>
        </p:txBody>
      </p:sp>
    </p:spTree>
    <p:extLst>
      <p:ext uri="{BB962C8B-B14F-4D97-AF65-F5344CB8AC3E}">
        <p14:creationId xmlns:p14="http://schemas.microsoft.com/office/powerpoint/2010/main" val="1774497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Depois de uma pausa, olhos umedecidos, continuou emocionada:</a:t>
            </a:r>
          </a:p>
          <a:p>
            <a:pPr algn="l"/>
            <a:r>
              <a:rPr lang="pt-BR" sz="4000" b="1" dirty="0">
                <a:latin typeface="ArialMT-Identity-H"/>
              </a:rPr>
              <a:t>– Sabes? Lembro-me agora de nossa excursão ao lago de </a:t>
            </a:r>
            <a:r>
              <a:rPr lang="pt-BR" sz="4000" b="1" dirty="0" err="1">
                <a:latin typeface="ArialMT-Identity-H"/>
              </a:rPr>
              <a:t>Antipátris</a:t>
            </a:r>
            <a:r>
              <a:rPr lang="pt-BR" sz="4000" b="1" dirty="0">
                <a:latin typeface="ArialMT-Identity-H"/>
              </a:rPr>
              <a:t>... Recordaste? Eu estava surpresa por te ver, quando a onda me colheu, impelida pelo vento... </a:t>
            </a:r>
          </a:p>
        </p:txBody>
      </p:sp>
    </p:spTree>
    <p:extLst>
      <p:ext uri="{BB962C8B-B14F-4D97-AF65-F5344CB8AC3E}">
        <p14:creationId xmlns:p14="http://schemas.microsoft.com/office/powerpoint/2010/main" val="2579226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Hoje, pergunto se não seria melhor ter morrido. Aprenderia a amar a Jesus, fora de um mundo como este, e haveria de esperar-te na outra vida com o meu amor grande e santo!... Ainda sinto a emoção do minuto em que me salvaste, trazendo-me à tona!</a:t>
            </a:r>
          </a:p>
        </p:txBody>
      </p:sp>
    </p:spTree>
    <p:extLst>
      <p:ext uri="{BB962C8B-B14F-4D97-AF65-F5344CB8AC3E}">
        <p14:creationId xmlns:p14="http://schemas.microsoft.com/office/powerpoint/2010/main" val="2612364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É verdade – atalhou o rapaz fazendo o possível por não trair a emoção daquelas reminiscências, mas, recordando tudo isso, não somos levados a crer que Jesus, desejava, como ainda deseja, a tua vida? Não fui eu quem te salvou, mas o Mestre Divino, que te queria na Terra.</a:t>
            </a:r>
          </a:p>
        </p:txBody>
      </p:sp>
    </p:spTree>
    <p:extLst>
      <p:ext uri="{BB962C8B-B14F-4D97-AF65-F5344CB8AC3E}">
        <p14:creationId xmlns:p14="http://schemas.microsoft.com/office/powerpoint/2010/main" val="121959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22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Sim – obtemperou comovida –, continuarei implorando a Jesus que te permita voltar, conforme prometes! O mundo, Ciro, é sempre um lago revolvido pelo vento das paixões e, no fundo das águas, há sempre vasa que sufoca as mais nobres aspirações do espírito.</a:t>
            </a:r>
          </a:p>
        </p:txBody>
      </p:sp>
    </p:spTree>
    <p:extLst>
      <p:ext uri="{BB962C8B-B14F-4D97-AF65-F5344CB8AC3E}">
        <p14:creationId xmlns:p14="http://schemas.microsoft.com/office/powerpoint/2010/main" val="663307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Que Jesus não me falte com a tua companhia no futuro, pois quero viver para servi-lo na claridade de tua memória, que honrarei em toda a vida!</a:t>
            </a:r>
          </a:p>
          <a:p>
            <a:pPr algn="l"/>
            <a:r>
              <a:rPr lang="pt-BR" sz="4000" b="1" dirty="0">
                <a:latin typeface="ArialMT-Identity-H"/>
              </a:rPr>
              <a:t>– Célia, não duvides do Senhor nem descreias da minha volta. Pensarei sempre em ti, como nunca te esqueço...</a:t>
            </a:r>
          </a:p>
        </p:txBody>
      </p:sp>
    </p:spTree>
    <p:extLst>
      <p:ext uri="{BB962C8B-B14F-4D97-AF65-F5344CB8AC3E}">
        <p14:creationId xmlns:p14="http://schemas.microsoft.com/office/powerpoint/2010/main" val="3078331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 para dissipar as amargas expectativas do momento, voltou-se para trás, revolvendo um colchão imundo, ali colocado à guisa de cama, de lá retirando um pedaço de pergaminho que ofereceu à jovem, acrescentando:</a:t>
            </a:r>
          </a:p>
        </p:txBody>
      </p:sp>
    </p:spTree>
    <p:extLst>
      <p:ext uri="{BB962C8B-B14F-4D97-AF65-F5344CB8AC3E}">
        <p14:creationId xmlns:p14="http://schemas.microsoft.com/office/powerpoint/2010/main" val="3556620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Ainda anteontem escrevemos aqui um hino para glorificar o Mestre no dia do sacrifício. Lembrei que deveria sugerir aquela música que te ensinei, sob os cedros de tua casa, sendo aceita a minha ideia. </a:t>
            </a:r>
          </a:p>
        </p:txBody>
      </p:sp>
    </p:spTree>
    <p:extLst>
      <p:ext uri="{BB962C8B-B14F-4D97-AF65-F5344CB8AC3E}">
        <p14:creationId xmlns:p14="http://schemas.microsoft.com/office/powerpoint/2010/main" val="833550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Desde esse instante, querida, minha grande preocupação foi conseguir os recursos precisos para deixar-te uma cópia, pois tinha convicção de que Jesus me concederia a dita de reverte.</a:t>
            </a:r>
          </a:p>
        </p:txBody>
      </p:sp>
    </p:spTree>
    <p:extLst>
      <p:ext uri="{BB962C8B-B14F-4D97-AF65-F5344CB8AC3E}">
        <p14:creationId xmlns:p14="http://schemas.microsoft.com/office/powerpoint/2010/main" val="1076770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Há aqui um pretoriano chamado </a:t>
            </a:r>
            <a:r>
              <a:rPr lang="pt-BR" sz="4000" b="1" dirty="0" err="1">
                <a:latin typeface="ArialMT-Identity-H"/>
              </a:rPr>
              <a:t>Volúsio</a:t>
            </a:r>
            <a:r>
              <a:rPr lang="pt-BR" sz="4000" b="1" dirty="0">
                <a:latin typeface="ArialMT-Identity-H"/>
              </a:rPr>
              <a:t>, bastante simpático ao Cristianismo, que me facultou os elementos precisos para a grafia destes versos.</a:t>
            </a:r>
          </a:p>
          <a:p>
            <a:pPr algn="l"/>
            <a:r>
              <a:rPr lang="pt-BR" sz="4000" b="1" dirty="0">
                <a:latin typeface="ArialMT-Identity-H"/>
              </a:rPr>
              <a:t>Entregando-lhe o fragmento de pergaminho, acentuava:</a:t>
            </a:r>
          </a:p>
        </p:txBody>
      </p:sp>
    </p:spTree>
    <p:extLst>
      <p:ext uri="{BB962C8B-B14F-4D97-AF65-F5344CB8AC3E}">
        <p14:creationId xmlns:p14="http://schemas.microsoft.com/office/powerpoint/2010/main" val="595698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Guarda este hino que constitui a minha lembrança antes da partida! Todos nós colaboramos na formação do poema, mas, lembrando-me da nossa eterna afeição, encaixei aí algumas rimas, nas quais traduzi minhas esperanças. Dedico-as a ti, para confirmar-te a dedicação de todos os momentos!</a:t>
            </a:r>
          </a:p>
        </p:txBody>
      </p:sp>
    </p:spTree>
    <p:extLst>
      <p:ext uri="{BB962C8B-B14F-4D97-AF65-F5344CB8AC3E}">
        <p14:creationId xmlns:p14="http://schemas.microsoft.com/office/powerpoint/2010/main" val="2189238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– Deus te abençoe e te proteja! – exclamou a jovem patrícia, guardando a preciosa lembrança.</a:t>
            </a:r>
          </a:p>
        </p:txBody>
      </p:sp>
    </p:spTree>
    <p:extLst>
      <p:ext uri="{BB962C8B-B14F-4D97-AF65-F5344CB8AC3E}">
        <p14:creationId xmlns:p14="http://schemas.microsoft.com/office/powerpoint/2010/main" val="1292026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Ambos se entreolharam com a poderosa atração dos seus sentimentos purificados, mas </a:t>
            </a:r>
            <a:r>
              <a:rPr lang="pt-BR" sz="3600" b="1" dirty="0" err="1">
                <a:latin typeface="ArialMT-Identity-H"/>
              </a:rPr>
              <a:t>Cneio</a:t>
            </a:r>
            <a:r>
              <a:rPr lang="pt-BR" sz="3600" b="1" dirty="0">
                <a:latin typeface="ArialMT-Identity-H"/>
              </a:rPr>
              <a:t> Lucius, depois de haver conversado longamente com Nestório e seus companheiros, examinando todos os detalhes da prisão, aproximava-se com um sorriso complacente.</a:t>
            </a:r>
          </a:p>
        </p:txBody>
      </p:sp>
    </p:spTree>
    <p:extLst>
      <p:ext uri="{BB962C8B-B14F-4D97-AF65-F5344CB8AC3E}">
        <p14:creationId xmlns:p14="http://schemas.microsoft.com/office/powerpoint/2010/main" val="1740231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Conhecendo a sentimentalidade da neta, dirigiu-lhe a palavra nestes termos:</a:t>
            </a:r>
          </a:p>
          <a:p>
            <a:pPr algn="l"/>
            <a:r>
              <a:rPr lang="pt-BR" sz="4400" b="1" dirty="0">
                <a:latin typeface="ArialMT-Identity-H"/>
              </a:rPr>
              <a:t>– Filha, as horas voam, estou à tua disposição para quando desejes regressar.</a:t>
            </a:r>
          </a:p>
        </p:txBody>
      </p:sp>
    </p:spTree>
    <p:extLst>
      <p:ext uri="{BB962C8B-B14F-4D97-AF65-F5344CB8AC3E}">
        <p14:creationId xmlns:p14="http://schemas.microsoft.com/office/powerpoint/2010/main" val="183363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2272E-52E8-435A-BDD3-3C912A861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3715871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br>
              <a:rPr lang="pt-BR" sz="5400" b="1" dirty="0">
                <a:solidFill>
                  <a:srgbClr val="002060"/>
                </a:solidFill>
              </a:rPr>
            </a:br>
            <a:br>
              <a:rPr lang="pt-BR" sz="5400" b="1" dirty="0">
                <a:solidFill>
                  <a:srgbClr val="002060"/>
                </a:solidFill>
              </a:rPr>
            </a:br>
            <a:br>
              <a:rPr lang="pt-BR" sz="5400" b="1" dirty="0">
                <a:solidFill>
                  <a:srgbClr val="002060"/>
                </a:solidFill>
              </a:rPr>
            </a:br>
            <a:br>
              <a:rPr lang="pt-BR" sz="5400" b="1" dirty="0">
                <a:solidFill>
                  <a:srgbClr val="002060"/>
                </a:solidFill>
              </a:rPr>
            </a:br>
            <a:br>
              <a:rPr lang="pt-BR" sz="5400" b="1" dirty="0">
                <a:solidFill>
                  <a:srgbClr val="002060"/>
                </a:solidFill>
              </a:rPr>
            </a:br>
            <a:r>
              <a:rPr lang="pt-BR" sz="6000" b="1" dirty="0">
                <a:solidFill>
                  <a:srgbClr val="002060"/>
                </a:solidFill>
              </a:rPr>
              <a:t>MÓDULO 3 - A VOLTA DO ORGULHOSO SENADOR COMO ESCRAVO 50 ANOS DEPOIS</a:t>
            </a:r>
            <a:br>
              <a:rPr lang="pt-BR" altLang="pt-BR" sz="6700" b="1" i="1" dirty="0">
                <a:solidFill>
                  <a:srgbClr val="FFFF00"/>
                </a:solidFill>
                <a:latin typeface="Tahoma" panose="020B0604030504040204" pitchFamily="34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8C5A7D-793A-4950-80C1-60B223F448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901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Ela acercou-se do respeitável ancião, que se fazia acompanhar pelo liberto de seu filho, pousando em Nestório o olhar melancólico, mas o </a:t>
            </a:r>
            <a:r>
              <a:rPr lang="pt-BR" sz="4000" b="1" dirty="0" err="1">
                <a:latin typeface="ArialMT-Identity-H"/>
              </a:rPr>
              <a:t>ex-cativo</a:t>
            </a:r>
            <a:r>
              <a:rPr lang="pt-BR" sz="4000" b="1" dirty="0">
                <a:latin typeface="ArialMT-Identity-H"/>
              </a:rPr>
              <a:t> veio-lhe ao encontro com estas palavras:</a:t>
            </a:r>
          </a:p>
        </p:txBody>
      </p:sp>
    </p:spTree>
    <p:extLst>
      <p:ext uri="{BB962C8B-B14F-4D97-AF65-F5344CB8AC3E}">
        <p14:creationId xmlns:p14="http://schemas.microsoft.com/office/powerpoint/2010/main" val="1364568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Célia, tua vinda a este cárcere representa para nós a visita de um anjo. Não te impressione a nossa condenação, que aos olhos de Deus deve ser útil e justa. Dizia a inspiração de Paulo que a morte é o nosso último inimigo.</a:t>
            </a:r>
          </a:p>
        </p:txBody>
      </p:sp>
    </p:spTree>
    <p:extLst>
      <p:ext uri="{BB962C8B-B14F-4D97-AF65-F5344CB8AC3E}">
        <p14:creationId xmlns:p14="http://schemas.microsoft.com/office/powerpoint/2010/main" val="4692333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Venceremos, pois, mais essa etapa, com Jesus e por Jesus. Apesar disso, não te esqueças de que a dádiva da vida é um bem precioso que o Céu nos confia.</a:t>
            </a:r>
          </a:p>
        </p:txBody>
      </p:sp>
    </p:spTree>
    <p:extLst>
      <p:ext uri="{BB962C8B-B14F-4D97-AF65-F5344CB8AC3E}">
        <p14:creationId xmlns:p14="http://schemas.microsoft.com/office/powerpoint/2010/main" val="12094951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Para a alma fervorosa, o melhor sacrifício ainda não é o da morte pelo martírio, ou pelo infamante opróbrio dos homens, mas aquele que se realiza com a vida inteira, pelo trabalho e pela abnegação sincera, suportando todas as lutas na renúncia de nós mesmos, para ganhar a vida eterna de que nos falava o Senhor em suas lições divinas!</a:t>
            </a:r>
            <a:endParaRPr lang="pt-BR" sz="44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4142405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Célia sentiu que a sua fé atingia um grau superior, mediante aquelas exortações amigas e carinhosas, e voltando-se para Ciro, que, com o olhar, parecia recomendar-lhe que as ouvisse, respondeu, comovida:</a:t>
            </a:r>
          </a:p>
        </p:txBody>
      </p:sp>
    </p:spTree>
    <p:extLst>
      <p:ext uri="{BB962C8B-B14F-4D97-AF65-F5344CB8AC3E}">
        <p14:creationId xmlns:p14="http://schemas.microsoft.com/office/powerpoint/2010/main" val="23812003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r>
              <a:rPr lang="pt-BR" sz="3600" b="1" dirty="0">
                <a:latin typeface="ArialMT-Identity-H"/>
              </a:rPr>
              <a:t>– Sim, guardarei tuas palavras com o respeitoso amor de uma filha.</a:t>
            </a:r>
          </a:p>
          <a:p>
            <a:r>
              <a:rPr lang="pt-BR" sz="3600" b="1" dirty="0">
                <a:latin typeface="ArialMT-Identity-H"/>
              </a:rPr>
              <a:t>Acercando-se do avô, pediu-lhe permissão para despedir-se de ambos os condenados, e, aproximando-se do jovem, que ocultava a comoção no imo da alma, guardou-lhe as mãos entre as suas por um momento, beijando-as levemente.</a:t>
            </a:r>
          </a:p>
        </p:txBody>
      </p:sp>
    </p:spTree>
    <p:extLst>
      <p:ext uri="{BB962C8B-B14F-4D97-AF65-F5344CB8AC3E}">
        <p14:creationId xmlns:p14="http://schemas.microsoft.com/office/powerpoint/2010/main" val="2821511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Deus te proteja! – disse em voz baixa, quase imperceptível.</a:t>
            </a:r>
          </a:p>
          <a:p>
            <a:pPr algn="l"/>
            <a:r>
              <a:rPr lang="pt-BR" sz="4000" b="1" dirty="0">
                <a:latin typeface="ArialMT-Identity-H"/>
              </a:rPr>
              <a:t>Em seguida, acercou-se de Nestório, a quem abraçou respeitosamente, depositando-lhe um ósculo na fronte.</a:t>
            </a:r>
          </a:p>
        </p:txBody>
      </p:sp>
    </p:spTree>
    <p:extLst>
      <p:ext uri="{BB962C8B-B14F-4D97-AF65-F5344CB8AC3E}">
        <p14:creationId xmlns:p14="http://schemas.microsoft.com/office/powerpoint/2010/main" val="19234505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Ambos os sentenciados desejavam agradecer, mas não o puderam. Uma força poderosa parecia embargar-lhes a voz . Ficaram imóveis, silenciosos, enquanto </a:t>
            </a:r>
            <a:r>
              <a:rPr lang="pt-BR" sz="4000" b="1" dirty="0" err="1">
                <a:latin typeface="ArialMT-Identity-H"/>
              </a:rPr>
              <a:t>Cneio</a:t>
            </a:r>
            <a:r>
              <a:rPr lang="pt-BR" sz="4000" b="1" dirty="0">
                <a:latin typeface="ArialMT-Identity-H"/>
              </a:rPr>
              <a:t> Lucius, tocado pela cena comovedora, se despedia com um leve aceno.</a:t>
            </a:r>
          </a:p>
        </p:txBody>
      </p:sp>
    </p:spTree>
    <p:extLst>
      <p:ext uri="{BB962C8B-B14F-4D97-AF65-F5344CB8AC3E}">
        <p14:creationId xmlns:p14="http://schemas.microsoft.com/office/powerpoint/2010/main" val="59850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Contudo, até o fim, Ciro mostrava no rosto uma expressão de fortaleza, num sorriso carinhoso que consolava profundamente a alma gêmea da sua...</a:t>
            </a:r>
          </a:p>
        </p:txBody>
      </p:sp>
    </p:spTree>
    <p:extLst>
      <p:ext uri="{BB962C8B-B14F-4D97-AF65-F5344CB8AC3E}">
        <p14:creationId xmlns:p14="http://schemas.microsoft.com/office/powerpoint/2010/main" val="1823768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800" b="1" dirty="0">
                <a:latin typeface="ArialMT-Identity-H"/>
              </a:rPr>
              <a:t>Mais um gesto de adeus naquele silêncio que as palavras profanariam, e a porta do cárcere rangeu de novo nos seus gonzos sinistros e terríveis.</a:t>
            </a:r>
          </a:p>
        </p:txBody>
      </p:sp>
    </p:spTree>
    <p:extLst>
      <p:ext uri="{BB962C8B-B14F-4D97-AF65-F5344CB8AC3E}">
        <p14:creationId xmlns:p14="http://schemas.microsoft.com/office/powerpoint/2010/main" val="345638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800" b="1" dirty="0">
                <a:latin typeface="ArialMT-Identity-H"/>
              </a:rPr>
              <a:t>– Quase a sós, os dois jovens podiam trocar as suas impressões derradeiras.</a:t>
            </a:r>
          </a:p>
          <a:p>
            <a:pPr algn="l"/>
            <a:r>
              <a:rPr lang="pt-BR" sz="3800" b="1" dirty="0">
                <a:latin typeface="ArialMT-Identity-H"/>
              </a:rPr>
              <a:t>– Célia, como te entregas ao sofrimento desse modo? – perguntou o mancebo invocando todas as suas forças para revelar coragem e serenidade – Não será melhor morrer pelo Mestre, a quem tanto amamos? </a:t>
            </a:r>
          </a:p>
        </p:txBody>
      </p:sp>
    </p:spTree>
    <p:extLst>
      <p:ext uri="{BB962C8B-B14F-4D97-AF65-F5344CB8AC3E}">
        <p14:creationId xmlns:p14="http://schemas.microsoft.com/office/powerpoint/2010/main" val="3723028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Nesse instante, o sorriso do moço cristão </a:t>
            </a:r>
            <a:r>
              <a:rPr lang="pt-BR" sz="3600" b="1" dirty="0" err="1">
                <a:latin typeface="ArialMT-Identity-H"/>
              </a:rPr>
              <a:t>desapareceu-lhe</a:t>
            </a:r>
            <a:r>
              <a:rPr lang="pt-BR" sz="3600" b="1" dirty="0">
                <a:latin typeface="ArialMT-Identity-H"/>
              </a:rPr>
              <a:t> do rosto desfigurado. Dirigiu-se para as grades da prisão, agarrando-se aos varões como um pássaro sedento de luz e liberdade. Seus olhos ansiosos espraiaram-se pelo exterior, buscando ver, pela última vez, a liteira que deveria reconduzir a sua amada.</a:t>
            </a:r>
          </a:p>
        </p:txBody>
      </p:sp>
    </p:spTree>
    <p:extLst>
      <p:ext uri="{BB962C8B-B14F-4D97-AF65-F5344CB8AC3E}">
        <p14:creationId xmlns:p14="http://schemas.microsoft.com/office/powerpoint/2010/main" val="34384086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Mas, aos poucos, sua juventude inquieta voltava-se para Jesus, com todo o fervor de suas aspirações apaixonadas. Desprendeu-se dos varões rígidos e ajoelhou-se. A luz do Sol, que esplendia na manhã alta, </a:t>
            </a:r>
            <a:r>
              <a:rPr lang="pt-BR" sz="4000" b="1" dirty="0" err="1">
                <a:latin typeface="ArialMT-Identity-H"/>
              </a:rPr>
              <a:t>banhou-lhe</a:t>
            </a:r>
            <a:r>
              <a:rPr lang="pt-BR" sz="4000" b="1" dirty="0">
                <a:latin typeface="ArialMT-Identity-H"/>
              </a:rPr>
              <a:t> as faces e os cabelos.</a:t>
            </a:r>
          </a:p>
        </p:txBody>
      </p:sp>
    </p:spTree>
    <p:extLst>
      <p:ext uri="{BB962C8B-B14F-4D97-AF65-F5344CB8AC3E}">
        <p14:creationId xmlns:p14="http://schemas.microsoft.com/office/powerpoint/2010/main" val="32049557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Orava, rogando a Jesus fortaleza e esperança. A claridade solar parecia </a:t>
            </a:r>
            <a:r>
              <a:rPr lang="pt-BR" sz="4000" b="1" dirty="0" err="1">
                <a:latin typeface="ArialMT-Identity-H"/>
              </a:rPr>
              <a:t>inundar-lhe</a:t>
            </a:r>
            <a:r>
              <a:rPr lang="pt-BR" sz="4000" b="1" dirty="0">
                <a:latin typeface="ArialMT-Identity-H"/>
              </a:rPr>
              <a:t> a fronte com as graças do Céu, mas, mesmo assim, deixando pender a cabeça, escondeu o rosto nas mãos emagrecidas, para chorar humildemente.</a:t>
            </a:r>
          </a:p>
        </p:txBody>
      </p:sp>
    </p:spTree>
    <p:extLst>
      <p:ext uri="{BB962C8B-B14F-4D97-AF65-F5344CB8AC3E}">
        <p14:creationId xmlns:p14="http://schemas.microsoft.com/office/powerpoint/2010/main" val="4191490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 err="1">
                <a:latin typeface="ArialMT-Identity-H"/>
              </a:rPr>
              <a:t>Cneio</a:t>
            </a:r>
            <a:r>
              <a:rPr lang="pt-BR" sz="4000" b="1" dirty="0">
                <a:latin typeface="ArialMT-Identity-H"/>
              </a:rPr>
              <a:t> Lucius notou que a visita da neta aos condenados produzira efeitos grandemente benéficos. Apesar do abatimento, Célia mostrava-se corajosa na fé, mais calma e bem disposta. </a:t>
            </a:r>
          </a:p>
        </p:txBody>
      </p:sp>
    </p:spTree>
    <p:extLst>
      <p:ext uri="{BB962C8B-B14F-4D97-AF65-F5344CB8AC3E}">
        <p14:creationId xmlns:p14="http://schemas.microsoft.com/office/powerpoint/2010/main" val="24235640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Contudo, o velho avô, considerando a sensibilidade do seu afetuoso coração de menina, providenciou junto dos filhos para que ela ficasse em sua companhia até a passagem das festas do casamento de </a:t>
            </a:r>
            <a:r>
              <a:rPr lang="pt-BR" sz="4000" b="1" dirty="0" err="1">
                <a:latin typeface="ArialMT-Identity-H"/>
              </a:rPr>
              <a:t>Helvídia</a:t>
            </a:r>
            <a:r>
              <a:rPr lang="pt-BR" sz="4000" b="1" dirty="0">
                <a:latin typeface="ArialMT-Identity-H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54160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[...] O último dia das festividades </a:t>
            </a:r>
            <a:r>
              <a:rPr lang="pt-BR" sz="4000" b="1" dirty="0" err="1">
                <a:latin typeface="ArialMT-Identity-H"/>
              </a:rPr>
              <a:t>adrianinas</a:t>
            </a:r>
            <a:r>
              <a:rPr lang="pt-BR" sz="4000" b="1" dirty="0">
                <a:latin typeface="ArialMT-Identity-H"/>
              </a:rPr>
              <a:t> alvorecera e os protocolos da Corte obrigavam Alba </a:t>
            </a:r>
            <a:r>
              <a:rPr lang="pt-BR" sz="4000" b="1" dirty="0" err="1">
                <a:latin typeface="ArialMT-Identity-H"/>
              </a:rPr>
              <a:t>Lucínia</a:t>
            </a:r>
            <a:r>
              <a:rPr lang="pt-BR" sz="4000" b="1" dirty="0">
                <a:latin typeface="ArialMT-Identity-H"/>
              </a:rPr>
              <a:t> a acompanhar o esposo, nas derradeiras exibições do circo, onde Nestório e o filho deveriam ser sacrificados.</a:t>
            </a:r>
          </a:p>
        </p:txBody>
      </p:sp>
    </p:spTree>
    <p:extLst>
      <p:ext uri="{BB962C8B-B14F-4D97-AF65-F5344CB8AC3E}">
        <p14:creationId xmlns:p14="http://schemas.microsoft.com/office/powerpoint/2010/main" val="20385404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A perspectiva de semelhante espetáculo </a:t>
            </a:r>
            <a:r>
              <a:rPr lang="pt-BR" sz="4400" b="1" dirty="0" err="1">
                <a:latin typeface="ArialMT-Identity-H"/>
              </a:rPr>
              <a:t>gelava-lhe</a:t>
            </a:r>
            <a:r>
              <a:rPr lang="pt-BR" sz="4400" b="1" dirty="0">
                <a:latin typeface="ArialMT-Identity-H"/>
              </a:rPr>
              <a:t> o sangue, antevendo o horror das cenas brutais do anfiteatro, organizadas por espíritos insensíveis.</a:t>
            </a:r>
          </a:p>
        </p:txBody>
      </p:sp>
    </p:spTree>
    <p:extLst>
      <p:ext uri="{BB962C8B-B14F-4D97-AF65-F5344CB8AC3E}">
        <p14:creationId xmlns:p14="http://schemas.microsoft.com/office/powerpoint/2010/main" val="27538606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Recordou-se de que, na antevéspera, acompanhara </a:t>
            </a:r>
            <a:r>
              <a:rPr lang="pt-BR" sz="4000" b="1" dirty="0" err="1">
                <a:latin typeface="ArialMT-Identity-H"/>
              </a:rPr>
              <a:t>Helvídia</a:t>
            </a:r>
            <a:r>
              <a:rPr lang="pt-BR" sz="4000" b="1" dirty="0">
                <a:latin typeface="ArialMT-Identity-H"/>
              </a:rPr>
              <a:t> e Caio </a:t>
            </a:r>
            <a:r>
              <a:rPr lang="pt-BR" sz="4000" b="1" dirty="0" err="1">
                <a:latin typeface="ArialMT-Identity-H"/>
              </a:rPr>
              <a:t>Fabrícius</a:t>
            </a:r>
            <a:r>
              <a:rPr lang="pt-BR" sz="4000" b="1" dirty="0">
                <a:latin typeface="ArialMT-Identity-H"/>
              </a:rPr>
              <a:t> ao </a:t>
            </a:r>
            <a:r>
              <a:rPr lang="pt-BR" sz="4000" b="1" dirty="0" err="1">
                <a:latin typeface="ArialMT-Identity-H"/>
              </a:rPr>
              <a:t>Aventino</a:t>
            </a:r>
            <a:r>
              <a:rPr lang="pt-BR" sz="4000" b="1" dirty="0">
                <a:latin typeface="ArialMT-Identity-H"/>
              </a:rPr>
              <a:t> para as despedidas do avô e de Célia, notando que a pobrezinha estava profundamente desfigurada pelas amarguras do seu grande e infortunado amor.</a:t>
            </a:r>
          </a:p>
        </p:txBody>
      </p:sp>
    </p:spTree>
    <p:extLst>
      <p:ext uri="{BB962C8B-B14F-4D97-AF65-F5344CB8AC3E}">
        <p14:creationId xmlns:p14="http://schemas.microsoft.com/office/powerpoint/2010/main" val="36376676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O coração materno experimentava, ainda, o calor do abraço afetuoso da filha, que lhe dissera ao ouvido, em voz quase imperceptível: no último espetáculo, Ciro morrerá.</a:t>
            </a:r>
            <a:endParaRPr lang="pt-BR" sz="48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13040083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Alba </a:t>
            </a:r>
            <a:r>
              <a:rPr lang="pt-BR" sz="4000" b="1" dirty="0" err="1">
                <a:latin typeface="ArialMT-Identity-H"/>
              </a:rPr>
              <a:t>Lucínia</a:t>
            </a:r>
            <a:r>
              <a:rPr lang="pt-BR" sz="4000" b="1" dirty="0">
                <a:latin typeface="ArialMT-Identity-H"/>
              </a:rPr>
              <a:t> meditou longamente os dolorosos problemas que lhe atormentavam o espírito, ponderando a necessidade de ocultá-los, dia a dia, sob o véu das alegrias disfarçadas e mentirosas, e demorando-se amargurada nos porquês do sofrimento e nos contrastes da sorte.</a:t>
            </a:r>
          </a:p>
        </p:txBody>
      </p:sp>
    </p:spTree>
    <p:extLst>
      <p:ext uri="{BB962C8B-B14F-4D97-AF65-F5344CB8AC3E}">
        <p14:creationId xmlns:p14="http://schemas.microsoft.com/office/powerpoint/2010/main" val="240816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Estou muito reconhecido a Jesus, ao  receber tua visita nesta cela erma e triste. Desde que fui preso, tenho suplicado fervorosamente à sua misericórdia não me permitisse morrer sem consolar-te! Ainda esta noite, querida, sonhei que havia chegado ao Reino do Senhor, aí vendo muitas luzes e muitas flores.</a:t>
            </a:r>
          </a:p>
        </p:txBody>
      </p:sp>
    </p:spTree>
    <p:extLst>
      <p:ext uri="{BB962C8B-B14F-4D97-AF65-F5344CB8AC3E}">
        <p14:creationId xmlns:p14="http://schemas.microsoft.com/office/powerpoint/2010/main" val="37427314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Era, porém, imprescindível que buscasse modificar as suas disposições espirituais.</a:t>
            </a:r>
          </a:p>
          <a:p>
            <a:pPr algn="l"/>
            <a:r>
              <a:rPr lang="pt-BR" sz="3600" b="1" dirty="0">
                <a:latin typeface="ArialMT-Identity-H"/>
              </a:rPr>
              <a:t>Com efeito, daí a poucas horas </a:t>
            </a:r>
            <a:r>
              <a:rPr lang="pt-BR" sz="3600" b="1" dirty="0" err="1">
                <a:latin typeface="ArialMT-Identity-H"/>
              </a:rPr>
              <a:t>Helvídio</a:t>
            </a:r>
            <a:r>
              <a:rPr lang="pt-BR" sz="3600" b="1" dirty="0">
                <a:latin typeface="ArialMT-Identity-H"/>
              </a:rPr>
              <a:t> lhe recordava as obrigações protocolares e não foi sem emoções penosas que ajustou a túnica de gala, entregando-se às escravas para as bizarrias expressões do penteado em voga.</a:t>
            </a:r>
          </a:p>
        </p:txBody>
      </p:sp>
    </p:spTree>
    <p:extLst>
      <p:ext uri="{BB962C8B-B14F-4D97-AF65-F5344CB8AC3E}">
        <p14:creationId xmlns:p14="http://schemas.microsoft.com/office/powerpoint/2010/main" val="5943363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À tarde, observada à risca a tradição dos cortejos, as alegrias populares desbordavam no circo, entre ditérios e gargalhadas.</a:t>
            </a:r>
          </a:p>
          <a:p>
            <a:pPr algn="l"/>
            <a:r>
              <a:rPr lang="pt-BR" sz="4000" b="1" dirty="0">
                <a:latin typeface="ArialMT-Identity-H"/>
              </a:rPr>
              <a:t>A caravana do César já havia chegado sob uma chuva de aplausos ensurdecedores.</a:t>
            </a:r>
          </a:p>
        </p:txBody>
      </p:sp>
    </p:spTree>
    <p:extLst>
      <p:ext uri="{BB962C8B-B14F-4D97-AF65-F5344CB8AC3E}">
        <p14:creationId xmlns:p14="http://schemas.microsoft.com/office/powerpoint/2010/main" val="17902132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Num palanque dourado, Élio Adriano cercava-se dos patrícios e dos </a:t>
            </a:r>
            <a:r>
              <a:rPr lang="pt-BR" sz="3600" b="1" dirty="0" err="1">
                <a:latin typeface="ArialMT-Identity-H"/>
              </a:rPr>
              <a:t>augustinos</a:t>
            </a:r>
            <a:r>
              <a:rPr lang="pt-BR" sz="3600" b="1" dirty="0">
                <a:latin typeface="ArialMT-Identity-H"/>
              </a:rPr>
              <a:t> de maior nomeada, entre os quais as personagens aristocráticas desta narrativa. Em torno da tribuna de honra estavam as vestais, formando um quadro magnífico, e as fileiras hierárquicas dos mais altos representantes da Corte.</a:t>
            </a:r>
          </a:p>
        </p:txBody>
      </p:sp>
    </p:spTree>
    <p:extLst>
      <p:ext uri="{BB962C8B-B14F-4D97-AF65-F5344CB8AC3E}">
        <p14:creationId xmlns:p14="http://schemas.microsoft.com/office/powerpoint/2010/main" val="23294817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Senadores de mantos </a:t>
            </a:r>
            <a:r>
              <a:rPr lang="pt-BR" sz="3600" b="1" dirty="0" err="1">
                <a:latin typeface="ArialMT-Identity-H"/>
              </a:rPr>
              <a:t>purpurinos</a:t>
            </a:r>
            <a:r>
              <a:rPr lang="pt-BR" sz="3600" b="1" dirty="0">
                <a:latin typeface="ArialMT-Identity-H"/>
              </a:rPr>
              <a:t>, chefes militares com as suas armaduras prateadas e brilhantes, dignitários imperiais, confundiam-se em linhas ordenadas simetricamente, sobre verdadeiro oceano de cabeças humanas – a plebe que dava expansão à sua alegria.</a:t>
            </a:r>
          </a:p>
        </p:txBody>
      </p:sp>
    </p:spTree>
    <p:extLst>
      <p:ext uri="{BB962C8B-B14F-4D97-AF65-F5344CB8AC3E}">
        <p14:creationId xmlns:p14="http://schemas.microsoft.com/office/powerpoint/2010/main" val="21280793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Na tribuna imperial sucediam-se as libações, quando o soberano se dirigiu a </a:t>
            </a:r>
            <a:r>
              <a:rPr lang="pt-BR" sz="3600" b="1" dirty="0" err="1">
                <a:latin typeface="ArialMT-Identity-H"/>
              </a:rPr>
              <a:t>Lólio</a:t>
            </a:r>
            <a:r>
              <a:rPr lang="pt-BR" sz="3600" b="1" dirty="0">
                <a:latin typeface="ArialMT-Identity-H"/>
              </a:rPr>
              <a:t> </a:t>
            </a:r>
            <a:r>
              <a:rPr lang="pt-BR" sz="3600" b="1" dirty="0" err="1">
                <a:latin typeface="ArialMT-Identity-H"/>
              </a:rPr>
              <a:t>Úrbico</a:t>
            </a:r>
            <a:r>
              <a:rPr lang="pt-BR" sz="3600" b="1" dirty="0">
                <a:latin typeface="ArialMT-Identity-H"/>
              </a:rPr>
              <a:t> nestes termos:</a:t>
            </a:r>
          </a:p>
          <a:p>
            <a:pPr algn="l"/>
            <a:r>
              <a:rPr lang="pt-BR" sz="3600" b="1" dirty="0">
                <a:latin typeface="ArialMT-Identity-H"/>
              </a:rPr>
              <a:t>– Decretei o suplício e a execução dos conspiradores para a tarde de hoje, em atenção aos belos serviços com que a prefeitura dos pretorianos vem ilustrando os feitos do Império.</a:t>
            </a:r>
          </a:p>
        </p:txBody>
      </p:sp>
    </p:spTree>
    <p:extLst>
      <p:ext uri="{BB962C8B-B14F-4D97-AF65-F5344CB8AC3E}">
        <p14:creationId xmlns:p14="http://schemas.microsoft.com/office/powerpoint/2010/main" val="26381977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Aliás, Divino – retrucou o prefeito com um sorriso –, devemos esse grande esforço a Fábio Cornélio, cuja dedicação extrema aos serviços do Estado se vem tornando cada vez mais notória nos círculos administrativos.</a:t>
            </a:r>
          </a:p>
        </p:txBody>
      </p:sp>
    </p:spTree>
    <p:extLst>
      <p:ext uri="{BB962C8B-B14F-4D97-AF65-F5344CB8AC3E}">
        <p14:creationId xmlns:p14="http://schemas.microsoft.com/office/powerpoint/2010/main" val="10249111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O velho censor agradeceu com um aceno a referência direta ao seu nome, enquanto Adriano obtemperava:</a:t>
            </a:r>
          </a:p>
          <a:p>
            <a:pPr algn="l"/>
            <a:r>
              <a:rPr lang="pt-BR" sz="4000" b="1" dirty="0">
                <a:latin typeface="ArialMT-Identity-H"/>
              </a:rPr>
              <a:t>– Tive o cuidado de excluir da sentença todos os elementos reconhecidamente romanos, que figuravam entre os agitadores entregues à justiça.</a:t>
            </a:r>
          </a:p>
        </p:txBody>
      </p:sp>
    </p:spTree>
    <p:extLst>
      <p:ext uri="{BB962C8B-B14F-4D97-AF65-F5344CB8AC3E}">
        <p14:creationId xmlns:p14="http://schemas.microsoft.com/office/powerpoint/2010/main" val="10199470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Mandei libertar a maioria no período das primeiras providências processuais, exilando definitivamente para as Províncias os treze elementos mais exaltados, restando apenas vinte e dois estrangeiros, ou sejam, judeus, efésios e colossenses.</a:t>
            </a:r>
          </a:p>
        </p:txBody>
      </p:sp>
    </p:spTree>
    <p:extLst>
      <p:ext uri="{BB962C8B-B14F-4D97-AF65-F5344CB8AC3E}">
        <p14:creationId xmlns:p14="http://schemas.microsoft.com/office/powerpoint/2010/main" val="2695853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– Divino, vossas deliberações são sempre justas exclamou o censor Fábio Cornélio, ansioso por desviar o assunto, de modo a não recordar o caso de Nestório que, garantido por seu genro, trabalhara nos próprios serviços de pergaminhos da Prefeitura.</a:t>
            </a:r>
          </a:p>
        </p:txBody>
      </p:sp>
    </p:spTree>
    <p:extLst>
      <p:ext uri="{BB962C8B-B14F-4D97-AF65-F5344CB8AC3E}">
        <p14:creationId xmlns:p14="http://schemas.microsoft.com/office/powerpoint/2010/main" val="37501279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Aproveitando a pausa natural, o orgulhoso patrício acentuou:</a:t>
            </a:r>
          </a:p>
          <a:p>
            <a:pPr algn="l"/>
            <a:r>
              <a:rPr lang="pt-BR" sz="4400" b="1" dirty="0">
                <a:latin typeface="ArialMT-Identity-H"/>
              </a:rPr>
              <a:t>– Mas, a grandeza do espetáculo de hoje é verdadeiramente digna do César!</a:t>
            </a:r>
          </a:p>
        </p:txBody>
      </p:sp>
    </p:spTree>
    <p:extLst>
      <p:ext uri="{BB962C8B-B14F-4D97-AF65-F5344CB8AC3E}">
        <p14:creationId xmlns:p14="http://schemas.microsoft.com/office/powerpoint/2010/main" val="385552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500" b="1" dirty="0">
                <a:latin typeface="ArialMT-Identity-H"/>
              </a:rPr>
              <a:t>Chegando aos pórticos desses paraísos indefiníveis, lembrei-me do teu coração e senti uma saudade profunda!... Queria encontrar-te para penetrar no Céu, contigo... Sem a tua companhia, as moradas de luz me pareceram menos belas, mas um ser divino, desses a quem deveremos chamar anjos de Deus, acercou-se, esclarecendo-me com estas palavras:</a:t>
            </a:r>
          </a:p>
        </p:txBody>
      </p:sp>
    </p:spTree>
    <p:extLst>
      <p:ext uri="{BB962C8B-B14F-4D97-AF65-F5344CB8AC3E}">
        <p14:creationId xmlns:p14="http://schemas.microsoft.com/office/powerpoint/2010/main" val="42445831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Ainda não havia terminado a frase quando todos os presentes alongaram o olhar para o centro da arena, onde, após os coleios exóticos dos dançarinos, iam iniciar-se as caçadas fabulosas. </a:t>
            </a:r>
          </a:p>
        </p:txBody>
      </p:sp>
    </p:spTree>
    <p:extLst>
      <p:ext uri="{BB962C8B-B14F-4D97-AF65-F5344CB8AC3E}">
        <p14:creationId xmlns:p14="http://schemas.microsoft.com/office/powerpoint/2010/main" val="322053535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Atletas jovens começaram a lutar com tigres ferozes, apresentando-se igualmente elefantes e antílopes cães selvagens e auroques de chifres pontiagudos.</a:t>
            </a:r>
          </a:p>
        </p:txBody>
      </p:sp>
    </p:spTree>
    <p:extLst>
      <p:ext uri="{BB962C8B-B14F-4D97-AF65-F5344CB8AC3E}">
        <p14:creationId xmlns:p14="http://schemas.microsoft.com/office/powerpoint/2010/main" val="30609986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 quando em quando, um caçador caía ensanguentado, sob aplausos delirantes, seguindo-se todos os números da tarde ao som de hinos que exacerbavam o instinto sanguinário da multidão.</a:t>
            </a:r>
          </a:p>
        </p:txBody>
      </p:sp>
    </p:spTree>
    <p:extLst>
      <p:ext uri="{BB962C8B-B14F-4D97-AF65-F5344CB8AC3E}">
        <p14:creationId xmlns:p14="http://schemas.microsoft.com/office/powerpoint/2010/main" val="29557500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800" b="1" dirty="0">
                <a:latin typeface="ArialMT-Identity-H"/>
              </a:rPr>
              <a:t>Por vezes, os gritos de "cristãos às feras" e "morte aos conspiradores", explodiam sinistramente da turba enfurecida.</a:t>
            </a:r>
          </a:p>
        </p:txBody>
      </p:sp>
    </p:spTree>
    <p:extLst>
      <p:ext uri="{BB962C8B-B14F-4D97-AF65-F5344CB8AC3E}">
        <p14:creationId xmlns:p14="http://schemas.microsoft.com/office/powerpoint/2010/main" val="16040037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Ao fim da tarde, quando os últimos raios do Sol caíam sobre as colinas do Célio e do </a:t>
            </a:r>
            <a:r>
              <a:rPr lang="pt-BR" sz="3600" b="1" dirty="0" err="1">
                <a:latin typeface="ArialMT-Identity-H"/>
              </a:rPr>
              <a:t>Aventino</a:t>
            </a:r>
            <a:r>
              <a:rPr lang="pt-BR" sz="3600" b="1" dirty="0">
                <a:latin typeface="ArialMT-Identity-H"/>
              </a:rPr>
              <a:t>, entre as quais se ostentava o circo famoso, os vinte e dois condenados foram conduzidos ao centro da arena. Negros postes ali se erguiam, aos quais os prisioneiros foram atados com grossas cordas presas por elos de bronze.</a:t>
            </a:r>
          </a:p>
        </p:txBody>
      </p:sp>
    </p:spTree>
    <p:extLst>
      <p:ext uri="{BB962C8B-B14F-4D97-AF65-F5344CB8AC3E}">
        <p14:creationId xmlns:p14="http://schemas.microsoft.com/office/powerpoint/2010/main" val="28300641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Nestório e Ciro confundiam-se naquele pequeno grupo de seres desfigurados pelos mais duros castigos corporais. Ambos estavam esqueléticos e quase irreconhecíveis. </a:t>
            </a:r>
          </a:p>
        </p:txBody>
      </p:sp>
    </p:spTree>
    <p:extLst>
      <p:ext uri="{BB962C8B-B14F-4D97-AF65-F5344CB8AC3E}">
        <p14:creationId xmlns:p14="http://schemas.microsoft.com/office/powerpoint/2010/main" val="22959642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Apenas </a:t>
            </a:r>
            <a:r>
              <a:rPr lang="pt-BR" sz="4000" b="1" dirty="0" err="1">
                <a:latin typeface="ArialMT-Identity-H"/>
              </a:rPr>
              <a:t>Helvídio</a:t>
            </a:r>
            <a:r>
              <a:rPr lang="pt-BR" sz="4000" b="1" dirty="0">
                <a:latin typeface="ArialMT-Identity-H"/>
              </a:rPr>
              <a:t> e sua mulher, extremamente compungidos em face do suplício infamante, notaram a presença dos seus antigos libertos entre os mártires, fazendo o possível por esconder o mal-estar que a cena cruel lhes causava.</a:t>
            </a:r>
          </a:p>
        </p:txBody>
      </p:sp>
    </p:spTree>
    <p:extLst>
      <p:ext uri="{BB962C8B-B14F-4D97-AF65-F5344CB8AC3E}">
        <p14:creationId xmlns:p14="http://schemas.microsoft.com/office/powerpoint/2010/main" val="34743756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r>
              <a:rPr lang="pt-BR" sz="4400" b="1" dirty="0">
                <a:latin typeface="ArialMT-Identity-H"/>
              </a:rPr>
              <a:t>Os condenados, com exceção de sete mulheres que se trajavam de "</a:t>
            </a:r>
            <a:r>
              <a:rPr lang="pt-BR" sz="4400" b="1" dirty="0" err="1">
                <a:latin typeface="ArialMT-Identity-H"/>
              </a:rPr>
              <a:t>indusium</a:t>
            </a:r>
            <a:r>
              <a:rPr lang="pt-BR" sz="4400" b="1" dirty="0">
                <a:latin typeface="ArialMT-Identity-H"/>
              </a:rPr>
              <a:t>", estavam quase nus, munidos somente de uma tanga que lhes cobria a cintura, até os rins. </a:t>
            </a:r>
            <a:endParaRPr lang="pt-BR" sz="48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12219568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r>
              <a:rPr lang="pt-BR" sz="4000" b="1" dirty="0">
                <a:latin typeface="ArialMT-Identity-H"/>
              </a:rPr>
              <a:t>Cada qual foi colocado a um poste diferente, enquanto trinta atletas negros da Numídia e da Mauritânia compareciam na arena ao som das harpas que se casavam estranhamente com os gritos da plebe.</a:t>
            </a:r>
          </a:p>
          <a:p>
            <a:pPr algn="l"/>
            <a:endParaRPr lang="pt-BR" sz="40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17892486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Havia muito que Roma não presenciava aquelas cenas, dado o caráter morigerado e tolerante de Adriano, que sempre fizera o possível por evitar os atritos religiosos, vendo-se, então, um espetáculo espantoso.</a:t>
            </a:r>
          </a:p>
        </p:txBody>
      </p:sp>
    </p:spTree>
    <p:extLst>
      <p:ext uri="{BB962C8B-B14F-4D97-AF65-F5344CB8AC3E}">
        <p14:creationId xmlns:p14="http://schemas.microsoft.com/office/powerpoint/2010/main" val="347431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Ciro, breve baterás a estas portas, livre de qualquer laço dos que ainda te prendem ao corpo perecível! Manifesta a tua gratidão a esse Pai de misericórdia que te concede tantas graças, mas não penses em repouso quando as lutas apenas começam!</a:t>
            </a:r>
          </a:p>
        </p:txBody>
      </p:sp>
    </p:spTree>
    <p:extLst>
      <p:ext uri="{BB962C8B-B14F-4D97-AF65-F5344CB8AC3E}">
        <p14:creationId xmlns:p14="http://schemas.microsoft.com/office/powerpoint/2010/main" val="194173183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Enquanto os gigantes africanos preparavam os arcos, ajustando-lhes flechas envenenadas, os mártires do Cristianismo começaram a entoar um cântico </a:t>
            </a:r>
            <a:r>
              <a:rPr lang="pt-BR" sz="4000" b="1" dirty="0" err="1">
                <a:latin typeface="ArialMT-Identity-H"/>
              </a:rPr>
              <a:t>dulçoroso</a:t>
            </a:r>
            <a:r>
              <a:rPr lang="pt-BR" sz="4000" b="1" dirty="0">
                <a:latin typeface="ArialMT-Identity-H"/>
              </a:rPr>
              <a:t>. Ninguém poderia definir aquelas notas saturadas de angústia e de esperança.</a:t>
            </a:r>
          </a:p>
        </p:txBody>
      </p:sp>
    </p:spTree>
    <p:extLst>
      <p:ext uri="{BB962C8B-B14F-4D97-AF65-F5344CB8AC3E}">
        <p14:creationId xmlns:p14="http://schemas.microsoft.com/office/powerpoint/2010/main" val="396675515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3500" b="1" dirty="0">
                <a:latin typeface="ArialMT-Identity-H"/>
              </a:rPr>
              <a:t>Debalde, as autoridades do anfiteatro mandaram intensificar o ruído dos atabales e os sons estrídulos das flautas e alaúdes, a fim de abafar as vozes intraduzíveis do hino cristão. A harmonia daqueles versos resignados e tristes elevava-se sempre, destacando-se de todos os ruídos, na sua majestosa melancolia.</a:t>
            </a:r>
          </a:p>
        </p:txBody>
      </p:sp>
    </p:spTree>
    <p:extLst>
      <p:ext uri="{BB962C8B-B14F-4D97-AF65-F5344CB8AC3E}">
        <p14:creationId xmlns:p14="http://schemas.microsoft.com/office/powerpoint/2010/main" val="38957427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800" b="1" dirty="0">
                <a:latin typeface="ArialMT-Identity-H"/>
              </a:rPr>
              <a:t>Nestório e Ciro também cantavam, dirigindo os olhos para o céu, onde o Sol dourava as derradeiras nuvens crepusculares.</a:t>
            </a:r>
          </a:p>
        </p:txBody>
      </p:sp>
    </p:spTree>
    <p:extLst>
      <p:ext uri="{BB962C8B-B14F-4D97-AF65-F5344CB8AC3E}">
        <p14:creationId xmlns:p14="http://schemas.microsoft.com/office/powerpoint/2010/main" val="132781910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As primeiras setas foram atiradas ao peito dos mártires com singular mestria, abrindo-lhes rosas de sangue que se transformavam, imediatamente, em grossos filetes de sofrimento e morte, mas o cântico prosseguia como um harpejo angustiado, que se estendia pela Terra obscura e dolorosa...</a:t>
            </a:r>
            <a:endParaRPr lang="pt-BR" sz="48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28456567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Na sua melodia misturavam-se, indistintamente, a saudade e a esperança, as alegrias do céu e os desenganos do mundo, como se aquele punhado de seres desamparados fosse um bando de cotovias apunhaladas, libando-se nas atmosferas da Terra, a caminho do Paraíso:</a:t>
            </a:r>
          </a:p>
        </p:txBody>
      </p:sp>
    </p:spTree>
    <p:extLst>
      <p:ext uri="{BB962C8B-B14F-4D97-AF65-F5344CB8AC3E}">
        <p14:creationId xmlns:p14="http://schemas.microsoft.com/office/powerpoint/2010/main" val="203677735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Cordeiro Santo de Deus,</a:t>
            </a:r>
          </a:p>
          <a:p>
            <a:pPr algn="l"/>
            <a:r>
              <a:rPr lang="pt-BR" sz="4400" b="1" dirty="0">
                <a:latin typeface="ArialMT-Identity-H"/>
              </a:rPr>
              <a:t>Senhor de toda a Verdade,</a:t>
            </a:r>
          </a:p>
          <a:p>
            <a:pPr algn="l"/>
            <a:r>
              <a:rPr lang="pt-BR" sz="4400" b="1" dirty="0">
                <a:latin typeface="ArialMT-Identity-H"/>
              </a:rPr>
              <a:t>Salvador da Humanidade,</a:t>
            </a:r>
          </a:p>
          <a:p>
            <a:pPr algn="l"/>
            <a:r>
              <a:rPr lang="pt-BR" sz="4400" b="1" dirty="0">
                <a:latin typeface="ArialMT-Identity-H"/>
              </a:rPr>
              <a:t>Sagrado Verbo de Luz!</a:t>
            </a:r>
          </a:p>
        </p:txBody>
      </p:sp>
    </p:spTree>
    <p:extLst>
      <p:ext uri="{BB962C8B-B14F-4D97-AF65-F5344CB8AC3E}">
        <p14:creationId xmlns:p14="http://schemas.microsoft.com/office/powerpoint/2010/main" val="195956428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Pastor da Paz, da Esperança,</a:t>
            </a:r>
          </a:p>
          <a:p>
            <a:pPr algn="l"/>
            <a:r>
              <a:rPr lang="pt-BR" sz="4400" b="1" dirty="0">
                <a:latin typeface="ArialMT-Identity-H"/>
              </a:rPr>
              <a:t>De Tua mansão divina,</a:t>
            </a:r>
          </a:p>
          <a:p>
            <a:pPr algn="l"/>
            <a:r>
              <a:rPr lang="pt-BR" sz="4400" b="1" dirty="0">
                <a:latin typeface="ArialMT-Identity-H"/>
              </a:rPr>
              <a:t>Senhor Jesus, ilumina</a:t>
            </a:r>
          </a:p>
          <a:p>
            <a:pPr algn="l"/>
            <a:r>
              <a:rPr lang="pt-BR" sz="4400" b="1" dirty="0">
                <a:latin typeface="ArialMT-Identity-H"/>
              </a:rPr>
              <a:t>As dores de nossa cruz!</a:t>
            </a:r>
          </a:p>
        </p:txBody>
      </p:sp>
    </p:spTree>
    <p:extLst>
      <p:ext uri="{BB962C8B-B14F-4D97-AF65-F5344CB8AC3E}">
        <p14:creationId xmlns:p14="http://schemas.microsoft.com/office/powerpoint/2010/main" val="18593068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Também tiveste o Calvário</a:t>
            </a:r>
          </a:p>
          <a:p>
            <a:pPr algn="l"/>
            <a:r>
              <a:rPr lang="pt-BR" sz="4400" b="1" dirty="0">
                <a:latin typeface="ArialMT-Identity-H"/>
              </a:rPr>
              <a:t>De dor, de angústia, de apodo,</a:t>
            </a:r>
          </a:p>
          <a:p>
            <a:pPr algn="l"/>
            <a:r>
              <a:rPr lang="pt-BR" sz="4400" b="1" dirty="0">
                <a:latin typeface="ArialMT-Identity-H"/>
              </a:rPr>
              <a:t>Ofertando ao mundo todo</a:t>
            </a:r>
          </a:p>
          <a:p>
            <a:pPr algn="l"/>
            <a:r>
              <a:rPr lang="pt-BR" sz="4400" b="1" dirty="0">
                <a:latin typeface="ArialMT-Identity-H"/>
              </a:rPr>
              <a:t>As luzes da redenção;</a:t>
            </a:r>
          </a:p>
        </p:txBody>
      </p:sp>
    </p:spTree>
    <p:extLst>
      <p:ext uri="{BB962C8B-B14F-4D97-AF65-F5344CB8AC3E}">
        <p14:creationId xmlns:p14="http://schemas.microsoft.com/office/powerpoint/2010/main" val="35004029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Tiveste a sede, o tormento,</a:t>
            </a:r>
          </a:p>
          <a:p>
            <a:pPr algn="l"/>
            <a:r>
              <a:rPr lang="pt-BR" sz="4400" b="1" dirty="0">
                <a:latin typeface="ArialMT-Identity-H"/>
              </a:rPr>
              <a:t>mas, sob o fel, sob as dores,</a:t>
            </a:r>
          </a:p>
          <a:p>
            <a:pPr algn="l"/>
            <a:r>
              <a:rPr lang="pt-BR" sz="4400" b="1" dirty="0">
                <a:latin typeface="ArialMT-Identity-H"/>
              </a:rPr>
              <a:t>Redimiste os pecadores</a:t>
            </a:r>
          </a:p>
          <a:p>
            <a:pPr algn="l"/>
            <a:r>
              <a:rPr lang="pt-BR" sz="4400" b="1" dirty="0">
                <a:latin typeface="ArialMT-Identity-H"/>
              </a:rPr>
              <a:t>Da mais triste escravidão!</a:t>
            </a:r>
          </a:p>
        </p:txBody>
      </p:sp>
    </p:spTree>
    <p:extLst>
      <p:ext uri="{BB962C8B-B14F-4D97-AF65-F5344CB8AC3E}">
        <p14:creationId xmlns:p14="http://schemas.microsoft.com/office/powerpoint/2010/main" val="42463399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Se também sorveste o cálice</a:t>
            </a:r>
          </a:p>
          <a:p>
            <a:pPr algn="l"/>
            <a:r>
              <a:rPr lang="pt-BR" sz="4400" b="1" dirty="0">
                <a:latin typeface="ArialMT-Identity-H"/>
              </a:rPr>
              <a:t>De amargor e de ironia,</a:t>
            </a:r>
          </a:p>
          <a:p>
            <a:pPr algn="l"/>
            <a:r>
              <a:rPr lang="pt-BR" sz="4400" b="1" dirty="0">
                <a:latin typeface="ArialMT-Identity-H"/>
              </a:rPr>
              <a:t>Nós queremos a alegria</a:t>
            </a:r>
          </a:p>
          <a:p>
            <a:pPr algn="l"/>
            <a:r>
              <a:rPr lang="pt-BR" sz="4400" b="1" dirty="0">
                <a:latin typeface="ArialMT-Identity-H"/>
              </a:rPr>
              <a:t>De padecer e chorar.</a:t>
            </a:r>
          </a:p>
        </p:txBody>
      </p:sp>
    </p:spTree>
    <p:extLst>
      <p:ext uri="{BB962C8B-B14F-4D97-AF65-F5344CB8AC3E}">
        <p14:creationId xmlns:p14="http://schemas.microsoft.com/office/powerpoint/2010/main" val="163186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Terás de ressarcir, ainda, muitos séculos de erro e treva, de ingratidão e impenitência!... Reconforta o espírito abatido, na contemplação dos planos sublimados da Criação, para que possas amar a Terra com as suas experiências mais penosas, que valem também por divino aprendizado, na escola do amor de Deus!...</a:t>
            </a:r>
          </a:p>
        </p:txBody>
      </p:sp>
    </p:spTree>
    <p:extLst>
      <p:ext uri="{BB962C8B-B14F-4D97-AF65-F5344CB8AC3E}">
        <p14:creationId xmlns:p14="http://schemas.microsoft.com/office/powerpoint/2010/main" val="379392434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Pois, ovelhas tresmalhadas,</a:t>
            </a:r>
          </a:p>
          <a:p>
            <a:pPr algn="l"/>
            <a:r>
              <a:rPr lang="pt-BR" sz="4400" b="1" dirty="0">
                <a:latin typeface="ArialMT-Identity-H"/>
              </a:rPr>
              <a:t>Nós somos filhos do erro,</a:t>
            </a:r>
          </a:p>
          <a:p>
            <a:pPr algn="l"/>
            <a:r>
              <a:rPr lang="pt-BR" sz="4400" b="1" dirty="0">
                <a:latin typeface="ArialMT-Identity-H"/>
              </a:rPr>
              <a:t>Que no mundo do desterro</a:t>
            </a:r>
          </a:p>
          <a:p>
            <a:pPr algn="l"/>
            <a:r>
              <a:rPr lang="pt-BR" sz="4400" b="1" dirty="0">
                <a:latin typeface="ArialMT-Identity-H"/>
              </a:rPr>
              <a:t>Vivemos a Te esperar.</a:t>
            </a:r>
          </a:p>
        </p:txBody>
      </p:sp>
    </p:spTree>
    <p:extLst>
      <p:ext uri="{BB962C8B-B14F-4D97-AF65-F5344CB8AC3E}">
        <p14:creationId xmlns:p14="http://schemas.microsoft.com/office/powerpoint/2010/main" val="177634413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Dá, Senhor, que nós possamos</a:t>
            </a:r>
          </a:p>
          <a:p>
            <a:pPr algn="l"/>
            <a:r>
              <a:rPr lang="pt-BR" sz="4400" b="1" dirty="0">
                <a:latin typeface="ArialMT-Identity-H"/>
              </a:rPr>
              <a:t>Viver a felicidade</a:t>
            </a:r>
          </a:p>
          <a:p>
            <a:pPr algn="l"/>
            <a:r>
              <a:rPr lang="pt-BR" sz="4400" b="1" dirty="0">
                <a:latin typeface="ArialMT-Identity-H"/>
              </a:rPr>
              <a:t>Nas bênçãos da Eternidade</a:t>
            </a:r>
          </a:p>
          <a:p>
            <a:pPr algn="l"/>
            <a:r>
              <a:rPr lang="pt-BR" sz="4400" b="1" dirty="0">
                <a:latin typeface="ArialMT-Identity-H"/>
              </a:rPr>
              <a:t>Que não se encontram aqui;</a:t>
            </a:r>
          </a:p>
        </p:txBody>
      </p:sp>
    </p:spTree>
    <p:extLst>
      <p:ext uri="{BB962C8B-B14F-4D97-AF65-F5344CB8AC3E}">
        <p14:creationId xmlns:p14="http://schemas.microsoft.com/office/powerpoint/2010/main" val="413600975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O júbilo de reencontrar-Te</a:t>
            </a:r>
          </a:p>
          <a:p>
            <a:pPr algn="l"/>
            <a:r>
              <a:rPr lang="pt-BR" sz="4400" b="1" dirty="0">
                <a:latin typeface="ArialMT-Identity-H"/>
              </a:rPr>
              <a:t>Nos últimos padeceres,</a:t>
            </a:r>
          </a:p>
          <a:p>
            <a:pPr algn="l"/>
            <a:r>
              <a:rPr lang="pt-BR" sz="4400" b="1" dirty="0">
                <a:latin typeface="ArialMT-Identity-H"/>
              </a:rPr>
              <a:t>Acende em nós os prazeres</a:t>
            </a:r>
          </a:p>
          <a:p>
            <a:pPr algn="l"/>
            <a:r>
              <a:rPr lang="pt-BR" sz="4400" b="1" dirty="0">
                <a:latin typeface="ArialMT-Identity-H"/>
              </a:rPr>
              <a:t>De bem morrermos por Ti!</a:t>
            </a:r>
          </a:p>
        </p:txBody>
      </p:sp>
    </p:spTree>
    <p:extLst>
      <p:ext uri="{BB962C8B-B14F-4D97-AF65-F5344CB8AC3E}">
        <p14:creationId xmlns:p14="http://schemas.microsoft.com/office/powerpoint/2010/main" val="312453235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Senhor, perdoa os verdugos</a:t>
            </a:r>
          </a:p>
          <a:p>
            <a:pPr algn="l"/>
            <a:r>
              <a:rPr lang="pt-BR" sz="4400" b="1" dirty="0">
                <a:latin typeface="ArialMT-Identity-H"/>
              </a:rPr>
              <a:t>De tua doutrina santa!</a:t>
            </a:r>
          </a:p>
          <a:p>
            <a:pPr algn="l"/>
            <a:r>
              <a:rPr lang="pt-BR" sz="4400" b="1" dirty="0">
                <a:latin typeface="ArialMT-Identity-H"/>
              </a:rPr>
              <a:t>Protege, ampara, levanta</a:t>
            </a:r>
          </a:p>
          <a:p>
            <a:pPr algn="l"/>
            <a:r>
              <a:rPr lang="pt-BR" sz="4400" b="1" dirty="0">
                <a:latin typeface="ArialMT-Identity-H"/>
              </a:rPr>
              <a:t>Quem no mal vive a morrer.</a:t>
            </a:r>
          </a:p>
        </p:txBody>
      </p:sp>
    </p:spTree>
    <p:extLst>
      <p:ext uri="{BB962C8B-B14F-4D97-AF65-F5344CB8AC3E}">
        <p14:creationId xmlns:p14="http://schemas.microsoft.com/office/powerpoint/2010/main" val="38151740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A caminho do Teu reino,</a:t>
            </a:r>
          </a:p>
          <a:p>
            <a:pPr algn="l"/>
            <a:r>
              <a:rPr lang="pt-BR" sz="4400" b="1" dirty="0">
                <a:latin typeface="ArialMT-Identity-H"/>
              </a:rPr>
              <a:t>Toda a dor se transfigura,</a:t>
            </a:r>
          </a:p>
          <a:p>
            <a:pPr algn="l"/>
            <a:r>
              <a:rPr lang="pt-BR" sz="4400" b="1" dirty="0">
                <a:latin typeface="ArialMT-Identity-H"/>
              </a:rPr>
              <a:t>Toda a lágrima é ventura,</a:t>
            </a:r>
          </a:p>
          <a:p>
            <a:pPr algn="l"/>
            <a:r>
              <a:rPr lang="pt-BR" sz="4400" b="1" dirty="0">
                <a:latin typeface="ArialMT-Identity-H"/>
              </a:rPr>
              <a:t>O bem consiste em sofrer!</a:t>
            </a:r>
          </a:p>
        </p:txBody>
      </p:sp>
    </p:spTree>
    <p:extLst>
      <p:ext uri="{BB962C8B-B14F-4D97-AF65-F5344CB8AC3E}">
        <p14:creationId xmlns:p14="http://schemas.microsoft.com/office/powerpoint/2010/main" val="17153268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Consola, Jesus amado,</a:t>
            </a:r>
          </a:p>
          <a:p>
            <a:pPr algn="l"/>
            <a:r>
              <a:rPr lang="pt-BR" sz="4400" b="1" dirty="0">
                <a:latin typeface="ArialMT-Identity-H"/>
              </a:rPr>
              <a:t>Aqueles que nós queremos,</a:t>
            </a:r>
          </a:p>
          <a:p>
            <a:pPr algn="l"/>
            <a:r>
              <a:rPr lang="pt-BR" sz="4400" b="1" dirty="0">
                <a:latin typeface="ArialMT-Identity-H"/>
              </a:rPr>
              <a:t>Que ficarão aos extremos</a:t>
            </a:r>
          </a:p>
          <a:p>
            <a:pPr algn="l"/>
            <a:r>
              <a:rPr lang="pt-BR" sz="4400" b="1" dirty="0">
                <a:latin typeface="ArialMT-Identity-H"/>
              </a:rPr>
              <a:t>Da saudade e do amargor;</a:t>
            </a:r>
          </a:p>
        </p:txBody>
      </p:sp>
    </p:spTree>
    <p:extLst>
      <p:ext uri="{BB962C8B-B14F-4D97-AF65-F5344CB8AC3E}">
        <p14:creationId xmlns:p14="http://schemas.microsoft.com/office/powerpoint/2010/main" val="173611766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Dá-lhes a fé que transforma</a:t>
            </a:r>
          </a:p>
          <a:p>
            <a:pPr algn="l"/>
            <a:r>
              <a:rPr lang="pt-BR" sz="4400" b="1" dirty="0">
                <a:latin typeface="ArialMT-Identity-H"/>
              </a:rPr>
              <a:t>Os sofrimentos e os prantos</a:t>
            </a:r>
          </a:p>
          <a:p>
            <a:pPr algn="l"/>
            <a:r>
              <a:rPr lang="pt-BR" sz="4400" b="1" dirty="0">
                <a:latin typeface="ArialMT-Identity-H"/>
              </a:rPr>
              <a:t>Nos tesouros sacrossantos</a:t>
            </a:r>
          </a:p>
          <a:p>
            <a:pPr algn="l"/>
            <a:r>
              <a:rPr lang="pt-BR" sz="4400" b="1" dirty="0">
                <a:latin typeface="ArialMT-Identity-H"/>
              </a:rPr>
              <a:t>Da vida de Teu amor!</a:t>
            </a:r>
          </a:p>
        </p:txBody>
      </p:sp>
    </p:spTree>
    <p:extLst>
      <p:ext uri="{BB962C8B-B14F-4D97-AF65-F5344CB8AC3E}">
        <p14:creationId xmlns:p14="http://schemas.microsoft.com/office/powerpoint/2010/main" val="16860097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5400" b="1" dirty="0">
                <a:latin typeface="ArialMT-Identity-H"/>
              </a:rPr>
              <a:t>Outras estrofes elevaram-se ao céu como soluços de resignação e de esperança...</a:t>
            </a:r>
          </a:p>
        </p:txBody>
      </p:sp>
    </p:spTree>
    <p:extLst>
      <p:ext uri="{BB962C8B-B14F-4D97-AF65-F5344CB8AC3E}">
        <p14:creationId xmlns:p14="http://schemas.microsoft.com/office/powerpoint/2010/main" val="114100555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44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Com o peito crivado de setas que lhe exauriam o coração, e contemplando o cadáver do filho que expirara antes dele, dada a sua fraqueza orgânica, Nestório sentiu que um turbilhão de lembranças indefiníveis lhe afloravam ao pensamento já vacilante, confuso, nas vascas da agonia.</a:t>
            </a:r>
            <a:endParaRPr lang="pt-BR" sz="48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208848305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Com os olhos sem brilho pelas ânsias da morte arrebatando-lhe as forças, percebeu a multidão que os apupava, </a:t>
            </a:r>
            <a:r>
              <a:rPr lang="pt-BR" sz="4400" b="1" dirty="0" err="1">
                <a:latin typeface="ArialMT-Identity-H"/>
              </a:rPr>
              <a:t>escutando-lhe</a:t>
            </a:r>
            <a:r>
              <a:rPr lang="pt-BR" sz="4400" b="1" dirty="0">
                <a:latin typeface="ArialMT-Identity-H"/>
              </a:rPr>
              <a:t> ainda os alaridos animalescos... </a:t>
            </a:r>
            <a:endParaRPr lang="pt-BR" sz="60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390016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– Então, querida, pedi àquela entidade pura e carinhosa que, depois da morte, me auxiliasse a renascer junto de ti, fosse com a responsabilidade das riquezas terrestres, ou na condição da maior miséria. E sei que Jesus, tão poderoso e tão bom, há de conceder-me essa graça. Não chores mais! Desanuvia o coração nas promessas divinas do Evangelho!</a:t>
            </a:r>
          </a:p>
        </p:txBody>
      </p:sp>
    </p:spTree>
    <p:extLst>
      <p:ext uri="{BB962C8B-B14F-4D97-AF65-F5344CB8AC3E}">
        <p14:creationId xmlns:p14="http://schemas.microsoft.com/office/powerpoint/2010/main" val="307593147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Fitou a tribuna imperial, onde, certo, estariam quantos lhe haviam merecido afeição pura e sincera, mas, dentro de emoções intraduzíveis, viu-se também, nas suas recordações confusas, na tribuna de honra, com a toga de senador, enfeitado de púrpura...</a:t>
            </a:r>
            <a:endParaRPr lang="pt-BR" sz="5400" b="1" dirty="0">
              <a:latin typeface="Arial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232011966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Coroado de rosas aplaudia, também ele, a matança de cristãos que, sem os postes do suplício nem flechas envenenadas a lhes traspassarem o peito, eram devorados por feras hediondas e insaciáveis... </a:t>
            </a:r>
          </a:p>
        </p:txBody>
      </p:sp>
    </p:spTree>
    <p:extLst>
      <p:ext uri="{BB962C8B-B14F-4D97-AF65-F5344CB8AC3E}">
        <p14:creationId xmlns:p14="http://schemas.microsoft.com/office/powerpoint/2010/main" val="416666209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000" b="1" dirty="0">
                <a:latin typeface="ArialMT-Identity-H"/>
              </a:rPr>
              <a:t>Desejou andar, mover-se, porém, ao mesmo tempo sentia-se ajoelhado junto de um lago extenso, diante de Jesus Nazareno, cujo olhar doce e profundo lhe penetrava os recônditos do coração... </a:t>
            </a:r>
          </a:p>
        </p:txBody>
      </p:sp>
    </p:spTree>
    <p:extLst>
      <p:ext uri="{BB962C8B-B14F-4D97-AF65-F5344CB8AC3E}">
        <p14:creationId xmlns:p14="http://schemas.microsoft.com/office/powerpoint/2010/main" val="422653940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Genuflexo, estendia as mãos para o Mestre Divino, implorando amparo e misericórdia... Lágrimas ardentes </a:t>
            </a:r>
            <a:r>
              <a:rPr lang="pt-BR" sz="4400" b="1" dirty="0" err="1">
                <a:latin typeface="ArialMT-Identity-H"/>
              </a:rPr>
              <a:t>queimavam-lhe</a:t>
            </a:r>
            <a:r>
              <a:rPr lang="pt-BR" sz="4400" b="1" dirty="0">
                <a:latin typeface="ArialMT-Identity-H"/>
              </a:rPr>
              <a:t> as faces descarnadas e tristes...</a:t>
            </a:r>
          </a:p>
        </p:txBody>
      </p:sp>
    </p:spTree>
    <p:extLst>
      <p:ext uri="{BB962C8B-B14F-4D97-AF65-F5344CB8AC3E}">
        <p14:creationId xmlns:p14="http://schemas.microsoft.com/office/powerpoint/2010/main" val="172393528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Aos seus olhos moribundos, as turbas furiosas do circo haviam desaparecido...</a:t>
            </a:r>
          </a:p>
          <a:p>
            <a:pPr algn="l"/>
            <a:r>
              <a:rPr lang="pt-BR" sz="3600" b="1" dirty="0">
                <a:latin typeface="ArialMT-Identity-H"/>
              </a:rPr>
              <a:t>Foi quando um vulto de anjo ou de mulher (Lívia) caminhou para ele, estendendo-lhe as mãos carinhosas e translúcidas. O mensageiro do céu ajoelhara-se junto do corpo ensanguentado e </a:t>
            </a:r>
            <a:r>
              <a:rPr lang="pt-BR" sz="3600" b="1" dirty="0" err="1">
                <a:latin typeface="ArialMT-Identity-H"/>
              </a:rPr>
              <a:t>afagou-lhe</a:t>
            </a:r>
            <a:r>
              <a:rPr lang="pt-BR" sz="3600" b="1" dirty="0">
                <a:latin typeface="ArialMT-Identity-H"/>
              </a:rPr>
              <a:t> os cabelos, beijando-o suavemente. </a:t>
            </a:r>
          </a:p>
        </p:txBody>
      </p:sp>
    </p:spTree>
    <p:extLst>
      <p:ext uri="{BB962C8B-B14F-4D97-AF65-F5344CB8AC3E}">
        <p14:creationId xmlns:p14="http://schemas.microsoft.com/office/powerpoint/2010/main" val="224235277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4400" b="1" dirty="0">
                <a:latin typeface="ArialMT-Identity-H"/>
              </a:rPr>
              <a:t>O antigo escravo experimentou a carícia daquele ósculo divino e seu espírito cansado e enfraquecido adormeceu de leve, como se fora uma criança.</a:t>
            </a:r>
          </a:p>
        </p:txBody>
      </p:sp>
    </p:spTree>
    <p:extLst>
      <p:ext uri="{BB962C8B-B14F-4D97-AF65-F5344CB8AC3E}">
        <p14:creationId xmlns:p14="http://schemas.microsoft.com/office/powerpoint/2010/main" val="140063803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Em toda a arena vibraram radiações invisíveis, dos mais elevados planos da espiritualidade... Seres abnegados e resplandecentes estendiam fraternalmente os braços para os companheiros que abandonavam o invólucro perecível, nos testemunhos da fé, pela injúria e pelo sofrimento.</a:t>
            </a:r>
          </a:p>
        </p:txBody>
      </p:sp>
    </p:spTree>
    <p:extLst>
      <p:ext uri="{BB962C8B-B14F-4D97-AF65-F5344CB8AC3E}">
        <p14:creationId xmlns:p14="http://schemas.microsoft.com/office/powerpoint/2010/main" val="282751131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B1B57-85F6-450A-8DBB-4B75DA2FF5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550" y="0"/>
            <a:ext cx="10966450" cy="6924583"/>
          </a:xfrm>
        </p:spPr>
        <p:txBody>
          <a:bodyPr>
            <a:noAutofit/>
          </a:bodyPr>
          <a:lstStyle/>
          <a:p>
            <a:pPr algn="l"/>
            <a:endParaRPr lang="pt-BR" sz="3600" b="1" dirty="0">
              <a:latin typeface="ArialMT-Identity-H"/>
            </a:endParaRPr>
          </a:p>
          <a:p>
            <a:pPr algn="l"/>
            <a:endParaRPr lang="pt-BR" sz="3600" b="1" dirty="0">
              <a:latin typeface="ArialMT-Identity-H"/>
            </a:endParaRPr>
          </a:p>
          <a:p>
            <a:pPr algn="l"/>
            <a:r>
              <a:rPr lang="pt-BR" sz="3600" b="1" dirty="0">
                <a:latin typeface="ArialMT-Identity-H"/>
              </a:rPr>
              <a:t>Em toda a arena vibraram radiações invisíveis, dos mais elevados planos da espiritualidade... Seres abnegados e resplandecentes estendiam fraternalmente os braços para os companheiros que abandonavam o invólucro perecível, nos testemunhos da fé, pela injúria e pelo sofrimento.</a:t>
            </a:r>
          </a:p>
        </p:txBody>
      </p:sp>
    </p:spTree>
    <p:extLst>
      <p:ext uri="{BB962C8B-B14F-4D97-AF65-F5344CB8AC3E}">
        <p14:creationId xmlns:p14="http://schemas.microsoft.com/office/powerpoint/2010/main" val="343184251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DA0C6E0-F60A-45D7-AA66-FF4226FB6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028" y="630315"/>
            <a:ext cx="9241908" cy="5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2027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20325</TotalTime>
  <Words>3741</Words>
  <Application>Microsoft Office PowerPoint</Application>
  <PresentationFormat>Widescreen</PresentationFormat>
  <Paragraphs>336</Paragraphs>
  <Slides>98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98</vt:i4>
      </vt:variant>
    </vt:vector>
  </HeadingPairs>
  <TitlesOfParts>
    <vt:vector size="104" baseType="lpstr">
      <vt:lpstr>Arial</vt:lpstr>
      <vt:lpstr>ArialMT-Identity-H</vt:lpstr>
      <vt:lpstr>Century Gothic</vt:lpstr>
      <vt:lpstr>Tahoma</vt:lpstr>
      <vt:lpstr>Wingdings 3</vt:lpstr>
      <vt:lpstr>Cacho</vt:lpstr>
      <vt:lpstr>AS VIRTUDES E OS VÍCIOS DOS PERSONAGENS DOS ROMANCES DE EMMANUEL </vt:lpstr>
      <vt:lpstr>Apresentação do PowerPoint</vt:lpstr>
      <vt:lpstr>     MÓDULO 3 - A VOLTA DO ORGULHOSO SENADOR COMO ESCRAVO 50 ANOS DEPOIS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VIRTUDES E OS VÍCIOS DOS PERSONAGENS DOS ROMANCES DE EMMANUEL</dc:title>
  <dc:creator>Alírio de Cerqueira</dc:creator>
  <cp:lastModifiedBy>Alírio de Cerqueira</cp:lastModifiedBy>
  <cp:revision>50</cp:revision>
  <dcterms:created xsi:type="dcterms:W3CDTF">2022-01-17T00:07:55Z</dcterms:created>
  <dcterms:modified xsi:type="dcterms:W3CDTF">2022-09-19T22:24:02Z</dcterms:modified>
</cp:coreProperties>
</file>