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728" r:id="rId3"/>
    <p:sldId id="896" r:id="rId4"/>
    <p:sldId id="897" r:id="rId5"/>
    <p:sldId id="898" r:id="rId6"/>
    <p:sldId id="899" r:id="rId7"/>
    <p:sldId id="900" r:id="rId8"/>
    <p:sldId id="901" r:id="rId9"/>
    <p:sldId id="902" r:id="rId10"/>
    <p:sldId id="903" r:id="rId11"/>
    <p:sldId id="904" r:id="rId12"/>
    <p:sldId id="905" r:id="rId13"/>
    <p:sldId id="906" r:id="rId14"/>
    <p:sldId id="907" r:id="rId15"/>
    <p:sldId id="908" r:id="rId16"/>
    <p:sldId id="909" r:id="rId17"/>
    <p:sldId id="910" r:id="rId18"/>
    <p:sldId id="911" r:id="rId19"/>
    <p:sldId id="912" r:id="rId20"/>
    <p:sldId id="913" r:id="rId21"/>
    <p:sldId id="914" r:id="rId22"/>
    <p:sldId id="915" r:id="rId23"/>
    <p:sldId id="916" r:id="rId24"/>
    <p:sldId id="917" r:id="rId25"/>
    <p:sldId id="918" r:id="rId26"/>
    <p:sldId id="919" r:id="rId27"/>
    <p:sldId id="920" r:id="rId28"/>
    <p:sldId id="921" r:id="rId29"/>
    <p:sldId id="922" r:id="rId30"/>
    <p:sldId id="923" r:id="rId31"/>
    <p:sldId id="924" r:id="rId32"/>
    <p:sldId id="925" r:id="rId33"/>
    <p:sldId id="926" r:id="rId34"/>
    <p:sldId id="927" r:id="rId35"/>
    <p:sldId id="928" r:id="rId36"/>
    <p:sldId id="929" r:id="rId37"/>
    <p:sldId id="930" r:id="rId38"/>
    <p:sldId id="931" r:id="rId39"/>
    <p:sldId id="932" r:id="rId40"/>
    <p:sldId id="933" r:id="rId41"/>
    <p:sldId id="934" r:id="rId42"/>
    <p:sldId id="935" r:id="rId43"/>
    <p:sldId id="936" r:id="rId44"/>
    <p:sldId id="937" r:id="rId45"/>
    <p:sldId id="938" r:id="rId46"/>
    <p:sldId id="939" r:id="rId47"/>
    <p:sldId id="940" r:id="rId48"/>
    <p:sldId id="941" r:id="rId49"/>
    <p:sldId id="942" r:id="rId50"/>
    <p:sldId id="943" r:id="rId51"/>
    <p:sldId id="944" r:id="rId52"/>
    <p:sldId id="945" r:id="rId53"/>
    <p:sldId id="946" r:id="rId54"/>
    <p:sldId id="947" r:id="rId55"/>
    <p:sldId id="948" r:id="rId56"/>
    <p:sldId id="949" r:id="rId57"/>
    <p:sldId id="950" r:id="rId58"/>
    <p:sldId id="951" r:id="rId59"/>
    <p:sldId id="952" r:id="rId60"/>
    <p:sldId id="953" r:id="rId61"/>
    <p:sldId id="954" r:id="rId62"/>
    <p:sldId id="955" r:id="rId63"/>
    <p:sldId id="956" r:id="rId64"/>
    <p:sldId id="957" r:id="rId65"/>
    <p:sldId id="958" r:id="rId66"/>
    <p:sldId id="959" r:id="rId67"/>
    <p:sldId id="960" r:id="rId68"/>
    <p:sldId id="961" r:id="rId69"/>
    <p:sldId id="962" r:id="rId70"/>
    <p:sldId id="963" r:id="rId71"/>
    <p:sldId id="964" r:id="rId72"/>
    <p:sldId id="965" r:id="rId73"/>
    <p:sldId id="966" r:id="rId74"/>
    <p:sldId id="967" r:id="rId75"/>
    <p:sldId id="968" r:id="rId76"/>
    <p:sldId id="969" r:id="rId77"/>
    <p:sldId id="970" r:id="rId78"/>
    <p:sldId id="971" r:id="rId79"/>
    <p:sldId id="973" r:id="rId80"/>
    <p:sldId id="972" r:id="rId81"/>
    <p:sldId id="974" r:id="rId82"/>
    <p:sldId id="975" r:id="rId83"/>
    <p:sldId id="976" r:id="rId84"/>
    <p:sldId id="977" r:id="rId85"/>
    <p:sldId id="978" r:id="rId86"/>
    <p:sldId id="979" r:id="rId87"/>
    <p:sldId id="980" r:id="rId88"/>
    <p:sldId id="981" r:id="rId89"/>
    <p:sldId id="982" r:id="rId90"/>
    <p:sldId id="983" r:id="rId91"/>
    <p:sldId id="984" r:id="rId92"/>
    <p:sldId id="985" r:id="rId93"/>
    <p:sldId id="339" r:id="rId9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7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1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0071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2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3347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8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01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4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3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9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2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1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2272E-52E8-435A-BDD3-3C912A861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altLang="pt-BR" sz="5400" b="1" dirty="0">
                <a:solidFill>
                  <a:srgbClr val="002060"/>
                </a:solidFill>
                <a:latin typeface="Tahoma" panose="020B0604030504040204" pitchFamily="34" charset="0"/>
              </a:rPr>
              <a:t>AS VIRTUDES E OS VÍCIOS DOS PERSONAGENS DOS ROMANCES DE EMMANUEL</a:t>
            </a:r>
            <a:br>
              <a:rPr lang="pt-BR" altLang="pt-BR" sz="5400" b="1" i="1" dirty="0">
                <a:solidFill>
                  <a:srgbClr val="FFFF00"/>
                </a:solidFill>
                <a:latin typeface="Tahoma" panose="020B0604030504040204" pitchFamily="34" charset="0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8C5A7D-793A-4950-80C1-60B223F44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629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Não posso temer os castigos do corpo, tendo a consciência tranquila e edificada.</a:t>
            </a:r>
          </a:p>
          <a:p>
            <a:pPr algn="l"/>
            <a:r>
              <a:rPr lang="pt-BR" sz="4000" b="1" dirty="0">
                <a:latin typeface="ArialMT-Identity-H"/>
              </a:rPr>
              <a:t>– Isso é demais! Tua palavra será sempre a de um escravo intratável e odioso!... Basta! Cientificarei </a:t>
            </a:r>
            <a:r>
              <a:rPr lang="pt-BR" sz="4000" b="1" dirty="0" err="1">
                <a:latin typeface="ArialMT-Identity-H"/>
              </a:rPr>
              <a:t>Helvídio</a:t>
            </a:r>
            <a:r>
              <a:rPr lang="pt-BR" sz="4000" b="1" dirty="0">
                <a:latin typeface="ArialMT-Identity-H"/>
              </a:rPr>
              <a:t> do teu detestável procedimento.</a:t>
            </a:r>
          </a:p>
        </p:txBody>
      </p:sp>
    </p:spTree>
    <p:extLst>
      <p:ext uri="{BB962C8B-B14F-4D97-AF65-F5344CB8AC3E}">
        <p14:creationId xmlns:p14="http://schemas.microsoft.com/office/powerpoint/2010/main" val="1163890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E chamando </a:t>
            </a:r>
            <a:r>
              <a:rPr lang="pt-BR" sz="3600" b="1" dirty="0" err="1">
                <a:latin typeface="ArialMT-Identity-H"/>
              </a:rPr>
              <a:t>Pompônio</a:t>
            </a:r>
            <a:r>
              <a:rPr lang="pt-BR" sz="3600" b="1" dirty="0">
                <a:latin typeface="ArialMT-Identity-H"/>
              </a:rPr>
              <a:t> </a:t>
            </a:r>
            <a:r>
              <a:rPr lang="pt-BR" sz="3600" b="1" dirty="0" err="1">
                <a:latin typeface="ArialMT-Identity-H"/>
              </a:rPr>
              <a:t>Gratus</a:t>
            </a:r>
            <a:r>
              <a:rPr lang="pt-BR" sz="3600" b="1" dirty="0">
                <a:latin typeface="ArialMT-Identity-H"/>
              </a:rPr>
              <a:t> para ouvir-lhe as declarações, o orgulhoso patrício retirou-se do recinto, pisando forte, enquanto Nestório era obrigado a relatar a sua condição de adepto e propagandista do Cristianismo, reafirmando ser pai de Ciro e fornecendo outros informes, de maneira a satisfazer a autoridade com a exposição dos seus antecedentes.</a:t>
            </a:r>
          </a:p>
        </p:txBody>
      </p:sp>
    </p:spTree>
    <p:extLst>
      <p:ext uri="{BB962C8B-B14F-4D97-AF65-F5344CB8AC3E}">
        <p14:creationId xmlns:p14="http://schemas.microsoft.com/office/powerpoint/2010/main" val="4157627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– Nestório – exclamou </a:t>
            </a:r>
            <a:r>
              <a:rPr lang="pt-BR" sz="3200" b="1" dirty="0" err="1">
                <a:latin typeface="ArialMT-Identity-H"/>
              </a:rPr>
              <a:t>Pompônio</a:t>
            </a:r>
            <a:r>
              <a:rPr lang="pt-BR" sz="3200" b="1" dirty="0">
                <a:latin typeface="ArialMT-Identity-H"/>
              </a:rPr>
              <a:t> </a:t>
            </a:r>
            <a:r>
              <a:rPr lang="pt-BR" sz="3200" b="1" dirty="0" err="1">
                <a:latin typeface="ArialMT-Identity-H"/>
              </a:rPr>
              <a:t>Gratus</a:t>
            </a:r>
            <a:r>
              <a:rPr lang="pt-BR" sz="3200" b="1" dirty="0">
                <a:latin typeface="ArialMT-Identity-H"/>
              </a:rPr>
              <a:t>, assumindo ares de importância, na qualidade de inquiridor para o caso no momento –, não ignoras que as tuas afirmativas constituirão a base de um processo, cujo resultado será a tua condenação. Sabes que o Imperador tem sido justo e magnânimo para todos os que se arrependem a tempo de atitudes como a tua, desarrazoadas e infelizes. Por que não renuncias, agora, a semelhantes bruxedos?</a:t>
            </a:r>
          </a:p>
        </p:txBody>
      </p:sp>
    </p:spTree>
    <p:extLst>
      <p:ext uri="{BB962C8B-B14F-4D97-AF65-F5344CB8AC3E}">
        <p14:creationId xmlns:p14="http://schemas.microsoft.com/office/powerpoint/2010/main" val="1826118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– Negar a fé cristã seria trair a própria consciência – replicou o liberto calmamente. – Além disso, nada fiz que me pudesse induzir ao arrependimento.</a:t>
            </a:r>
          </a:p>
          <a:p>
            <a:pPr algn="l"/>
            <a:r>
              <a:rPr lang="pt-BR" sz="3400" b="1" dirty="0">
                <a:latin typeface="ArialMT-Identity-H"/>
              </a:rPr>
              <a:t>– Mas não eras um escravo ? Se vieste de condição penosa e miseranda, porque não transigir com as tuas ideias pessoais em sinal de gratidão para com aqueles que te deram a independência?</a:t>
            </a:r>
          </a:p>
        </p:txBody>
      </p:sp>
    </p:spTree>
    <p:extLst>
      <p:ext uri="{BB962C8B-B14F-4D97-AF65-F5344CB8AC3E}">
        <p14:creationId xmlns:p14="http://schemas.microsoft.com/office/powerpoint/2010/main" val="1103838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No cativeiro nunca deixei de cultivar a verdade, como a melhor maneira de honrar os meus senhores; mas, ainda assim, sempre tive um outro jugo, suave e leve – o de Jesus. E agora, acredito que o Divino Senhor me convoca ao testemunho!</a:t>
            </a:r>
          </a:p>
        </p:txBody>
      </p:sp>
    </p:spTree>
    <p:extLst>
      <p:ext uri="{BB962C8B-B14F-4D97-AF65-F5344CB8AC3E}">
        <p14:creationId xmlns:p14="http://schemas.microsoft.com/office/powerpoint/2010/main" val="3229554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– Cavas o abismo de teus males com as próprias mãos disse o lictor com indiferença.</a:t>
            </a:r>
          </a:p>
          <a:p>
            <a:pPr algn="l"/>
            <a:r>
              <a:rPr lang="pt-BR" sz="3400" b="1" dirty="0">
                <a:latin typeface="ArialMT-Identity-H"/>
              </a:rPr>
              <a:t>E acentuando as palavras, com o mais fundo interesse, acrescentou:</a:t>
            </a:r>
          </a:p>
          <a:p>
            <a:pPr algn="l"/>
            <a:r>
              <a:rPr lang="pt-BR" sz="3400" b="1" dirty="0">
                <a:latin typeface="ArialMT-Identity-H"/>
              </a:rPr>
              <a:t>– Agora, faz-se mister digas onde se reúnem essas assembleias, para que as autoridades se orientem na campanha de expurgar a cidade dos elementos mais perigosos.</a:t>
            </a:r>
          </a:p>
        </p:txBody>
      </p:sp>
    </p:spTree>
    <p:extLst>
      <p:ext uri="{BB962C8B-B14F-4D97-AF65-F5344CB8AC3E}">
        <p14:creationId xmlns:p14="http://schemas.microsoft.com/office/powerpoint/2010/main" val="2680947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</a:t>
            </a:r>
            <a:r>
              <a:rPr lang="pt-BR" sz="4000" b="1" dirty="0" err="1">
                <a:latin typeface="ArialMT-Identity-H"/>
              </a:rPr>
              <a:t>Pompônio</a:t>
            </a:r>
            <a:r>
              <a:rPr lang="pt-BR" sz="4000" b="1" dirty="0">
                <a:latin typeface="ArialMT-Identity-H"/>
              </a:rPr>
              <a:t> </a:t>
            </a:r>
            <a:r>
              <a:rPr lang="pt-BR" sz="4000" b="1" dirty="0" err="1">
                <a:latin typeface="ArialMT-Identity-H"/>
              </a:rPr>
              <a:t>Gratus</a:t>
            </a:r>
            <a:r>
              <a:rPr lang="pt-BR" sz="4000" b="1" dirty="0">
                <a:latin typeface="ArialMT-Identity-H"/>
              </a:rPr>
              <a:t> – replicou Nestório altivamente –, não posso esclarecer-te neste particular, pois o sincero adepto de Jesus não conhece a delação nem sabe fugir à responsabilidade da sua fé, acusando seus irmãos.</a:t>
            </a:r>
          </a:p>
        </p:txBody>
      </p:sp>
    </p:spTree>
    <p:extLst>
      <p:ext uri="{BB962C8B-B14F-4D97-AF65-F5344CB8AC3E}">
        <p14:creationId xmlns:p14="http://schemas.microsoft.com/office/powerpoint/2010/main" val="2242181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800" b="1" dirty="0">
                <a:latin typeface="ArialMT-Identity-H"/>
              </a:rPr>
              <a:t>O lictor irritou-se, revidando com acrimônia:</a:t>
            </a:r>
          </a:p>
          <a:p>
            <a:pPr algn="l"/>
            <a:r>
              <a:rPr lang="pt-BR" sz="3800" b="1" dirty="0">
                <a:latin typeface="ArialMT-Identity-H"/>
              </a:rPr>
              <a:t>– E não temes os castigos que te forçarão a fazê-lo em tempo oportuno?</a:t>
            </a:r>
          </a:p>
          <a:p>
            <a:pPr algn="l"/>
            <a:r>
              <a:rPr lang="pt-BR" sz="3800" b="1" dirty="0">
                <a:latin typeface="ArialMT-Identity-H"/>
              </a:rPr>
              <a:t>– De modo algum. Chamados ao testemunho de Jesus Cristo, não podemos temer conveniências mundanas.</a:t>
            </a:r>
          </a:p>
        </p:txBody>
      </p:sp>
    </p:spTree>
    <p:extLst>
      <p:ext uri="{BB962C8B-B14F-4D97-AF65-F5344CB8AC3E}">
        <p14:creationId xmlns:p14="http://schemas.microsoft.com/office/powerpoint/2010/main" val="38048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800" b="1" dirty="0" err="1">
                <a:latin typeface="ArialMT-Identity-H"/>
              </a:rPr>
              <a:t>Pompônio</a:t>
            </a:r>
            <a:r>
              <a:rPr lang="pt-BR" sz="3800" b="1" dirty="0">
                <a:latin typeface="ArialMT-Identity-H"/>
              </a:rPr>
              <a:t>, contudo, esboçou um gesto expressivo, como quem se havia lembrado de uma providência nova, e acentuou:</a:t>
            </a:r>
          </a:p>
          <a:p>
            <a:pPr algn="l"/>
            <a:r>
              <a:rPr lang="pt-BR" sz="3800" b="1" dirty="0">
                <a:latin typeface="ArialMT-Identity-H"/>
              </a:rPr>
              <a:t>– Aliás, temos outros recursos para encontrar esses conspiradores idiotas. Ouviremos, ainda hoje, nesta chefia, os que prestaram as devidas informações a teu respeito.</a:t>
            </a:r>
          </a:p>
        </p:txBody>
      </p:sp>
    </p:spTree>
    <p:extLst>
      <p:ext uri="{BB962C8B-B14F-4D97-AF65-F5344CB8AC3E}">
        <p14:creationId xmlns:p14="http://schemas.microsoft.com/office/powerpoint/2010/main" val="2564503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700" b="1" dirty="0">
                <a:latin typeface="ArialMT-Identity-H"/>
              </a:rPr>
              <a:t>– Sim – replicou o liberto sem se perturbar –, esses poderão esclarecer melhor a justiça do Império.</a:t>
            </a:r>
          </a:p>
          <a:p>
            <a:pPr algn="l"/>
            <a:r>
              <a:rPr lang="pt-BR" sz="3700" b="1" dirty="0">
                <a:latin typeface="ArialMT-Identity-H"/>
              </a:rPr>
              <a:t>Em seguida, um grupo de soldados armados a caráter saía da Prefeitura, escoltando os dois acusados até a Prisão </a:t>
            </a:r>
            <a:r>
              <a:rPr lang="pt-BR" sz="3700" b="1" dirty="0" err="1">
                <a:latin typeface="ArialMT-Identity-H"/>
              </a:rPr>
              <a:t>Mamertina</a:t>
            </a:r>
            <a:r>
              <a:rPr lang="pt-BR" sz="3700" b="1" dirty="0">
                <a:latin typeface="ArialMT-Identity-H"/>
              </a:rPr>
              <a:t>, onde foram alojados num dos mais úmidos calabouços.</a:t>
            </a:r>
          </a:p>
        </p:txBody>
      </p:sp>
    </p:spTree>
    <p:extLst>
      <p:ext uri="{BB962C8B-B14F-4D97-AF65-F5344CB8AC3E}">
        <p14:creationId xmlns:p14="http://schemas.microsoft.com/office/powerpoint/2010/main" val="320923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DA0C6E0-F60A-45D7-AA66-FF4226FB6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28" y="630315"/>
            <a:ext cx="9241908" cy="578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022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Não bastaram somente os novos informes de </a:t>
            </a:r>
            <a:r>
              <a:rPr lang="pt-BR" sz="3600" b="1" dirty="0" err="1">
                <a:latin typeface="ArialMT-Identity-H"/>
              </a:rPr>
              <a:t>Pausanias</a:t>
            </a:r>
            <a:r>
              <a:rPr lang="pt-BR" sz="3600" b="1" dirty="0">
                <a:latin typeface="ArialMT-Identity-H"/>
              </a:rPr>
              <a:t>, que o lictor </a:t>
            </a:r>
            <a:r>
              <a:rPr lang="pt-BR" sz="3600" b="1" dirty="0" err="1">
                <a:latin typeface="ArialMT-Identity-H"/>
              </a:rPr>
              <a:t>Pompônio</a:t>
            </a:r>
            <a:r>
              <a:rPr lang="pt-BR" sz="3600" b="1" dirty="0">
                <a:latin typeface="ArialMT-Identity-H"/>
              </a:rPr>
              <a:t> </a:t>
            </a:r>
            <a:r>
              <a:rPr lang="pt-BR" sz="3600" b="1" dirty="0" err="1">
                <a:latin typeface="ArialMT-Identity-H"/>
              </a:rPr>
              <a:t>Gratus</a:t>
            </a:r>
            <a:r>
              <a:rPr lang="pt-BR" sz="3600" b="1" dirty="0">
                <a:latin typeface="ArialMT-Identity-H"/>
              </a:rPr>
              <a:t>, conforme autorização do censor Fábio Cornélio, fizera questão de convocar para lhe facilitar as investigações.</a:t>
            </a:r>
          </a:p>
          <a:p>
            <a:pPr algn="l"/>
            <a:r>
              <a:rPr lang="pt-BR" sz="3600" b="1" dirty="0">
                <a:latin typeface="ArialMT-Identity-H"/>
              </a:rPr>
              <a:t>Nesse mesmo dia um vulto penetrava na residência de </a:t>
            </a:r>
            <a:r>
              <a:rPr lang="pt-BR" sz="3600" b="1" dirty="0" err="1">
                <a:latin typeface="ArialMT-Identity-H"/>
              </a:rPr>
              <a:t>Lólio</a:t>
            </a:r>
            <a:r>
              <a:rPr lang="pt-BR" sz="3600" b="1" dirty="0">
                <a:latin typeface="ArialMT-Identity-H"/>
              </a:rPr>
              <a:t> </a:t>
            </a:r>
            <a:r>
              <a:rPr lang="pt-BR" sz="3600" b="1" dirty="0" err="1">
                <a:latin typeface="ArialMT-Identity-H"/>
              </a:rPr>
              <a:t>Úrbico</a:t>
            </a:r>
            <a:r>
              <a:rPr lang="pt-BR" sz="3600" b="1" dirty="0">
                <a:latin typeface="ArialMT-Identity-H"/>
              </a:rPr>
              <a:t>, ao cair das sombras do crepúsculo, para dar idêntica denúncia.</a:t>
            </a:r>
          </a:p>
        </p:txBody>
      </p:sp>
    </p:spTree>
    <p:extLst>
      <p:ext uri="{BB962C8B-B14F-4D97-AF65-F5344CB8AC3E}">
        <p14:creationId xmlns:p14="http://schemas.microsoft.com/office/powerpoint/2010/main" val="3444336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r>
              <a:rPr lang="pt-BR" sz="4000" b="1" dirty="0">
                <a:latin typeface="ArialMT-Identity-H"/>
              </a:rPr>
              <a:t>Era </a:t>
            </a:r>
            <a:r>
              <a:rPr lang="pt-BR" sz="4000" b="1" dirty="0" err="1">
                <a:latin typeface="ArialMT-Identity-H"/>
              </a:rPr>
              <a:t>Hatéria</a:t>
            </a:r>
            <a:r>
              <a:rPr lang="pt-BR" sz="4000" b="1" dirty="0">
                <a:latin typeface="ArialMT-Identity-H"/>
              </a:rPr>
              <a:t>, que, independentemente de </a:t>
            </a:r>
            <a:r>
              <a:rPr lang="pt-BR" sz="4000" b="1" dirty="0" err="1">
                <a:latin typeface="ArialMT-Identity-H"/>
              </a:rPr>
              <a:t>Pausanias</a:t>
            </a:r>
            <a:r>
              <a:rPr lang="pt-BR" sz="4000" b="1" dirty="0">
                <a:latin typeface="ArialMT-Identity-H"/>
              </a:rPr>
              <a:t>, também fora às catacumbas, em descargo das suas atividades odiosas, pondo em jogo a sua habilidade e astúcia para trazer Cláudia Sabina inteirada de quanto ocorria.</a:t>
            </a:r>
          </a:p>
        </p:txBody>
      </p:sp>
    </p:spTree>
    <p:extLst>
      <p:ext uri="{BB962C8B-B14F-4D97-AF65-F5344CB8AC3E}">
        <p14:creationId xmlns:p14="http://schemas.microsoft.com/office/powerpoint/2010/main" val="1040567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Assim que, antes de regressar a </a:t>
            </a:r>
            <a:r>
              <a:rPr lang="pt-BR" sz="3600" b="1" dirty="0" err="1">
                <a:latin typeface="ArialMT-Identity-H"/>
              </a:rPr>
              <a:t>Tibur</a:t>
            </a:r>
            <a:r>
              <a:rPr lang="pt-BR" sz="3600" b="1" dirty="0">
                <a:latin typeface="ArialMT-Identity-H"/>
              </a:rPr>
              <a:t>, após uma semana de repouso no lar, a antiga plebéia notificou a Quinto </a:t>
            </a:r>
            <a:r>
              <a:rPr lang="pt-BR" sz="3600" b="1" dirty="0" err="1">
                <a:latin typeface="ArialMT-Identity-H"/>
              </a:rPr>
              <a:t>Bíbulo</a:t>
            </a:r>
            <a:r>
              <a:rPr lang="pt-BR" sz="3600" b="1" dirty="0">
                <a:latin typeface="ArialMT-Identity-H"/>
              </a:rPr>
              <a:t> os ajuntamentos do Cristianismo além da Porta </a:t>
            </a:r>
            <a:r>
              <a:rPr lang="pt-BR" sz="3600" b="1" dirty="0" err="1">
                <a:latin typeface="ArialMT-Identity-H"/>
              </a:rPr>
              <a:t>Nomentana</a:t>
            </a:r>
            <a:r>
              <a:rPr lang="pt-BR" sz="3600" b="1" dirty="0">
                <a:latin typeface="ArialMT-Identity-H"/>
              </a:rPr>
              <a:t>, pintando-lhe quadros terroristas, de feição a exacerbar o receio das conjuras, que caracterizava os administradores políticos da época.</a:t>
            </a:r>
          </a:p>
        </p:txBody>
      </p:sp>
    </p:spTree>
    <p:extLst>
      <p:ext uri="{BB962C8B-B14F-4D97-AF65-F5344CB8AC3E}">
        <p14:creationId xmlns:p14="http://schemas.microsoft.com/office/powerpoint/2010/main" val="2302128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Numerosos destacamentos de pretorianos compareceram ao cemitério abandonado, na reunião subsequente.</a:t>
            </a:r>
          </a:p>
          <a:p>
            <a:pPr algn="l"/>
            <a:r>
              <a:rPr lang="pt-BR" sz="3600" b="1" dirty="0">
                <a:latin typeface="ArialMT-Identity-H"/>
              </a:rPr>
              <a:t>Centenas de prisões foram efetuadas. Os calabouços escuros do Capitólio e os cárceres do </a:t>
            </a:r>
            <a:r>
              <a:rPr lang="pt-BR" sz="3600" b="1" dirty="0" err="1">
                <a:latin typeface="ArialMT-Identity-H"/>
              </a:rPr>
              <a:t>Esquilino</a:t>
            </a:r>
            <a:r>
              <a:rPr lang="pt-BR" sz="3600" b="1" dirty="0">
                <a:latin typeface="ArialMT-Identity-H"/>
              </a:rPr>
              <a:t> ficaram repletos e a circunstância mais grave é que, entre os prisioneiros, figuravam pessoas de todas as classes sociais.</a:t>
            </a:r>
          </a:p>
        </p:txBody>
      </p:sp>
    </p:spTree>
    <p:extLst>
      <p:ext uri="{BB962C8B-B14F-4D97-AF65-F5344CB8AC3E}">
        <p14:creationId xmlns:p14="http://schemas.microsoft.com/office/powerpoint/2010/main" val="1117505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Irritado, o Imperador mandou que se instaurassem processos individuais, a fim de apurar todas as responsabilidades isoladas, designando numerosos dignitários da Corte para a devassa imprescindível.</a:t>
            </a:r>
          </a:p>
        </p:txBody>
      </p:sp>
    </p:spTree>
    <p:extLst>
      <p:ext uri="{BB962C8B-B14F-4D97-AF65-F5344CB8AC3E}">
        <p14:creationId xmlns:p14="http://schemas.microsoft.com/office/powerpoint/2010/main" val="308233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Élio Adriano nunca procedeu como Nero, que ordenava o extermínio dos cristãos sem cogitar da culpa de cada indivíduo, de conformidade com os dispositivos legais, conforme a evolução jurídica do Estado Romano; mas também não perdoou, jamais, aos adeptos do Cristo que tivessem a coragem moral de não trair a sua fé, perante a sua autoridade, ou de seus prepostos.</a:t>
            </a:r>
          </a:p>
        </p:txBody>
      </p:sp>
    </p:spTree>
    <p:extLst>
      <p:ext uri="{BB962C8B-B14F-4D97-AF65-F5344CB8AC3E}">
        <p14:creationId xmlns:p14="http://schemas.microsoft.com/office/powerpoint/2010/main" val="2139601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800" b="1" dirty="0">
                <a:latin typeface="ArialMT-Identity-H"/>
              </a:rPr>
              <a:t>O inquérito começou terrível e sombrio.</a:t>
            </a:r>
          </a:p>
          <a:p>
            <a:pPr algn="l"/>
            <a:r>
              <a:rPr lang="pt-BR" sz="4800" b="1" dirty="0">
                <a:latin typeface="ArialMT-Identity-H"/>
              </a:rPr>
              <a:t>Famílias desesperadas de dor acorriam às prisões, implorando piedade aos algozes.</a:t>
            </a:r>
          </a:p>
        </p:txBody>
      </p:sp>
    </p:spTree>
    <p:extLst>
      <p:ext uri="{BB962C8B-B14F-4D97-AF65-F5344CB8AC3E}">
        <p14:creationId xmlns:p14="http://schemas.microsoft.com/office/powerpoint/2010/main" val="36444973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Quantos abjurassem da crença em Jesus, diante da imagem de Júpiter Capitolino, jurando-lhe eterna fidelidade, podiam regressar livremente ao lar, retomando os bens da liberdade e da vida; os que se não prosternassem ante o ídolo romano, mantendo inabalável a fé cristã, podiam contar com o flagício e, quiçá, com a morte.</a:t>
            </a:r>
            <a:endParaRPr lang="pt-BR" sz="44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2113338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800" b="1" dirty="0">
                <a:latin typeface="ArialMT-Identity-H"/>
              </a:rPr>
              <a:t>Entre mais de três centenas de criaturas, apenas trinta e cinco reafirmaram a sua fé em Jesus-Cristo, com sinceridade e fervor irredutíveis.</a:t>
            </a:r>
          </a:p>
        </p:txBody>
      </p:sp>
    </p:spTree>
    <p:extLst>
      <p:ext uri="{BB962C8B-B14F-4D97-AF65-F5344CB8AC3E}">
        <p14:creationId xmlns:p14="http://schemas.microsoft.com/office/powerpoint/2010/main" val="28980999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Para essas, as portas do cárcere se fecharam, sem piedade e sem esperança. Entre os condenados, estavam Nestório e seu filho, que, fiéis a Jesus, repousavam nos seus desígnios misericordiosos, convictos de que qualquer sacrifício, em favor da sua causa, era uma porta aberta para a luz e para a liberdade.</a:t>
            </a:r>
            <a:endParaRPr lang="pt-BR" sz="44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161030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000" b="1" i="0" u="none" strike="noStrike" baseline="0" dirty="0">
                <a:latin typeface="ArialMT-Identity-H"/>
              </a:rPr>
              <a:t>– Nestório – exclamou rudemente –, fui informado de graves ocorrências verificadas esta noite. Não posso compreender a situação sem te ouvir de perto, de maneira a inutilizares, negativamente, as denúncias trazidas à minha autoridade.</a:t>
            </a:r>
            <a:endParaRPr lang="pt-BR" sz="66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42302997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A notícia desses acontecimentos repercutiu na residência de </a:t>
            </a:r>
            <a:r>
              <a:rPr lang="pt-BR" sz="4400" b="1" dirty="0" err="1">
                <a:latin typeface="ArialMT-Identity-H"/>
              </a:rPr>
              <a:t>Helvídio</a:t>
            </a:r>
            <a:r>
              <a:rPr lang="pt-BR" sz="4400" b="1" dirty="0">
                <a:latin typeface="ArialMT-Identity-H"/>
              </a:rPr>
              <a:t> Lucius, originando as mais tristes inquietações e angustiosas expectativas.</a:t>
            </a:r>
          </a:p>
        </p:txBody>
      </p:sp>
    </p:spTree>
    <p:extLst>
      <p:ext uri="{BB962C8B-B14F-4D97-AF65-F5344CB8AC3E}">
        <p14:creationId xmlns:p14="http://schemas.microsoft.com/office/powerpoint/2010/main" val="2759790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Apesar da fé que lhe fortalecia o coração, a jovem Célia sentiu-se tocada de profunda amargura e a sua única consolação era a possibilidade de ouvir o avô paterno, que, a esse tempo, já lia avidamente os Evangelhos e as Epístolas de Paulo, agasalhando no íntimo a mesma fé que iluminava já tantos heróis e mártires.</a:t>
            </a:r>
          </a:p>
        </p:txBody>
      </p:sp>
    </p:spTree>
    <p:extLst>
      <p:ext uri="{BB962C8B-B14F-4D97-AF65-F5344CB8AC3E}">
        <p14:creationId xmlns:p14="http://schemas.microsoft.com/office/powerpoint/2010/main" val="31493731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Apesar da fé que lhe fortalecia o coração, a jovem Célia sentiu-se tocada de profunda amargura e a sua única consolação era a possibilidade de ouvir o avô paterno, que, a esse tempo, já lia avidamente os Evangelhos e as Epístolas de Paulo, agasalhando no íntimo a mesma fé que iluminava já tantos heróis e mártires.</a:t>
            </a:r>
          </a:p>
        </p:txBody>
      </p:sp>
    </p:spTree>
    <p:extLst>
      <p:ext uri="{BB962C8B-B14F-4D97-AF65-F5344CB8AC3E}">
        <p14:creationId xmlns:p14="http://schemas.microsoft.com/office/powerpoint/2010/main" val="2825242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Ambos, horas a fio, em confidências cariciosas, deixavam-se ficar no terraço palaciano do </a:t>
            </a:r>
            <a:r>
              <a:rPr lang="pt-BR" sz="3200" b="1" dirty="0" err="1">
                <a:latin typeface="ArialMT-Identity-H"/>
              </a:rPr>
              <a:t>Aventino</a:t>
            </a:r>
            <a:r>
              <a:rPr lang="pt-BR" sz="3200" b="1" dirty="0">
                <a:latin typeface="ArialMT-Identity-H"/>
              </a:rPr>
              <a:t>, a observar a fita extensa e clara do Tibre, ou embevecendo-se na contemplação do céu. O venerando </a:t>
            </a:r>
            <a:r>
              <a:rPr lang="pt-BR" sz="3200" b="1" dirty="0" err="1">
                <a:latin typeface="ArialMT-Identity-H"/>
              </a:rPr>
              <a:t>Cneio</a:t>
            </a:r>
            <a:r>
              <a:rPr lang="pt-BR" sz="3200" b="1" dirty="0">
                <a:latin typeface="ArialMT-Identity-H"/>
              </a:rPr>
              <a:t> Lucius </a:t>
            </a:r>
            <a:r>
              <a:rPr lang="pt-BR" sz="3200" b="1" dirty="0" err="1">
                <a:latin typeface="ArialMT-Identity-H"/>
              </a:rPr>
              <a:t>reconfortava-lhe</a:t>
            </a:r>
            <a:r>
              <a:rPr lang="pt-BR" sz="3200" b="1" dirty="0">
                <a:latin typeface="ArialMT-Identity-H"/>
              </a:rPr>
              <a:t> o espírito abatido, com a sua palavra conceituosa e experiente. Citavam agora os mesmos textos evangélicos, exteriorizando, simultaneamente, análogas impressões.</a:t>
            </a:r>
          </a:p>
        </p:txBody>
      </p:sp>
    </p:spTree>
    <p:extLst>
      <p:ext uri="{BB962C8B-B14F-4D97-AF65-F5344CB8AC3E}">
        <p14:creationId xmlns:p14="http://schemas.microsoft.com/office/powerpoint/2010/main" val="36487148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Quanto a Alba </a:t>
            </a:r>
            <a:r>
              <a:rPr lang="pt-BR" sz="3600" b="1" dirty="0" err="1">
                <a:latin typeface="ArialMT-Identity-H"/>
              </a:rPr>
              <a:t>Lucínia</a:t>
            </a:r>
            <a:r>
              <a:rPr lang="pt-BR" sz="3600" b="1" dirty="0">
                <a:latin typeface="ArialMT-Identity-H"/>
              </a:rPr>
              <a:t>, depois de ouvir as mais enérgicas exprobrações do velho pai, concernentes às denúncias de </a:t>
            </a:r>
            <a:r>
              <a:rPr lang="pt-BR" sz="3600" b="1" dirty="0" err="1">
                <a:latin typeface="ArialMT-Identity-H"/>
              </a:rPr>
              <a:t>Pausanias</a:t>
            </a:r>
            <a:r>
              <a:rPr lang="pt-BR" sz="3600" b="1" dirty="0">
                <a:latin typeface="ArialMT-Identity-H"/>
              </a:rPr>
              <a:t>, sentia-se mais confortada com a certeza de que o marido regressaria breve e definitivamente ao lar, obedecendo a inesperadas ordens do Governo Imperial.</a:t>
            </a:r>
          </a:p>
        </p:txBody>
      </p:sp>
    </p:spTree>
    <p:extLst>
      <p:ext uri="{BB962C8B-B14F-4D97-AF65-F5344CB8AC3E}">
        <p14:creationId xmlns:p14="http://schemas.microsoft.com/office/powerpoint/2010/main" val="16052540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A pobre senhora atribuía esse júbilo às preces de </a:t>
            </a:r>
            <a:r>
              <a:rPr lang="pt-BR" sz="4400" b="1" dirty="0" err="1">
                <a:latin typeface="ArialMT-Identity-H"/>
              </a:rPr>
              <a:t>Túlia</a:t>
            </a:r>
            <a:r>
              <a:rPr lang="pt-BR" sz="4400" b="1" dirty="0">
                <a:latin typeface="ArialMT-Identity-H"/>
              </a:rPr>
              <a:t> e da filha, agradecendo ao novo deus, na intimidade de seu espírito, porquanto o regresso de </a:t>
            </a:r>
            <a:r>
              <a:rPr lang="pt-BR" sz="4400" b="1" dirty="0" err="1">
                <a:latin typeface="ArialMT-Identity-H"/>
              </a:rPr>
              <a:t>Helvídio</a:t>
            </a:r>
            <a:r>
              <a:rPr lang="pt-BR" sz="4400" b="1" dirty="0">
                <a:latin typeface="ArialMT-Identity-H"/>
              </a:rPr>
              <a:t> era um bálsamo para o seu coração atormentado.</a:t>
            </a:r>
          </a:p>
        </p:txBody>
      </p:sp>
    </p:spTree>
    <p:extLst>
      <p:ext uri="{BB962C8B-B14F-4D97-AF65-F5344CB8AC3E}">
        <p14:creationId xmlns:p14="http://schemas.microsoft.com/office/powerpoint/2010/main" val="18834125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Com efeito, decorridos poucos dias, o tribuno voltava aos penates com um suspiro de satisfação e de alívio, depois de cumprir integralmente todas as obrigações que o prendiam ao recanto das predileções do César.</a:t>
            </a:r>
          </a:p>
        </p:txBody>
      </p:sp>
    </p:spTree>
    <p:extLst>
      <p:ext uri="{BB962C8B-B14F-4D97-AF65-F5344CB8AC3E}">
        <p14:creationId xmlns:p14="http://schemas.microsoft.com/office/powerpoint/2010/main" val="39125529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500" b="1" dirty="0">
                <a:latin typeface="ArialMT-Identity-H"/>
              </a:rPr>
              <a:t>Informado a respeito de Nestório e da sua atitude, o patrício se surpreendeu penosamente, desejando com sinceridade desviar o </a:t>
            </a:r>
            <a:r>
              <a:rPr lang="pt-BR" sz="3500" b="1" dirty="0" err="1">
                <a:latin typeface="ArialMT-Identity-H"/>
              </a:rPr>
              <a:t>ex-cativo</a:t>
            </a:r>
            <a:r>
              <a:rPr lang="pt-BR" sz="3500" b="1" dirty="0">
                <a:latin typeface="ArialMT-Identity-H"/>
              </a:rPr>
              <a:t> da situação delicada em que se encontrava; mas, logo que soube que era também o pai de Ciro, ressurgido em Roma para lhe agravar as preocupações morais, </a:t>
            </a:r>
            <a:r>
              <a:rPr lang="pt-BR" sz="3500" b="1" dirty="0" err="1">
                <a:latin typeface="ArialMT-Identity-H"/>
              </a:rPr>
              <a:t>Helvídio</a:t>
            </a:r>
            <a:r>
              <a:rPr lang="pt-BR" sz="3500" b="1" dirty="0">
                <a:latin typeface="ArialMT-Identity-H"/>
              </a:rPr>
              <a:t> Lucius fez um gesto de espanto e de incredulidade. </a:t>
            </a:r>
          </a:p>
        </p:txBody>
      </p:sp>
    </p:spTree>
    <p:extLst>
      <p:ext uri="{BB962C8B-B14F-4D97-AF65-F5344CB8AC3E}">
        <p14:creationId xmlns:p14="http://schemas.microsoft.com/office/powerpoint/2010/main" val="7671227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Entretanto, ouviu, até ao fim, a narrativa do sogro, molestando-se profundamente com a conduta da esposa em permitir que a filha comparecesse a uma reunião condenável, ao seu ver.</a:t>
            </a:r>
            <a:endParaRPr lang="pt-BR" sz="54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9014643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Alba </a:t>
            </a:r>
            <a:r>
              <a:rPr lang="pt-BR" sz="3200" b="1" dirty="0" err="1">
                <a:latin typeface="ArialMT-Identity-H"/>
              </a:rPr>
              <a:t>Lucínia</a:t>
            </a:r>
            <a:r>
              <a:rPr lang="pt-BR" sz="3200" b="1" dirty="0">
                <a:latin typeface="ArialMT-Identity-H"/>
              </a:rPr>
              <a:t>, todavia, soube acatar todas as reprimendas com a humildade necessária à harmonia doméstica e, longe de o desgostar ainda mais com qualquer lamentação, calou as próprias mágoas, ocultando-lhe o procedimento odioso de </a:t>
            </a:r>
            <a:r>
              <a:rPr lang="pt-BR" sz="3200" b="1" dirty="0" err="1">
                <a:latin typeface="ArialMT-Identity-H"/>
              </a:rPr>
              <a:t>Lólio</a:t>
            </a:r>
            <a:r>
              <a:rPr lang="pt-BR" sz="3200" b="1" dirty="0">
                <a:latin typeface="ArialMT-Identity-H"/>
              </a:rPr>
              <a:t> </a:t>
            </a:r>
            <a:r>
              <a:rPr lang="pt-BR" sz="3200" b="1" dirty="0" err="1">
                <a:latin typeface="ArialMT-Identity-H"/>
              </a:rPr>
              <a:t>Úrbico</a:t>
            </a:r>
            <a:r>
              <a:rPr lang="pt-BR" sz="3200" b="1" dirty="0">
                <a:latin typeface="ArialMT-Identity-H"/>
              </a:rPr>
              <a:t>, bem como os seus receios a respeito de Cláudia Sabina, em vista das confidências de </a:t>
            </a:r>
            <a:r>
              <a:rPr lang="pt-BR" sz="3200" b="1" dirty="0" err="1">
                <a:latin typeface="ArialMT-Identity-H"/>
              </a:rPr>
              <a:t>Túlia</a:t>
            </a:r>
            <a:r>
              <a:rPr lang="pt-BR" sz="3200" b="1" dirty="0">
                <a:latin typeface="ArialMT-Identity-H"/>
              </a:rPr>
              <a:t> que lhe haviam ferido profundamente o coração.</a:t>
            </a:r>
          </a:p>
        </p:txBody>
      </p:sp>
    </p:spTree>
    <p:extLst>
      <p:ext uri="{BB962C8B-B14F-4D97-AF65-F5344CB8AC3E}">
        <p14:creationId xmlns:p14="http://schemas.microsoft.com/office/powerpoint/2010/main" val="236583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Interrogai, senhor – disse o </a:t>
            </a:r>
            <a:r>
              <a:rPr lang="pt-BR" sz="4000" b="1" dirty="0" err="1">
                <a:latin typeface="ArialMT-Identity-H"/>
              </a:rPr>
              <a:t>ex-cativo</a:t>
            </a:r>
            <a:r>
              <a:rPr lang="pt-BR" sz="4000" b="1" dirty="0">
                <a:latin typeface="ArialMT-Identity-H"/>
              </a:rPr>
              <a:t> com respeitosa tranquilidade –, e vos responderei com a sinceridade do meu caráter.</a:t>
            </a:r>
          </a:p>
          <a:p>
            <a:pPr algn="l"/>
            <a:r>
              <a:rPr lang="pt-BR" sz="4000" b="1" dirty="0">
                <a:latin typeface="ArialMT-Identity-H"/>
              </a:rPr>
              <a:t>– És Cristão? – perguntou o censor com profundo interesse.</a:t>
            </a:r>
          </a:p>
          <a:p>
            <a:pPr algn="l"/>
            <a:r>
              <a:rPr lang="pt-BR" sz="4000" b="1" dirty="0">
                <a:latin typeface="ArialMT-Identity-H"/>
              </a:rPr>
              <a:t>– Sim, pela graça de Deus.</a:t>
            </a:r>
          </a:p>
        </p:txBody>
      </p:sp>
    </p:spTree>
    <p:extLst>
      <p:ext uri="{BB962C8B-B14F-4D97-AF65-F5344CB8AC3E}">
        <p14:creationId xmlns:p14="http://schemas.microsoft.com/office/powerpoint/2010/main" val="30936529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 nobre senhora, nas suas elevadas qualidades de devotamento ao lar e de reflexão nos problemas gerais da vida, operou verdadeiros milagres de afeto e dedicação, para que a tranquilidade espiritual voltasse ao íntimo do esposo amado.</a:t>
            </a:r>
          </a:p>
        </p:txBody>
      </p:sp>
    </p:spTree>
    <p:extLst>
      <p:ext uri="{BB962C8B-B14F-4D97-AF65-F5344CB8AC3E}">
        <p14:creationId xmlns:p14="http://schemas.microsoft.com/office/powerpoint/2010/main" val="26695480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800" b="1" dirty="0">
                <a:latin typeface="ArialMT-Identity-H"/>
              </a:rPr>
              <a:t>No dia seguinte ao seu regresso, </a:t>
            </a:r>
            <a:r>
              <a:rPr lang="pt-BR" sz="3800" b="1" dirty="0" err="1">
                <a:latin typeface="ArialMT-Identity-H"/>
              </a:rPr>
              <a:t>Helvídio</a:t>
            </a:r>
            <a:r>
              <a:rPr lang="pt-BR" sz="3800" b="1" dirty="0">
                <a:latin typeface="ArialMT-Identity-H"/>
              </a:rPr>
              <a:t> Lucius tomou todas as providências para avistar-se com Nestório na Prisão </a:t>
            </a:r>
            <a:r>
              <a:rPr lang="pt-BR" sz="3800" b="1" dirty="0" err="1">
                <a:latin typeface="ArialMT-Identity-H"/>
              </a:rPr>
              <a:t>Mamertina</a:t>
            </a:r>
            <a:r>
              <a:rPr lang="pt-BR" sz="3800" b="1" dirty="0">
                <a:latin typeface="ArialMT-Identity-H"/>
              </a:rPr>
              <a:t>.</a:t>
            </a:r>
          </a:p>
          <a:p>
            <a:pPr algn="l"/>
            <a:r>
              <a:rPr lang="pt-BR" sz="3800" b="1" dirty="0">
                <a:latin typeface="ArialMT-Identity-H"/>
              </a:rPr>
              <a:t>O aparecimento de Ciro, na Capital do Império, representava para ele um fato inverossímil.</a:t>
            </a:r>
          </a:p>
        </p:txBody>
      </p:sp>
    </p:spTree>
    <p:extLst>
      <p:ext uri="{BB962C8B-B14F-4D97-AF65-F5344CB8AC3E}">
        <p14:creationId xmlns:p14="http://schemas.microsoft.com/office/powerpoint/2010/main" val="37304124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Não podia crer que o seu liberto de confiança, cujas atitudes lhe haviam conquistado a maior simpatia, pudesse ser o pai de um homem que o seu coração detestava. Queria, assim, certificar-se da verdade por si mesmo . Além do mais, se os acontecimentos não fossem verdadeiros, empenharia todo o seu prestígio pessoal junto do Imperador, a fim de evitar o martírio e a morte do prisioneiro.</a:t>
            </a:r>
          </a:p>
        </p:txBody>
      </p:sp>
    </p:spTree>
    <p:extLst>
      <p:ext uri="{BB962C8B-B14F-4D97-AF65-F5344CB8AC3E}">
        <p14:creationId xmlns:p14="http://schemas.microsoft.com/office/powerpoint/2010/main" val="11737342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 realidade, porém, haveria de contrariar esse intuito, sem resquícios de fantasia.</a:t>
            </a:r>
          </a:p>
          <a:p>
            <a:pPr algn="l"/>
            <a:r>
              <a:rPr lang="pt-BR" sz="4000" b="1" dirty="0">
                <a:latin typeface="ArialMT-Identity-H"/>
              </a:rPr>
              <a:t>Chegado ao presídio, conseguiu de Sixto </a:t>
            </a:r>
            <a:r>
              <a:rPr lang="pt-BR" sz="4000" b="1" dirty="0" err="1">
                <a:latin typeface="ArialMT-Identity-H"/>
              </a:rPr>
              <a:t>Plócio</a:t>
            </a:r>
            <a:r>
              <a:rPr lang="pt-BR" sz="4000" b="1" dirty="0">
                <a:latin typeface="ArialMT-Identity-H"/>
              </a:rPr>
              <a:t>, oficial que superintendia o estabelecimento, uma licença incondicional, de modo a se avistar com o prisioneiro como bem entendesse.</a:t>
            </a:r>
          </a:p>
        </p:txBody>
      </p:sp>
    </p:spTree>
    <p:extLst>
      <p:ext uri="{BB962C8B-B14F-4D97-AF65-F5344CB8AC3E}">
        <p14:creationId xmlns:p14="http://schemas.microsoft.com/office/powerpoint/2010/main" val="31892684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Dentro em pouco, varava corredores e descia escadas subterrâneas, ladeando celas imundas, onde a luz era de uma escassez terrível e clamorosa, e não tardou a encontrar Nestório ao lado do filho. Ambos estavam magros, desfigurados, a tal ponto que o patrício, fosse pelo abatimento físico do rapaz, fosse pelas sombras que os cercavam, não reconheceu Ciro de pronto, dirigindo-se ao liberto nestes termos, que profundamente o comoveram:</a:t>
            </a:r>
          </a:p>
        </p:txBody>
      </p:sp>
    </p:spTree>
    <p:extLst>
      <p:ext uri="{BB962C8B-B14F-4D97-AF65-F5344CB8AC3E}">
        <p14:creationId xmlns:p14="http://schemas.microsoft.com/office/powerpoint/2010/main" val="25427731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– Nestório, já sei os motivos que te trouxeram ao cárcere, mas não hesitei em vir até aqui para ouvir-te pessoalmente, tal a estranheza que me causou a relação das ocorrências!</a:t>
            </a:r>
          </a:p>
        </p:txBody>
      </p:sp>
    </p:spTree>
    <p:extLst>
      <p:ext uri="{BB962C8B-B14F-4D97-AF65-F5344CB8AC3E}">
        <p14:creationId xmlns:p14="http://schemas.microsoft.com/office/powerpoint/2010/main" val="11010775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800" b="1" dirty="0">
                <a:latin typeface="ArialMT-Identity-H"/>
              </a:rPr>
              <a:t>– Havia nas suas palavras um tom de sensibilidade e de simpatia feridas, que o </a:t>
            </a:r>
            <a:r>
              <a:rPr lang="pt-BR" sz="4800" b="1" dirty="0" err="1">
                <a:latin typeface="ArialMT-Identity-H"/>
              </a:rPr>
              <a:t>ex-escravo</a:t>
            </a:r>
            <a:r>
              <a:rPr lang="pt-BR" sz="4800" b="1" dirty="0">
                <a:latin typeface="ArialMT-Identity-H"/>
              </a:rPr>
              <a:t> recebeu como bálsamo dulcificante para o seu coração.</a:t>
            </a:r>
          </a:p>
        </p:txBody>
      </p:sp>
    </p:spTree>
    <p:extLst>
      <p:ext uri="{BB962C8B-B14F-4D97-AF65-F5344CB8AC3E}">
        <p14:creationId xmlns:p14="http://schemas.microsoft.com/office/powerpoint/2010/main" val="42500822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Senhor – respondeu respeitosamente – agradeço do íntimo d’alma o vosso impulso generoso... Nestas celas jazem também loucos e leprosos, e, contudo, não vacilastes em trazer ao vosso mísero escravo a palavra de exortação e de conforto!</a:t>
            </a:r>
          </a:p>
        </p:txBody>
      </p:sp>
    </p:spTree>
    <p:extLst>
      <p:ext uri="{BB962C8B-B14F-4D97-AF65-F5344CB8AC3E}">
        <p14:creationId xmlns:p14="http://schemas.microsoft.com/office/powerpoint/2010/main" val="40259970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</a:t>
            </a:r>
            <a:r>
              <a:rPr lang="pt-BR" sz="1800" b="0" i="0" u="none" strike="noStrike" baseline="0" dirty="0">
                <a:latin typeface="ArialMT-Identity-H"/>
              </a:rPr>
              <a:t> </a:t>
            </a:r>
            <a:r>
              <a:rPr lang="pt-BR" sz="4000" b="1" dirty="0">
                <a:latin typeface="ArialMT-Identity-H"/>
              </a:rPr>
              <a:t>Nestório – continuou </a:t>
            </a:r>
            <a:r>
              <a:rPr lang="pt-BR" sz="4000" b="1" dirty="0" err="1">
                <a:latin typeface="ArialMT-Identity-H"/>
              </a:rPr>
              <a:t>Helvídio</a:t>
            </a:r>
            <a:r>
              <a:rPr lang="pt-BR" sz="4000" b="1" dirty="0">
                <a:latin typeface="ArialMT-Identity-H"/>
              </a:rPr>
              <a:t> com generosa deferência –, meu sogro relatou-me, a teu respeito, certos fatos que me custa acreditar, a despeito de sua honorabilidade de homem público e do seu paternal interesse para comigo.</a:t>
            </a:r>
          </a:p>
        </p:txBody>
      </p:sp>
    </p:spTree>
    <p:extLst>
      <p:ext uri="{BB962C8B-B14F-4D97-AF65-F5344CB8AC3E}">
        <p14:creationId xmlns:p14="http://schemas.microsoft.com/office/powerpoint/2010/main" val="7520950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Nesse ínterim, pai e filho contemplavam, ansiosos, aquele de quem poderia depender a sua liberdade, notando-se que Ciro se encolhera a um canto, temendo a atitude de ansiedade suspeitosa com que </a:t>
            </a:r>
            <a:r>
              <a:rPr lang="pt-BR" sz="4000" b="1" dirty="0" err="1">
                <a:latin typeface="ArialMT-Identity-H"/>
              </a:rPr>
              <a:t>Helvídio</a:t>
            </a:r>
            <a:r>
              <a:rPr lang="pt-BR" sz="4000" b="1" dirty="0">
                <a:latin typeface="ArialMT-Identity-H"/>
              </a:rPr>
              <a:t> Lucius o observava.</a:t>
            </a:r>
          </a:p>
        </p:txBody>
      </p:sp>
    </p:spTree>
    <p:extLst>
      <p:ext uri="{BB962C8B-B14F-4D97-AF65-F5344CB8AC3E}">
        <p14:creationId xmlns:p14="http://schemas.microsoft.com/office/powerpoint/2010/main" val="253730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Que absurdo! – revidou Fábio Cornélio escandalizado. – E por que nos enganaste dessa forma? Consideras razoável zombar da consideração que nos é dispensada? É assim que retribuis a estima e confiança a ti dispensadas?</a:t>
            </a:r>
          </a:p>
        </p:txBody>
      </p:sp>
    </p:spTree>
    <p:extLst>
      <p:ext uri="{BB962C8B-B14F-4D97-AF65-F5344CB8AC3E}">
        <p14:creationId xmlns:p14="http://schemas.microsoft.com/office/powerpoint/2010/main" val="14835546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O tribuno prosseguiu:</a:t>
            </a:r>
          </a:p>
          <a:p>
            <a:pPr algn="l"/>
            <a:r>
              <a:rPr lang="pt-BR" sz="3600" b="1" dirty="0">
                <a:latin typeface="ArialMT-Identity-H"/>
              </a:rPr>
              <a:t>– Não pude aceitar, integralmente, o que me disseram e vim certificar-me, por mim mesmo, com o teu depoimento pessoal.</a:t>
            </a:r>
          </a:p>
          <a:p>
            <a:pPr algn="l"/>
            <a:r>
              <a:rPr lang="pt-BR" sz="3600" b="1" dirty="0">
                <a:latin typeface="ArialMT-Identity-H"/>
              </a:rPr>
              <a:t>E, acentuando as palavras, perguntou, abruptamente:</a:t>
            </a:r>
          </a:p>
          <a:p>
            <a:pPr algn="l"/>
            <a:r>
              <a:rPr lang="pt-BR" sz="3600" b="1" dirty="0">
                <a:latin typeface="ArialMT-Identity-H"/>
              </a:rPr>
              <a:t>– És de fato cristão?</a:t>
            </a:r>
            <a:endParaRPr lang="pt-BR" sz="40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3397456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Sim, senhor – murmurou o interpelado, como se respondesse constrangidamente, em face de tão grande generosidade. </a:t>
            </a:r>
          </a:p>
          <a:p>
            <a:pPr algn="l"/>
            <a:r>
              <a:rPr lang="pt-BR" sz="4000" b="1" dirty="0">
                <a:latin typeface="ArialMT-Identity-H"/>
              </a:rPr>
              <a:t>– Prometi a Jesus, no sacrário da consciência, que não renegaria a minha fé em tempo algum.</a:t>
            </a:r>
          </a:p>
        </p:txBody>
      </p:sp>
    </p:spTree>
    <p:extLst>
      <p:ext uri="{BB962C8B-B14F-4D97-AF65-F5344CB8AC3E}">
        <p14:creationId xmlns:p14="http://schemas.microsoft.com/office/powerpoint/2010/main" val="2012173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800" b="1" dirty="0">
                <a:latin typeface="ArialMT-Identity-H"/>
              </a:rPr>
              <a:t>O tribuno esfregou o rosto, num gesto muito seu, quando contrariado, acrescentando em tom de mágoa:</a:t>
            </a:r>
          </a:p>
          <a:p>
            <a:pPr algn="l"/>
            <a:r>
              <a:rPr lang="pt-BR" sz="3800" b="1" dirty="0">
                <a:latin typeface="ArialMT-Identity-H"/>
              </a:rPr>
              <a:t>– Nunca pensei que houvera colocado um cristão na intimidade do meu lar e, no entanto, vim até aqui sinceramente desejoso de pleitear a tua liberdade.</a:t>
            </a:r>
          </a:p>
        </p:txBody>
      </p:sp>
    </p:spTree>
    <p:extLst>
      <p:ext uri="{BB962C8B-B14F-4D97-AF65-F5344CB8AC3E}">
        <p14:creationId xmlns:p14="http://schemas.microsoft.com/office/powerpoint/2010/main" val="10484176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5400" b="1" dirty="0">
                <a:latin typeface="ArialMT-Identity-H"/>
              </a:rPr>
              <a:t>– Agradeço-vos, senhor, de todo o meu coração e jamais esquecerei o vosso alvitre – ajuntou Nestório com dolorosa serenidade.</a:t>
            </a:r>
          </a:p>
        </p:txBody>
      </p:sp>
    </p:spTree>
    <p:extLst>
      <p:ext uri="{BB962C8B-B14F-4D97-AF65-F5344CB8AC3E}">
        <p14:creationId xmlns:p14="http://schemas.microsoft.com/office/powerpoint/2010/main" val="8105706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400" b="1" dirty="0">
                <a:latin typeface="ArialMT-Identity-H"/>
              </a:rPr>
              <a:t>– Interessando-me pela tua sorte – prosseguiu </a:t>
            </a:r>
            <a:r>
              <a:rPr lang="pt-BR" sz="3400" b="1" dirty="0" err="1">
                <a:latin typeface="ArialMT-Identity-H"/>
              </a:rPr>
              <a:t>Helvídio</a:t>
            </a:r>
            <a:r>
              <a:rPr lang="pt-BR" sz="3400" b="1" dirty="0">
                <a:latin typeface="ArialMT-Identity-H"/>
              </a:rPr>
              <a:t> constrangidamente –, procurei o senador Quirino Brutus, incumbido pela autoridade imperial da instrução do processo atinente aos agitadores do Cristianismo, vindo a saber, ainda ontem, que treze dos implicados receberam a sentença de banimento perpétuo e vinte e dois foram condenados à morte pelo suplício.</a:t>
            </a:r>
          </a:p>
        </p:txBody>
      </p:sp>
    </p:spTree>
    <p:extLst>
      <p:ext uri="{BB962C8B-B14F-4D97-AF65-F5344CB8AC3E}">
        <p14:creationId xmlns:p14="http://schemas.microsoft.com/office/powerpoint/2010/main" val="5477577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Apesar do seu fervor religioso, ambos os prisioneiros ficaram lívidos.</a:t>
            </a:r>
          </a:p>
          <a:p>
            <a:pPr algn="l"/>
            <a:r>
              <a:rPr lang="pt-BR" sz="3600" b="1" dirty="0" err="1">
                <a:latin typeface="ArialMT-Identity-H"/>
              </a:rPr>
              <a:t>Helvídio</a:t>
            </a:r>
            <a:r>
              <a:rPr lang="pt-BR" sz="3600" b="1" dirty="0">
                <a:latin typeface="ArialMT-Identity-H"/>
              </a:rPr>
              <a:t> Lucius, porém, continuou imperturbável.</a:t>
            </a:r>
          </a:p>
          <a:p>
            <a:pPr algn="l"/>
            <a:r>
              <a:rPr lang="pt-BR" sz="3600" b="1" dirty="0">
                <a:latin typeface="ArialMT-Identity-H"/>
              </a:rPr>
              <a:t>– Entre estes últimos, vi o teu nome e o de um rapaz que me disseram ser teu filho. Que me dizes a tudo isso?</a:t>
            </a:r>
          </a:p>
        </p:txBody>
      </p:sp>
    </p:spTree>
    <p:extLst>
      <p:ext uri="{BB962C8B-B14F-4D97-AF65-F5344CB8AC3E}">
        <p14:creationId xmlns:p14="http://schemas.microsoft.com/office/powerpoint/2010/main" val="40266677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Não desejarás, porventura, abjurar uma fé que nada te facultará a não ser a morte infamante pelos suplícios mais atrozes? E esse homem que te acompanha? Será de fato teu filho? Dize uma palavra que me esclareça ou me proporcione elementos para uma defesa justa...</a:t>
            </a:r>
          </a:p>
        </p:txBody>
      </p:sp>
    </p:spTree>
    <p:extLst>
      <p:ext uri="{BB962C8B-B14F-4D97-AF65-F5344CB8AC3E}">
        <p14:creationId xmlns:p14="http://schemas.microsoft.com/office/powerpoint/2010/main" val="2222772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Senhor – acudiu o liberto invocando todas as suas energias para não fracassar no testemunho, minha gratidão pelo vosso interesse generoso há de ser eterna! Vossas palavras me sensibilizam todas as fibras do coração!</a:t>
            </a:r>
          </a:p>
        </p:txBody>
      </p:sp>
    </p:spTree>
    <p:extLst>
      <p:ext uri="{BB962C8B-B14F-4D97-AF65-F5344CB8AC3E}">
        <p14:creationId xmlns:p14="http://schemas.microsoft.com/office/powerpoint/2010/main" val="36383789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Ouvindo-vos, sinto que deveria seguir vossos passos com humildade e submissão, através de todos os caminhos; mas, é também por amor que não posso ceder em minha fé, à própria tentação da liberdade! Jesus exerce em mim um jugo divino e suave... </a:t>
            </a:r>
          </a:p>
        </p:txBody>
      </p:sp>
    </p:spTree>
    <p:extLst>
      <p:ext uri="{BB962C8B-B14F-4D97-AF65-F5344CB8AC3E}">
        <p14:creationId xmlns:p14="http://schemas.microsoft.com/office/powerpoint/2010/main" val="31557175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Embora vos ame, senhor, não posso trair a Jesus nas atuais circunstâncias de minha vida... Se o Mestre de Nazaré deixou que o imolassem na cruz, puro e inocente, pela redenção de todos os pecadores deste mundo, porque me haveria de escusar ao sacrifício, quando me sinto cheio da lama do pecado?</a:t>
            </a:r>
          </a:p>
        </p:txBody>
      </p:sp>
    </p:spTree>
    <p:extLst>
      <p:ext uri="{BB962C8B-B14F-4D97-AF65-F5344CB8AC3E}">
        <p14:creationId xmlns:p14="http://schemas.microsoft.com/office/powerpoint/2010/main" val="47389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Senhor – retrucou o </a:t>
            </a:r>
            <a:r>
              <a:rPr lang="pt-BR" sz="3600" b="1" dirty="0" err="1">
                <a:latin typeface="ArialMT-Identity-H"/>
              </a:rPr>
              <a:t>excativo</a:t>
            </a:r>
            <a:r>
              <a:rPr lang="pt-BR" sz="3600" b="1" dirty="0">
                <a:latin typeface="ArialMT-Identity-H"/>
              </a:rPr>
              <a:t>, penalizado –, sempre pautei minhas atitudes no maior respeito às posições e crenças alheias; quanto a vos haver iludido, peço vênia para esclarecer melhor as vossas afirmativas, pois ninguém, até hoje, me exigiu, aqui, qualquer declaração concernente às minhas convicções religiosas.</a:t>
            </a:r>
          </a:p>
        </p:txBody>
      </p:sp>
    </p:spTree>
    <p:extLst>
      <p:ext uri="{BB962C8B-B14F-4D97-AF65-F5344CB8AC3E}">
        <p14:creationId xmlns:p14="http://schemas.microsoft.com/office/powerpoint/2010/main" val="33547752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Jamais poderei, em consciência, abjurar uma fé que constituiu a luz de </a:t>
            </a:r>
            <a:r>
              <a:rPr lang="pt-BR" sz="4000" b="1" dirty="0" err="1">
                <a:latin typeface="ArialMT-Identity-H"/>
              </a:rPr>
              <a:t>minh’alma</a:t>
            </a:r>
            <a:r>
              <a:rPr lang="pt-BR" sz="4000" b="1" dirty="0">
                <a:latin typeface="ArialMT-Identity-H"/>
              </a:rPr>
              <a:t>, por toda a vida!.. A morte não me atemoriza, porque, além do martírio e do sepulcro, esplende uma alvorada imortal para o nosso espírito!</a:t>
            </a:r>
          </a:p>
        </p:txBody>
      </p:sp>
    </p:spTree>
    <p:extLst>
      <p:ext uri="{BB962C8B-B14F-4D97-AF65-F5344CB8AC3E}">
        <p14:creationId xmlns:p14="http://schemas.microsoft.com/office/powerpoint/2010/main" val="6837313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800" b="1" dirty="0" err="1">
                <a:latin typeface="ArialMT-Identity-H"/>
              </a:rPr>
              <a:t>Helvídio</a:t>
            </a:r>
            <a:r>
              <a:rPr lang="pt-BR" sz="3800" b="1" dirty="0">
                <a:latin typeface="ArialMT-Identity-H"/>
              </a:rPr>
              <a:t> Lucius ouvia, surpreso, aquela demonstração de esperança numa vida espiritual, que sua mentalidade estava longe de compreender, enquanto Nestório continuava a falar, pousando, então, no rapaz que o acompanhava, os olhos úmidos e ternos:</a:t>
            </a:r>
          </a:p>
        </p:txBody>
      </p:sp>
    </p:spTree>
    <p:extLst>
      <p:ext uri="{BB962C8B-B14F-4D97-AF65-F5344CB8AC3E}">
        <p14:creationId xmlns:p14="http://schemas.microsoft.com/office/powerpoint/2010/main" val="35838405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800" b="1" dirty="0">
                <a:latin typeface="ArialMT-Identity-H"/>
              </a:rPr>
              <a:t>– Entretanto, senhor, sou pai e, como pai, sou ainda muito humano! Não vos interesseis por mim, imprestável e doente, para quem a condenação à morte pela causa de Jesus deve representar uma bênção divina! Mas, se vos for possível, salvai meu filho, de modo que ele viva para vos servir!</a:t>
            </a:r>
          </a:p>
        </p:txBody>
      </p:sp>
    </p:spTree>
    <p:extLst>
      <p:ext uri="{BB962C8B-B14F-4D97-AF65-F5344CB8AC3E}">
        <p14:creationId xmlns:p14="http://schemas.microsoft.com/office/powerpoint/2010/main" val="19525615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Ciro acompanhava a atitude paterna com idêntico espírito de fervor e decisão, como que desejoso de protestar contra aquela rogativa, demonstrando também preferir o sacrifício; mas o liberto continuava entre lágrimas mal contidas, dirigindo-se ao tribuno, que o ouvia eminentemente impressionado:</a:t>
            </a:r>
          </a:p>
        </p:txBody>
      </p:sp>
    </p:spTree>
    <p:extLst>
      <p:ext uri="{BB962C8B-B14F-4D97-AF65-F5344CB8AC3E}">
        <p14:creationId xmlns:p14="http://schemas.microsoft.com/office/powerpoint/2010/main" val="23396287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– Agora, senhor, sei de todo o pretérito amargurado e doloroso e lamento o proceder de meu filho na vossa casa de </a:t>
            </a:r>
            <a:r>
              <a:rPr lang="pt-BR" sz="4400" b="1" dirty="0" err="1">
                <a:latin typeface="ArialMT-Identity-H"/>
              </a:rPr>
              <a:t>Antipátris</a:t>
            </a:r>
            <a:r>
              <a:rPr lang="pt-BR" sz="4400" b="1" dirty="0">
                <a:latin typeface="ArialMT-Identity-H"/>
              </a:rPr>
              <a:t>! Mas peço-vos perdão para as inquietudes da sua mocidade!...</a:t>
            </a:r>
          </a:p>
        </p:txBody>
      </p:sp>
    </p:spTree>
    <p:extLst>
      <p:ext uri="{BB962C8B-B14F-4D97-AF65-F5344CB8AC3E}">
        <p14:creationId xmlns:p14="http://schemas.microsoft.com/office/powerpoint/2010/main" val="1406758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Meu pobre Ciro obedeceu à impulsividade do coração, sem dar ouvidos ao raciocínio, com que se deveria aconselhar, mas, na amargura destas masmorras sombrias, deu-me a sua palavra de que, se volver à liberdade, nunca mais erguerá os olhos para a criança adorável, que é um arcanjo do céu no âmbito do vosso lar...</a:t>
            </a:r>
          </a:p>
        </p:txBody>
      </p:sp>
    </p:spTree>
    <p:extLst>
      <p:ext uri="{BB962C8B-B14F-4D97-AF65-F5344CB8AC3E}">
        <p14:creationId xmlns:p14="http://schemas.microsoft.com/office/powerpoint/2010/main" val="10889552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Se assim o exigirdes, senhor, Ciro poderá sair de Roma para sempre, de maneira a nunca mais vos perturbar a felicidade doméstica!</a:t>
            </a:r>
          </a:p>
          <a:p>
            <a:pPr algn="l"/>
            <a:r>
              <a:rPr lang="pt-BR" sz="4000" b="1" dirty="0" err="1">
                <a:latin typeface="ArialMT-Identity-H"/>
              </a:rPr>
              <a:t>Helvídio</a:t>
            </a:r>
            <a:r>
              <a:rPr lang="pt-BR" sz="4000" b="1" dirty="0">
                <a:latin typeface="ArialMT-Identity-H"/>
              </a:rPr>
              <a:t> Lucius, porém, fechara o semblante, em atitude de quem tomara implacável decisão.</a:t>
            </a:r>
          </a:p>
        </p:txBody>
      </p:sp>
    </p:spTree>
    <p:extLst>
      <p:ext uri="{BB962C8B-B14F-4D97-AF65-F5344CB8AC3E}">
        <p14:creationId xmlns:p14="http://schemas.microsoft.com/office/powerpoint/2010/main" val="336198163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Da generosidade mais pura, passara à negativa mais violenta, dada a presença do seu </a:t>
            </a:r>
            <a:r>
              <a:rPr lang="pt-BR" sz="4400" b="1" dirty="0" err="1">
                <a:latin typeface="ArialMT-Identity-H"/>
              </a:rPr>
              <a:t>ex-cativo</a:t>
            </a:r>
            <a:r>
              <a:rPr lang="pt-BR" sz="4400" b="1" dirty="0">
                <a:latin typeface="ArialMT-Identity-H"/>
              </a:rPr>
              <a:t> de </a:t>
            </a:r>
            <a:r>
              <a:rPr lang="pt-BR" sz="4400" b="1" dirty="0" err="1">
                <a:latin typeface="ArialMT-Identity-H"/>
              </a:rPr>
              <a:t>Antipátris</a:t>
            </a:r>
            <a:r>
              <a:rPr lang="pt-BR" sz="4400" b="1" dirty="0">
                <a:latin typeface="ArialMT-Identity-H"/>
              </a:rPr>
              <a:t>, a quem os seus princípios não poderiam tolerar, nunca.</a:t>
            </a:r>
          </a:p>
        </p:txBody>
      </p:sp>
    </p:spTree>
    <p:extLst>
      <p:ext uri="{BB962C8B-B14F-4D97-AF65-F5344CB8AC3E}">
        <p14:creationId xmlns:p14="http://schemas.microsoft.com/office/powerpoint/2010/main" val="224135063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Nestório – exclamou em tom quase rude –, sabes da simpatia que sempre me inspiraste, mas, se nunca te supus cristão e conspirador, muito menos chegaria a pensar que pudesses ter engendrado um homem como esse. Como vês, não posso intervir a favor de ambos...  </a:t>
            </a:r>
          </a:p>
        </p:txBody>
      </p:sp>
    </p:spTree>
    <p:extLst>
      <p:ext uri="{BB962C8B-B14F-4D97-AF65-F5344CB8AC3E}">
        <p14:creationId xmlns:p14="http://schemas.microsoft.com/office/powerpoint/2010/main" val="393175441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Certas árvores morrem, às vezes, pelo apodrecimento dos galhos! Vim aqui para socorrer-te, mas encontrei uma realidade intolerável para o meu espírito. Destarte, preferirei esquecê-los, antes de tudo.</a:t>
            </a:r>
          </a:p>
        </p:txBody>
      </p:sp>
    </p:spTree>
    <p:extLst>
      <p:ext uri="{BB962C8B-B14F-4D97-AF65-F5344CB8AC3E}">
        <p14:creationId xmlns:p14="http://schemas.microsoft.com/office/powerpoint/2010/main" val="3231121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Fábio Cornélio compreendeu a serenidade do homem que tinha à sua frente, considerando inútil apelar para essa ou aquela circunstância, a fim de lhe arranjar uma negativa, como remédio à situação delicada entre ambos, e, mirando-o de alto a baixo com profunda altivez, acentuou com energia:</a:t>
            </a:r>
          </a:p>
        </p:txBody>
      </p:sp>
    </p:spTree>
    <p:extLst>
      <p:ext uri="{BB962C8B-B14F-4D97-AF65-F5344CB8AC3E}">
        <p14:creationId xmlns:p14="http://schemas.microsoft.com/office/powerpoint/2010/main" val="159549039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Senhor... – murmurou ainda o liberto, como se desejasse reter a sua amizade, pedindo-lhe perdão, para morrer com a certeza de que o tribuno lhe havia reconhecido o sincero agradecimento.</a:t>
            </a:r>
          </a:p>
        </p:txBody>
      </p:sp>
    </p:spTree>
    <p:extLst>
      <p:ext uri="{BB962C8B-B14F-4D97-AF65-F5344CB8AC3E}">
        <p14:creationId xmlns:p14="http://schemas.microsoft.com/office/powerpoint/2010/main" val="25037864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 err="1">
                <a:latin typeface="ArialMT-Identity-H"/>
              </a:rPr>
              <a:t>Helvídio</a:t>
            </a:r>
            <a:r>
              <a:rPr lang="pt-BR" sz="4000" b="1" dirty="0">
                <a:latin typeface="ArialMT-Identity-H"/>
              </a:rPr>
              <a:t> Lucius, contudo, lançando a ambos um olhar contrafeito, ajustava a toga para retirar-se quanto antes, exclamando impulsivamente:</a:t>
            </a:r>
          </a:p>
          <a:p>
            <a:pPr algn="l"/>
            <a:r>
              <a:rPr lang="pt-BR" sz="4000" b="1" dirty="0">
                <a:latin typeface="ArialMT-Identity-H"/>
              </a:rPr>
              <a:t>– É impossível!</a:t>
            </a:r>
          </a:p>
        </p:txBody>
      </p:sp>
    </p:spTree>
    <p:extLst>
      <p:ext uri="{BB962C8B-B14F-4D97-AF65-F5344CB8AC3E}">
        <p14:creationId xmlns:p14="http://schemas.microsoft.com/office/powerpoint/2010/main" val="312884574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200" b="1" dirty="0">
                <a:latin typeface="ArialMT-Identity-H"/>
              </a:rPr>
              <a:t>Dito isso, deu costas aos prisioneiros e, chamando os dois guardas que o acompanhavam, retirou-se apressado, enquanto os dois condenados alongavam o olhar para fixar-lhe o porte firme e austero, e aguçavam o ouvido para escutar os seus derradeiros passos nas lajes da prisão, como se percebessem, pela última vez, a esperança que os poderia reconduzir à liberdade.</a:t>
            </a:r>
          </a:p>
        </p:txBody>
      </p:sp>
    </p:spTree>
    <p:extLst>
      <p:ext uri="{BB962C8B-B14F-4D97-AF65-F5344CB8AC3E}">
        <p14:creationId xmlns:p14="http://schemas.microsoft.com/office/powerpoint/2010/main" val="367995135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Nestório sentia-se sufocado, mas a nuvem de suas lágrimas, como que se rompera para </a:t>
            </a:r>
            <a:r>
              <a:rPr lang="pt-BR" sz="4000" b="1" dirty="0" err="1">
                <a:latin typeface="ArialMT-Identity-H"/>
              </a:rPr>
              <a:t>atenuar-lhe</a:t>
            </a:r>
            <a:r>
              <a:rPr lang="pt-BR" sz="4000" b="1" dirty="0">
                <a:latin typeface="ArialMT-Identity-H"/>
              </a:rPr>
              <a:t> as amarguras, enquanto Ciro se lhe lançava aos pés, beijando-lhe as mãos, a murmurar:</a:t>
            </a:r>
          </a:p>
          <a:p>
            <a:pPr algn="l"/>
            <a:r>
              <a:rPr lang="pt-BR" sz="4000" b="1" dirty="0">
                <a:latin typeface="ArialMT-Identity-H"/>
              </a:rPr>
              <a:t>– Meu pai! Meu pai!</a:t>
            </a:r>
            <a:endParaRPr lang="pt-BR" sz="36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350916216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5400" b="1" dirty="0">
                <a:latin typeface="ArialMT-Identity-H"/>
              </a:rPr>
              <a:t>Ambos desejavam retornar ao sol claro da vida, sentir as emoções da Natureza, mas o ambiente abafado do cárcere asfixiava.</a:t>
            </a:r>
          </a:p>
        </p:txBody>
      </p:sp>
    </p:spTree>
    <p:extLst>
      <p:ext uri="{BB962C8B-B14F-4D97-AF65-F5344CB8AC3E}">
        <p14:creationId xmlns:p14="http://schemas.microsoft.com/office/powerpoint/2010/main" val="240956443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Todavia, na tarde imediata, Sixto </a:t>
            </a:r>
            <a:r>
              <a:rPr lang="pt-BR" sz="4000" b="1" dirty="0" err="1">
                <a:latin typeface="ArialMT-Identity-H"/>
              </a:rPr>
              <a:t>Plócio</a:t>
            </a:r>
            <a:r>
              <a:rPr lang="pt-BR" sz="4000" b="1" dirty="0">
                <a:latin typeface="ArialMT-Identity-H"/>
              </a:rPr>
              <a:t>, recebendo as ordenações da justiça imperial, separava os treze prisioneiros destinados ao exílio perpétuo, reunindo os demais numa cela menos triste e largamente espaçosa.</a:t>
            </a:r>
            <a:endParaRPr lang="pt-BR" sz="54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169876828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800" b="1" dirty="0">
                <a:latin typeface="ArialMT-Identity-H"/>
              </a:rPr>
              <a:t>Os dois libertos foram retirados do cubículo em que se encontravam, transportados para junto dos demais condenados.</a:t>
            </a:r>
          </a:p>
          <a:p>
            <a:pPr algn="l"/>
            <a:r>
              <a:rPr lang="pt-BR" sz="3800" b="1" dirty="0">
                <a:latin typeface="ArialMT-Identity-H"/>
              </a:rPr>
              <a:t>A nova cela também demorava na parte subterrânea, mas, de um dos seus lados, podia ver-se o céu através de reforçadas grades.</a:t>
            </a:r>
          </a:p>
        </p:txBody>
      </p:sp>
    </p:spTree>
    <p:extLst>
      <p:ext uri="{BB962C8B-B14F-4D97-AF65-F5344CB8AC3E}">
        <p14:creationId xmlns:p14="http://schemas.microsoft.com/office/powerpoint/2010/main" val="51719552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r>
              <a:rPr lang="pt-BR" sz="3800" b="1" dirty="0">
                <a:latin typeface="ArialMT-Identity-H"/>
              </a:rPr>
              <a:t>Descera o crepúsculo, entornando sobre a cidade as suas tintas maravilhosas, mas todos aqueles corações atormentados contemplaram o casario e o horizonte, tomados de infinita alegria. </a:t>
            </a:r>
          </a:p>
          <a:p>
            <a:r>
              <a:rPr lang="pt-BR" sz="3800" b="1" dirty="0">
                <a:latin typeface="ArialMT-Identity-H"/>
              </a:rPr>
              <a:t>Ao longe, no firmamento, acendiam-se, na tela muito azul, as primeiras estrelas!</a:t>
            </a:r>
          </a:p>
        </p:txBody>
      </p:sp>
    </p:spTree>
    <p:extLst>
      <p:ext uri="{BB962C8B-B14F-4D97-AF65-F5344CB8AC3E}">
        <p14:creationId xmlns:p14="http://schemas.microsoft.com/office/powerpoint/2010/main" val="42665476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Policarpo, o venerável pregador da Porta </a:t>
            </a:r>
            <a:r>
              <a:rPr lang="pt-BR" sz="4400" b="1" dirty="0" err="1">
                <a:latin typeface="ArialMT-Identity-H"/>
              </a:rPr>
              <a:t>Nomentana</a:t>
            </a:r>
            <a:r>
              <a:rPr lang="pt-BR" sz="4400" b="1" dirty="0">
                <a:latin typeface="ArialMT-Identity-H"/>
              </a:rPr>
              <a:t>, transportado do </a:t>
            </a:r>
            <a:r>
              <a:rPr lang="pt-BR" sz="4400" b="1" dirty="0" err="1">
                <a:latin typeface="ArialMT-Identity-H"/>
              </a:rPr>
              <a:t>Esquilino</a:t>
            </a:r>
            <a:r>
              <a:rPr lang="pt-BR" sz="4400" b="1" dirty="0">
                <a:latin typeface="ArialMT-Identity-H"/>
              </a:rPr>
              <a:t> para o Capitólio, a fim de reunir-se aos companheiros, traçou no ar uma cruz com a mão calosa e encarquilhada.</a:t>
            </a:r>
          </a:p>
        </p:txBody>
      </p:sp>
    </p:spTree>
    <p:extLst>
      <p:ext uri="{BB962C8B-B14F-4D97-AF65-F5344CB8AC3E}">
        <p14:creationId xmlns:p14="http://schemas.microsoft.com/office/powerpoint/2010/main" val="247769996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Então, todos os irmãos de fé, em cujo número se contavam algumas mulheres, se prosternaram e, contemplando o céu romano, formoso e constelado, começaram a cantar hinos de devoção e de alegria. </a:t>
            </a:r>
          </a:p>
        </p:txBody>
      </p:sp>
    </p:spTree>
    <p:extLst>
      <p:ext uri="{BB962C8B-B14F-4D97-AF65-F5344CB8AC3E}">
        <p14:creationId xmlns:p14="http://schemas.microsoft.com/office/powerpoint/2010/main" val="353834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Considero as tuas afirmações afrontosas à minha autoridade, além de estar recebendo, simultaneamente, da tua parte o máximo de ingratidão para com quem te ofereceu a mão de benfeitor e amigo.</a:t>
            </a:r>
          </a:p>
        </p:txBody>
      </p:sp>
    </p:spTree>
    <p:extLst>
      <p:ext uri="{BB962C8B-B14F-4D97-AF65-F5344CB8AC3E}">
        <p14:creationId xmlns:p14="http://schemas.microsoft.com/office/powerpoint/2010/main" val="24297885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Esperanças versificadas, que deviam subir a Jesus, traduzindo o amor e a confiança daqueles corações resignados, que viviam embevecidos nas suaves promessas do seu Reino...</a:t>
            </a:r>
          </a:p>
        </p:txBody>
      </p:sp>
    </p:spTree>
    <p:extLst>
      <p:ext uri="{BB962C8B-B14F-4D97-AF65-F5344CB8AC3E}">
        <p14:creationId xmlns:p14="http://schemas.microsoft.com/office/powerpoint/2010/main" val="428782174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Aos poucos, as vozes se elevavam, harmoniosas e argentinas, nas estrofes de hosana e de esperança! Seres espirituais, imperceptíveis, ajoelhavam-se junto dos condenados, a cujos ouvidos chegavam os ecos suaves das cítaras do invisível...</a:t>
            </a:r>
          </a:p>
        </p:txBody>
      </p:sp>
    </p:spTree>
    <p:extLst>
      <p:ext uri="{BB962C8B-B14F-4D97-AF65-F5344CB8AC3E}">
        <p14:creationId xmlns:p14="http://schemas.microsoft.com/office/powerpoint/2010/main" val="299688502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Então, alguns pretorianos que lhes montavam guarda, </a:t>
            </a:r>
            <a:r>
              <a:rPr lang="pt-BR" sz="4000" b="1" dirty="0" err="1">
                <a:latin typeface="ArialMT-Identity-H"/>
              </a:rPr>
              <a:t>escutando-lhes</a:t>
            </a:r>
            <a:r>
              <a:rPr lang="pt-BR" sz="4000" b="1" dirty="0">
                <a:latin typeface="ArialMT-Identity-H"/>
              </a:rPr>
              <a:t> os cânticos de fé, compararam a voz daqueles corações angustiados a soluços de rouxinóis apunhalados em pleno luar, na vastidão do espaço.</a:t>
            </a:r>
          </a:p>
        </p:txBody>
      </p:sp>
    </p:spTree>
    <p:extLst>
      <p:ext uri="{BB962C8B-B14F-4D97-AF65-F5344CB8AC3E}">
        <p14:creationId xmlns:p14="http://schemas.microsoft.com/office/powerpoint/2010/main" val="382429037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[...] Nas primeiras horas do dia imediato, a liteira do venerável patrício estacionava junto à Prisão </a:t>
            </a:r>
            <a:r>
              <a:rPr lang="pt-BR" sz="4000" b="1" dirty="0" err="1">
                <a:latin typeface="ArialMT-Identity-H"/>
              </a:rPr>
              <a:t>Mamertina</a:t>
            </a:r>
            <a:r>
              <a:rPr lang="pt-BR" sz="4000" b="1" dirty="0">
                <a:latin typeface="ArialMT-Identity-H"/>
              </a:rPr>
              <a:t>, enquanto ele e a neta, que se disfarçara em trajes muito simples, dentro de um largo peplo que lhe dissimulava os próprios traços fisionômicos, </a:t>
            </a:r>
          </a:p>
        </p:txBody>
      </p:sp>
    </p:spTree>
    <p:extLst>
      <p:ext uri="{BB962C8B-B14F-4D97-AF65-F5344CB8AC3E}">
        <p14:creationId xmlns:p14="http://schemas.microsoft.com/office/powerpoint/2010/main" val="278443710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entravam no tenebroso edifício, salientando-se que Sixto </a:t>
            </a:r>
            <a:r>
              <a:rPr lang="pt-BR" sz="4000" b="1" dirty="0" err="1">
                <a:latin typeface="ArialMT-Identity-H"/>
              </a:rPr>
              <a:t>Plócio</a:t>
            </a:r>
            <a:r>
              <a:rPr lang="pt-BR" sz="4000" b="1" dirty="0">
                <a:latin typeface="ArialMT-Identity-H"/>
              </a:rPr>
              <a:t>, previamente avisado, vinha receber </a:t>
            </a:r>
            <a:r>
              <a:rPr lang="pt-BR" sz="4000" b="1" dirty="0" err="1">
                <a:latin typeface="ArialMT-Identity-H"/>
              </a:rPr>
              <a:t>Cneio</a:t>
            </a:r>
            <a:r>
              <a:rPr lang="pt-BR" sz="4000" b="1" dirty="0">
                <a:latin typeface="ArialMT-Identity-H"/>
              </a:rPr>
              <a:t> Lucius e aquela que ele apresentava como filha adotiva de sua casa, facultando-lhes a máxima liberdade para tratar com os prisioneiros.</a:t>
            </a:r>
          </a:p>
        </p:txBody>
      </p:sp>
    </p:spTree>
    <p:extLst>
      <p:ext uri="{BB962C8B-B14F-4D97-AF65-F5344CB8AC3E}">
        <p14:creationId xmlns:p14="http://schemas.microsoft.com/office/powerpoint/2010/main" val="237381659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800" b="1" dirty="0">
                <a:latin typeface="ArialMT-Identity-H"/>
              </a:rPr>
              <a:t>Na cela espaçosa onde se aglomeravam os vinte e dois sentenciados, penetravam os primeiros clarões do Sol como se fossem uma bênção.</a:t>
            </a:r>
          </a:p>
        </p:txBody>
      </p:sp>
    </p:spTree>
    <p:extLst>
      <p:ext uri="{BB962C8B-B14F-4D97-AF65-F5344CB8AC3E}">
        <p14:creationId xmlns:p14="http://schemas.microsoft.com/office/powerpoint/2010/main" val="394156146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Nestório e Ciro, reunidos aos demais, estavam profundamente desfigurados. A alimentação deficiente, as perspectivas angustiosas, os castigos aplicados no cárcere, tudo se conjugava para lhes abater as forças físicas.</a:t>
            </a:r>
          </a:p>
        </p:txBody>
      </p:sp>
    </p:spTree>
    <p:extLst>
      <p:ext uri="{BB962C8B-B14F-4D97-AF65-F5344CB8AC3E}">
        <p14:creationId xmlns:p14="http://schemas.microsoft.com/office/powerpoint/2010/main" val="72696352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Todavia, nos olhos serenos de todos os condenados havia um clarão sublimado e ardente, exteriorizando energias misteriosas. Viviam da fé e pela fé, colocando todas as esperanças naquele Reino divino que Jesus lhes prometera em cada ensinamento.</a:t>
            </a:r>
          </a:p>
        </p:txBody>
      </p:sp>
    </p:spTree>
    <p:extLst>
      <p:ext uri="{BB962C8B-B14F-4D97-AF65-F5344CB8AC3E}">
        <p14:creationId xmlns:p14="http://schemas.microsoft.com/office/powerpoint/2010/main" val="98646475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4000" b="1" dirty="0">
              <a:latin typeface="ArialMT-Identity-H"/>
            </a:endParaRPr>
          </a:p>
          <a:p>
            <a:pPr algn="l"/>
            <a:r>
              <a:rPr lang="pt-BR" sz="4400" b="1" dirty="0" err="1">
                <a:latin typeface="ArialMT-Identity-H"/>
              </a:rPr>
              <a:t>Volúsio</a:t>
            </a:r>
            <a:r>
              <a:rPr lang="pt-BR" sz="4400" b="1" dirty="0">
                <a:latin typeface="ArialMT-Identity-H"/>
              </a:rPr>
              <a:t> e Lépido, dois pretorianos de plena confiança dos administradores do presídio, conduziram os visitantes ao apartamento dos condenados.</a:t>
            </a:r>
          </a:p>
        </p:txBody>
      </p:sp>
    </p:spTree>
    <p:extLst>
      <p:ext uri="{BB962C8B-B14F-4D97-AF65-F5344CB8AC3E}">
        <p14:creationId xmlns:p14="http://schemas.microsoft.com/office/powerpoint/2010/main" val="306877211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Um grito de júbilo escapou-se do peito de Ciro ao avistar a figura de Célia, que caminhava para ele com um sorriso carinhoso, embora amargo. Nestório não sabia expressar o reconhecimento que lhe inundava a alma, pois que, embora não se revelasse um companheiro de convicção, </a:t>
            </a:r>
            <a:r>
              <a:rPr lang="pt-BR" sz="3600" b="1" dirty="0" err="1">
                <a:latin typeface="ArialMT-Identity-H"/>
              </a:rPr>
              <a:t>Cneio</a:t>
            </a:r>
            <a:r>
              <a:rPr lang="pt-BR" sz="3600" b="1" dirty="0">
                <a:latin typeface="ArialMT-Identity-H"/>
              </a:rPr>
              <a:t> lhes estendia os braços generosos.</a:t>
            </a:r>
          </a:p>
        </p:txBody>
      </p:sp>
    </p:spTree>
    <p:extLst>
      <p:ext uri="{BB962C8B-B14F-4D97-AF65-F5344CB8AC3E}">
        <p14:creationId xmlns:p14="http://schemas.microsoft.com/office/powerpoint/2010/main" val="326232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1050" b="1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pt-BR" sz="3200" b="1" i="0" u="none" strike="noStrike" baseline="0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Mas, senhor, será insulto, porventura, o dizer-se a verdade? – perguntou Nestório ansioso por se fazer compreendido.</a:t>
            </a:r>
          </a:p>
          <a:p>
            <a:pPr algn="l"/>
            <a:r>
              <a:rPr lang="pt-BR" sz="4000" b="1" dirty="0">
                <a:latin typeface="ArialMT-Identity-H"/>
              </a:rPr>
              <a:t>– E sabes a punição que te espera? – revidou o velho censor mal-humorado.</a:t>
            </a:r>
          </a:p>
        </p:txBody>
      </p:sp>
    </p:spTree>
    <p:extLst>
      <p:ext uri="{BB962C8B-B14F-4D97-AF65-F5344CB8AC3E}">
        <p14:creationId xmlns:p14="http://schemas.microsoft.com/office/powerpoint/2010/main" val="325353624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800" b="1" dirty="0">
                <a:latin typeface="ArialMT-Identity-H"/>
              </a:rPr>
              <a:t>A princípio, a emoção e alegria emudeceu uns e outros; mas a jovem patrícia, num impulso natural e muito feminino, observando a penosa situação do bem-amado de sua alma, desatara em pranto convulsivo, enquanto o velho avô murmurava com benevolência e carinho:</a:t>
            </a:r>
          </a:p>
        </p:txBody>
      </p:sp>
    </p:spTree>
    <p:extLst>
      <p:ext uri="{BB962C8B-B14F-4D97-AF65-F5344CB8AC3E}">
        <p14:creationId xmlns:p14="http://schemas.microsoft.com/office/powerpoint/2010/main" val="90859463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800" b="1" dirty="0">
                <a:latin typeface="ArialMT-Identity-H"/>
              </a:rPr>
              <a:t>– Chora, filha! As lágrimas fazem-te bem ao coração!</a:t>
            </a:r>
          </a:p>
          <a:p>
            <a:pPr algn="l"/>
            <a:r>
              <a:rPr lang="pt-BR" sz="3800" b="1" dirty="0">
                <a:latin typeface="ArialMT-Identity-H"/>
              </a:rPr>
              <a:t>E, bondosamente, como se deferisse ao moço liberto a tarefa de consolá-la, afastou-se com Nestório para outro ângulo da cela, apresentando-lhe o </a:t>
            </a:r>
            <a:r>
              <a:rPr lang="pt-BR" sz="3800" b="1" dirty="0" err="1">
                <a:latin typeface="ArialMT-Identity-H"/>
              </a:rPr>
              <a:t>ex-cativo</a:t>
            </a:r>
            <a:r>
              <a:rPr lang="pt-BR" sz="3800" b="1" dirty="0">
                <a:latin typeface="ArialMT-Identity-H"/>
              </a:rPr>
              <a:t> os demais condenados.</a:t>
            </a:r>
          </a:p>
        </p:txBody>
      </p:sp>
    </p:spTree>
    <p:extLst>
      <p:ext uri="{BB962C8B-B14F-4D97-AF65-F5344CB8AC3E}">
        <p14:creationId xmlns:p14="http://schemas.microsoft.com/office/powerpoint/2010/main" val="27582797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800" b="1" dirty="0">
                <a:latin typeface="ArialMT-Identity-H"/>
              </a:rPr>
              <a:t>– Chora, filha! As lágrimas fazem-te bem ao coração!</a:t>
            </a:r>
          </a:p>
          <a:p>
            <a:pPr algn="l"/>
            <a:r>
              <a:rPr lang="pt-BR" sz="3800" b="1" dirty="0">
                <a:latin typeface="ArialMT-Identity-H"/>
              </a:rPr>
              <a:t>E, bondosamente, como se deferisse ao moço liberto a tarefa de consolá-la, afastou-se com Nestório para outro ângulo da cela, apresentando-lhe o </a:t>
            </a:r>
            <a:r>
              <a:rPr lang="pt-BR" sz="3800" b="1" dirty="0" err="1">
                <a:latin typeface="ArialMT-Identity-H"/>
              </a:rPr>
              <a:t>ex-cativo</a:t>
            </a:r>
            <a:r>
              <a:rPr lang="pt-BR" sz="3800" b="1" dirty="0">
                <a:latin typeface="ArialMT-Identity-H"/>
              </a:rPr>
              <a:t> os demais condenados.</a:t>
            </a:r>
          </a:p>
        </p:txBody>
      </p:sp>
    </p:spTree>
    <p:extLst>
      <p:ext uri="{BB962C8B-B14F-4D97-AF65-F5344CB8AC3E}">
        <p14:creationId xmlns:p14="http://schemas.microsoft.com/office/powerpoint/2010/main" val="37230282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DA0C6E0-F60A-45D7-AA66-FF4226FB6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28" y="630315"/>
            <a:ext cx="9241908" cy="578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820278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17621</TotalTime>
  <Words>4127</Words>
  <Application>Microsoft Office PowerPoint</Application>
  <PresentationFormat>Widescreen</PresentationFormat>
  <Paragraphs>301</Paragraphs>
  <Slides>93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93</vt:i4>
      </vt:variant>
    </vt:vector>
  </HeadingPairs>
  <TitlesOfParts>
    <vt:vector size="99" baseType="lpstr">
      <vt:lpstr>Arial</vt:lpstr>
      <vt:lpstr>ArialMT-Identity-H</vt:lpstr>
      <vt:lpstr>Century Gothic</vt:lpstr>
      <vt:lpstr>Tahoma</vt:lpstr>
      <vt:lpstr>Wingdings 3</vt:lpstr>
      <vt:lpstr>Cacho</vt:lpstr>
      <vt:lpstr>AS VIRTUDES E OS VÍCIOS DOS PERSONAGENS DOS ROMANCES DE EMMANUEL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VIRTUDES E OS VÍCIOS DOS PERSONAGENS DOS ROMANCES DE EMMANUEL</dc:title>
  <dc:creator>Alírio de Cerqueira</dc:creator>
  <cp:lastModifiedBy>Alírio de Cerqueira</cp:lastModifiedBy>
  <cp:revision>42</cp:revision>
  <dcterms:created xsi:type="dcterms:W3CDTF">2022-01-17T00:07:55Z</dcterms:created>
  <dcterms:modified xsi:type="dcterms:W3CDTF">2022-09-12T03:18:53Z</dcterms:modified>
</cp:coreProperties>
</file>